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77" r:id="rId2"/>
    <p:sldId id="318" r:id="rId3"/>
    <p:sldId id="319" r:id="rId4"/>
    <p:sldId id="328" r:id="rId5"/>
    <p:sldId id="321" r:id="rId6"/>
    <p:sldId id="329" r:id="rId7"/>
    <p:sldId id="330" r:id="rId8"/>
    <p:sldId id="331" r:id="rId9"/>
    <p:sldId id="332" r:id="rId10"/>
    <p:sldId id="333" r:id="rId11"/>
    <p:sldId id="334" r:id="rId12"/>
    <p:sldId id="335" r:id="rId13"/>
    <p:sldId id="336" r:id="rId14"/>
    <p:sldId id="337" r:id="rId15"/>
    <p:sldId id="322" r:id="rId16"/>
    <p:sldId id="338" r:id="rId17"/>
    <p:sldId id="339" r:id="rId18"/>
    <p:sldId id="340" r:id="rId19"/>
    <p:sldId id="341" r:id="rId20"/>
    <p:sldId id="342" r:id="rId21"/>
    <p:sldId id="343" r:id="rId22"/>
    <p:sldId id="323" r:id="rId23"/>
    <p:sldId id="317" r:id="rId24"/>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409"/>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7" autoAdjust="0"/>
    <p:restoredTop sz="85055" autoAdjust="0"/>
  </p:normalViewPr>
  <p:slideViewPr>
    <p:cSldViewPr snapToGrid="0" showGuides="1">
      <p:cViewPr varScale="1">
        <p:scale>
          <a:sx n="56" d="100"/>
          <a:sy n="56" d="100"/>
        </p:scale>
        <p:origin x="-1092" y="-90"/>
      </p:cViewPr>
      <p:guideLst>
        <p:guide orient="horz" pos="2160"/>
        <p:guide orient="horz" pos="1070"/>
        <p:guide orient="horz" pos="801"/>
        <p:guide orient="horz" pos="253"/>
        <p:guide orient="horz" pos="454"/>
        <p:guide pos="2767"/>
        <p:guide pos="3552"/>
        <p:guide pos="726"/>
        <p:guide pos="6963"/>
        <p:guide pos="2943"/>
      </p:guideLst>
    </p:cSldViewPr>
  </p:slideViewPr>
  <p:notesTextViewPr>
    <p:cViewPr>
      <p:scale>
        <a:sx n="1" d="1"/>
        <a:sy n="1" d="1"/>
      </p:scale>
      <p:origin x="0" y="0"/>
    </p:cViewPr>
  </p:notesTextViewPr>
  <p:sorterViewPr>
    <p:cViewPr>
      <p:scale>
        <a:sx n="66" d="100"/>
        <a:sy n="66" d="100"/>
      </p:scale>
      <p:origin x="0" y="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2019/12/20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203023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Cambria" panose="0204050305040603020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cs typeface="Cambria" panose="02040503050406030204" charset="0"/>
              </a:defRPr>
            </a:lvl1pPr>
          </a:lstStyle>
          <a:p>
            <a:fld id="{5D13BBE5-0BEA-4494-9BEF-C8C2F48C9E2D}" type="datetimeFigureOut">
              <a:rPr lang="zh-CN" altLang="en-US" smtClean="0"/>
              <a:t>2019/12/20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cs typeface="Cambria" panose="0204050305040603020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cs typeface="Cambria" panose="02040503050406030204" charset="0"/>
              </a:defRPr>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25953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Cambria" panose="02040503050406030204" charset="0"/>
      </a:defRPr>
    </a:lvl1pPr>
    <a:lvl2pPr marL="457200" algn="l" defTabSz="914400" rtl="0" eaLnBrk="1" latinLnBrk="0" hangingPunct="1">
      <a:defRPr sz="1200" kern="1200">
        <a:solidFill>
          <a:schemeClr val="tx1"/>
        </a:solidFill>
        <a:latin typeface="+mn-lt"/>
        <a:ea typeface="+mn-ea"/>
        <a:cs typeface="Cambria" panose="02040503050406030204" charset="0"/>
      </a:defRPr>
    </a:lvl2pPr>
    <a:lvl3pPr marL="914400" algn="l" defTabSz="914400" rtl="0" eaLnBrk="1" latinLnBrk="0" hangingPunct="1">
      <a:defRPr sz="1200" kern="1200">
        <a:solidFill>
          <a:schemeClr val="tx1"/>
        </a:solidFill>
        <a:latin typeface="+mn-lt"/>
        <a:ea typeface="+mn-ea"/>
        <a:cs typeface="Cambria" panose="02040503050406030204" charset="0"/>
      </a:defRPr>
    </a:lvl3pPr>
    <a:lvl4pPr marL="1371600" algn="l" defTabSz="914400" rtl="0" eaLnBrk="1" latinLnBrk="0" hangingPunct="1">
      <a:defRPr sz="1200" kern="1200">
        <a:solidFill>
          <a:schemeClr val="tx1"/>
        </a:solidFill>
        <a:latin typeface="+mn-lt"/>
        <a:ea typeface="+mn-ea"/>
        <a:cs typeface="Cambria" panose="02040503050406030204" charset="0"/>
      </a:defRPr>
    </a:lvl4pPr>
    <a:lvl5pPr marL="1828800" algn="l" defTabSz="914400" rtl="0" eaLnBrk="1" latinLnBrk="0" hangingPunct="1">
      <a:defRPr sz="1200" kern="1200">
        <a:solidFill>
          <a:schemeClr val="tx1"/>
        </a:solidFill>
        <a:latin typeface="+mn-lt"/>
        <a:ea typeface="+mn-ea"/>
        <a:cs typeface="Cambria" panose="0204050305040603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lvl1pPr>
              <a:defRPr>
                <a:cs typeface="Cambria" panose="02040503050406030204" charset="0"/>
              </a:defRPr>
            </a:lvl1pPr>
          </a:lstStyle>
          <a:p>
            <a:r>
              <a:rPr lang="zh-CN" altLang="en-US"/>
              <a:t>单击此处编辑母版标题样式</a:t>
            </a:r>
          </a:p>
        </p:txBody>
      </p:sp>
      <p:sp>
        <p:nvSpPr>
          <p:cNvPr id="3" name="日期占位符 2"/>
          <p:cNvSpPr>
            <a:spLocks noGrp="1"/>
          </p:cNvSpPr>
          <p:nvPr>
            <p:ph type="dt" sz="half" idx="10"/>
          </p:nvPr>
        </p:nvSpPr>
        <p:spPr>
          <a:xfrm>
            <a:off x="879742" y="6349833"/>
            <a:ext cx="2700000" cy="316800"/>
          </a:xfrm>
        </p:spPr>
        <p:txBody>
          <a:bodyPr/>
          <a:lstStyle>
            <a:lvl1pPr>
              <a:defRPr>
                <a:cs typeface="Cambria" panose="02040503050406030204" charset="0"/>
              </a:defRPr>
            </a:lvl1pPr>
          </a:lstStyle>
          <a:p>
            <a:fld id="{760FBDFE-C587-4B4C-A407-44438C67B59E}" type="datetimeFigureOut">
              <a:rPr lang="zh-CN" altLang="en-US" smtClean="0"/>
              <a:t>2019/12/20</a:t>
            </a:fld>
            <a:endParaRPr lang="zh-CN" altLang="en-US"/>
          </a:p>
        </p:txBody>
      </p:sp>
      <p:sp>
        <p:nvSpPr>
          <p:cNvPr id="4" name="页脚占位符 3"/>
          <p:cNvSpPr>
            <a:spLocks noGrp="1"/>
          </p:cNvSpPr>
          <p:nvPr>
            <p:ph type="ftr" sz="quarter" idx="11"/>
          </p:nvPr>
        </p:nvSpPr>
        <p:spPr>
          <a:xfrm>
            <a:off x="4116000" y="6349833"/>
            <a:ext cx="3960000" cy="316800"/>
          </a:xfrm>
        </p:spPr>
        <p:txBody>
          <a:bodyPr/>
          <a:lstStyle>
            <a:lvl1pPr>
              <a:defRPr>
                <a:cs typeface="Cambria" panose="02040503050406030204" charset="0"/>
              </a:defRPr>
            </a:lvl1pPr>
          </a:lstStyle>
          <a:p>
            <a:endParaRPr lang="zh-CN" altLang="en-US" dirty="0"/>
          </a:p>
        </p:txBody>
      </p:sp>
      <p:sp>
        <p:nvSpPr>
          <p:cNvPr id="5" name="灯片编号占位符 4"/>
          <p:cNvSpPr>
            <a:spLocks noGrp="1"/>
          </p:cNvSpPr>
          <p:nvPr>
            <p:ph type="sldNum" sz="quarter" idx="12"/>
          </p:nvPr>
        </p:nvSpPr>
        <p:spPr>
          <a:xfrm>
            <a:off x="8610600" y="6349833"/>
            <a:ext cx="2700000" cy="316800"/>
          </a:xfrm>
        </p:spPr>
        <p:txBody>
          <a:bodyPr/>
          <a:lstStyle>
            <a:lvl1pPr>
              <a:defRPr>
                <a:cs typeface="Cambria" panose="02040503050406030204" charset="0"/>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lvl1pPr>
              <a:defRPr>
                <a:cs typeface="Cambria" panose="02040503050406030204" charset="0"/>
              </a:defRPr>
            </a:lvl1pPr>
          </a:lstStyle>
          <a:p>
            <a:r>
              <a:rPr lang="zh-CN" altLang="en-US"/>
              <a:t>单击此处编辑母版标题样式</a:t>
            </a:r>
          </a:p>
        </p:txBody>
      </p:sp>
      <p:sp>
        <p:nvSpPr>
          <p:cNvPr id="3" name="日期占位符 2"/>
          <p:cNvSpPr>
            <a:spLocks noGrp="1"/>
          </p:cNvSpPr>
          <p:nvPr>
            <p:ph type="dt" sz="half" idx="10"/>
          </p:nvPr>
        </p:nvSpPr>
        <p:spPr>
          <a:xfrm>
            <a:off x="879742" y="6349833"/>
            <a:ext cx="2700000" cy="316800"/>
          </a:xfrm>
        </p:spPr>
        <p:txBody>
          <a:bodyPr/>
          <a:lstStyle>
            <a:lvl1pPr>
              <a:defRPr>
                <a:cs typeface="Cambria" panose="02040503050406030204" charset="0"/>
              </a:defRPr>
            </a:lvl1pPr>
          </a:lstStyle>
          <a:p>
            <a:fld id="{760FBDFE-C587-4B4C-A407-44438C67B59E}" type="datetimeFigureOut">
              <a:rPr lang="zh-CN" altLang="en-US" smtClean="0"/>
              <a:t>2019/12/20</a:t>
            </a:fld>
            <a:endParaRPr lang="zh-CN" altLang="en-US"/>
          </a:p>
        </p:txBody>
      </p:sp>
      <p:sp>
        <p:nvSpPr>
          <p:cNvPr id="4" name="页脚占位符 3"/>
          <p:cNvSpPr>
            <a:spLocks noGrp="1"/>
          </p:cNvSpPr>
          <p:nvPr>
            <p:ph type="ftr" sz="quarter" idx="11"/>
          </p:nvPr>
        </p:nvSpPr>
        <p:spPr>
          <a:xfrm>
            <a:off x="4116000" y="6349833"/>
            <a:ext cx="3960000" cy="316800"/>
          </a:xfrm>
        </p:spPr>
        <p:txBody>
          <a:bodyPr/>
          <a:lstStyle>
            <a:lvl1pPr>
              <a:defRPr>
                <a:cs typeface="Cambria" panose="02040503050406030204" charset="0"/>
              </a:defRPr>
            </a:lvl1pPr>
          </a:lstStyle>
          <a:p>
            <a:endParaRPr lang="zh-CN" altLang="en-US" dirty="0"/>
          </a:p>
        </p:txBody>
      </p:sp>
      <p:sp>
        <p:nvSpPr>
          <p:cNvPr id="5" name="灯片编号占位符 4"/>
          <p:cNvSpPr>
            <a:spLocks noGrp="1"/>
          </p:cNvSpPr>
          <p:nvPr>
            <p:ph type="sldNum" sz="quarter" idx="12"/>
          </p:nvPr>
        </p:nvSpPr>
        <p:spPr>
          <a:xfrm>
            <a:off x="8610600" y="6349833"/>
            <a:ext cx="2700000" cy="316800"/>
          </a:xfrm>
        </p:spPr>
        <p:txBody>
          <a:bodyPr/>
          <a:lstStyle>
            <a:lvl1pPr>
              <a:defRPr>
                <a:cs typeface="Cambria" panose="02040503050406030204" charset="0"/>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lvl1pPr>
              <a:defRPr>
                <a:cs typeface="Cambria" panose="02040503050406030204" charset="0"/>
              </a:defRPr>
            </a:lvl1pPr>
          </a:lstStyle>
          <a:p>
            <a:r>
              <a:rPr lang="zh-CN" altLang="en-US"/>
              <a:t>单击此处编辑母版标题样式</a:t>
            </a:r>
          </a:p>
        </p:txBody>
      </p:sp>
      <p:sp>
        <p:nvSpPr>
          <p:cNvPr id="3" name="日期占位符 2"/>
          <p:cNvSpPr>
            <a:spLocks noGrp="1"/>
          </p:cNvSpPr>
          <p:nvPr>
            <p:ph type="dt" sz="half" idx="10"/>
          </p:nvPr>
        </p:nvSpPr>
        <p:spPr>
          <a:xfrm>
            <a:off x="879742" y="6349833"/>
            <a:ext cx="2700000" cy="316800"/>
          </a:xfrm>
        </p:spPr>
        <p:txBody>
          <a:bodyPr/>
          <a:lstStyle>
            <a:lvl1pPr>
              <a:defRPr>
                <a:cs typeface="Cambria" panose="02040503050406030204" charset="0"/>
              </a:defRPr>
            </a:lvl1pPr>
          </a:lstStyle>
          <a:p>
            <a:fld id="{760FBDFE-C587-4B4C-A407-44438C67B59E}" type="datetimeFigureOut">
              <a:rPr lang="zh-CN" altLang="en-US" smtClean="0"/>
              <a:t>2019/12/20</a:t>
            </a:fld>
            <a:endParaRPr lang="zh-CN" altLang="en-US"/>
          </a:p>
        </p:txBody>
      </p:sp>
      <p:sp>
        <p:nvSpPr>
          <p:cNvPr id="4" name="页脚占位符 3"/>
          <p:cNvSpPr>
            <a:spLocks noGrp="1"/>
          </p:cNvSpPr>
          <p:nvPr>
            <p:ph type="ftr" sz="quarter" idx="11"/>
          </p:nvPr>
        </p:nvSpPr>
        <p:spPr>
          <a:xfrm>
            <a:off x="4116000" y="6349833"/>
            <a:ext cx="3960000" cy="316800"/>
          </a:xfrm>
        </p:spPr>
        <p:txBody>
          <a:bodyPr/>
          <a:lstStyle>
            <a:lvl1pPr>
              <a:defRPr>
                <a:cs typeface="Cambria" panose="02040503050406030204" charset="0"/>
              </a:defRPr>
            </a:lvl1pPr>
          </a:lstStyle>
          <a:p>
            <a:endParaRPr lang="zh-CN" altLang="en-US" dirty="0"/>
          </a:p>
        </p:txBody>
      </p:sp>
      <p:sp>
        <p:nvSpPr>
          <p:cNvPr id="5" name="灯片编号占位符 4"/>
          <p:cNvSpPr>
            <a:spLocks noGrp="1"/>
          </p:cNvSpPr>
          <p:nvPr>
            <p:ph type="sldNum" sz="quarter" idx="12"/>
          </p:nvPr>
        </p:nvSpPr>
        <p:spPr>
          <a:xfrm>
            <a:off x="8610600" y="6349833"/>
            <a:ext cx="2700000" cy="316800"/>
          </a:xfrm>
        </p:spPr>
        <p:txBody>
          <a:bodyPr/>
          <a:lstStyle>
            <a:lvl1pPr>
              <a:defRPr>
                <a:cs typeface="Cambria" panose="02040503050406030204" charset="0"/>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2019/12/20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2019/12/20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2019/12/20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cs typeface="Cambria" panose="02040503050406030204" charset="0"/>
              </a:defRPr>
            </a:lvl1p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cs typeface="Cambria" panose="02040503050406030204" charset="0"/>
              </a:defRPr>
            </a:lvl1pPr>
          </a:lstStyle>
          <a:p>
            <a:r>
              <a:rPr lang="zh-CN" altLang="en-US" dirty="0"/>
              <a:t>S</a:t>
            </a:r>
            <a:r>
              <a:rPr lang="en-US" altLang="zh-CN" dirty="0"/>
              <a:t>inexcel</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cs typeface="Cambria" panose="0204050305040603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Value of power quality</a:t>
            </a:r>
          </a:p>
          <a:p>
            <a:r>
              <a:rPr lang="en-US" altLang="zh-CN" dirty="0"/>
              <a:t>Improve quality of power to increase productivity</a:t>
            </a:r>
          </a:p>
        </p:txBody>
      </p:sp>
      <p:sp>
        <p:nvSpPr>
          <p:cNvPr id="16" name="日期占位符 15"/>
          <p:cNvSpPr>
            <a:spLocks noGrp="1"/>
          </p:cNvSpPr>
          <p:nvPr>
            <p:ph type="dt" sz="half" idx="10"/>
            <p:custDataLst>
              <p:tags r:id="rId3"/>
            </p:custDataLst>
          </p:nvPr>
        </p:nvSpPr>
        <p:spPr>
          <a:xfrm>
            <a:off x="879742" y="6349833"/>
            <a:ext cx="2700000" cy="316800"/>
          </a:xfrm>
        </p:spPr>
        <p:txBody>
          <a:bodyPr/>
          <a:lstStyle>
            <a:lvl1pPr>
              <a:defRPr>
                <a:cs typeface="Cambria" panose="02040503050406030204" charset="0"/>
              </a:defRPr>
            </a:lvl1pPr>
          </a:lstStyle>
          <a:p>
            <a:fld id="{760FBDFE-C587-4B4C-A407-44438C67B59E}" type="datetimeFigureOut">
              <a:rPr lang="zh-CN" altLang="en-US" smtClean="0"/>
              <a:t>2019/12/20</a:t>
            </a:fld>
            <a:endParaRPr lang="zh-CN" altLang="en-US"/>
          </a:p>
        </p:txBody>
      </p:sp>
      <p:sp>
        <p:nvSpPr>
          <p:cNvPr id="17" name="页脚占位符 16"/>
          <p:cNvSpPr>
            <a:spLocks noGrp="1"/>
          </p:cNvSpPr>
          <p:nvPr>
            <p:ph type="ftr" sz="quarter" idx="11"/>
            <p:custDataLst>
              <p:tags r:id="rId4"/>
            </p:custDataLst>
          </p:nvPr>
        </p:nvSpPr>
        <p:spPr>
          <a:xfrm>
            <a:off x="4116000" y="6349833"/>
            <a:ext cx="3960000" cy="316800"/>
          </a:xfrm>
        </p:spPr>
        <p:txBody>
          <a:bodyPr/>
          <a:lstStyle>
            <a:lvl1pPr>
              <a:defRPr>
                <a:cs typeface="Cambria" panose="02040503050406030204" charset="0"/>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8610600" y="6349833"/>
            <a:ext cx="2700000" cy="316800"/>
          </a:xfrm>
        </p:spPr>
        <p:txBody>
          <a:bodyPr/>
          <a:lstStyle>
            <a:lvl1pPr>
              <a:defRPr>
                <a:cs typeface="Cambria" panose="02040503050406030204" charset="0"/>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lvl1pPr>
              <a:defRPr>
                <a:cs typeface="Cambria" panose="02040503050406030204" charset="0"/>
              </a:defRPr>
            </a:lvl1pPr>
          </a:lstStyle>
          <a:p>
            <a:r>
              <a:rPr lang="zh-CN" altLang="en-US"/>
              <a:t>单击此处编辑母版标题样式</a:t>
            </a:r>
          </a:p>
        </p:txBody>
      </p:sp>
      <p:sp>
        <p:nvSpPr>
          <p:cNvPr id="3" name="日期占位符 2"/>
          <p:cNvSpPr>
            <a:spLocks noGrp="1"/>
          </p:cNvSpPr>
          <p:nvPr>
            <p:ph type="dt" sz="half" idx="10"/>
          </p:nvPr>
        </p:nvSpPr>
        <p:spPr>
          <a:xfrm>
            <a:off x="879742" y="6349833"/>
            <a:ext cx="2700000" cy="316800"/>
          </a:xfrm>
        </p:spPr>
        <p:txBody>
          <a:bodyPr/>
          <a:lstStyle>
            <a:lvl1pPr>
              <a:defRPr>
                <a:cs typeface="Cambria" panose="02040503050406030204" charset="0"/>
              </a:defRPr>
            </a:lvl1pPr>
          </a:lstStyle>
          <a:p>
            <a:fld id="{760FBDFE-C587-4B4C-A407-44438C67B59E}" type="datetimeFigureOut">
              <a:rPr lang="zh-CN" altLang="en-US" smtClean="0"/>
              <a:t>2019/12/20</a:t>
            </a:fld>
            <a:endParaRPr lang="zh-CN" altLang="en-US"/>
          </a:p>
        </p:txBody>
      </p:sp>
      <p:sp>
        <p:nvSpPr>
          <p:cNvPr id="4" name="页脚占位符 3"/>
          <p:cNvSpPr>
            <a:spLocks noGrp="1"/>
          </p:cNvSpPr>
          <p:nvPr>
            <p:ph type="ftr" sz="quarter" idx="11"/>
          </p:nvPr>
        </p:nvSpPr>
        <p:spPr>
          <a:xfrm>
            <a:off x="4116000" y="6349833"/>
            <a:ext cx="3960000" cy="316800"/>
          </a:xfrm>
        </p:spPr>
        <p:txBody>
          <a:bodyPr/>
          <a:lstStyle>
            <a:lvl1pPr>
              <a:defRPr>
                <a:cs typeface="Cambria" panose="02040503050406030204" charset="0"/>
              </a:defRPr>
            </a:lvl1pPr>
          </a:lstStyle>
          <a:p>
            <a:endParaRPr lang="zh-CN" altLang="en-US" dirty="0"/>
          </a:p>
        </p:txBody>
      </p:sp>
      <p:sp>
        <p:nvSpPr>
          <p:cNvPr id="5" name="灯片编号占位符 4"/>
          <p:cNvSpPr>
            <a:spLocks noGrp="1"/>
          </p:cNvSpPr>
          <p:nvPr>
            <p:ph type="sldNum" sz="quarter" idx="12"/>
          </p:nvPr>
        </p:nvSpPr>
        <p:spPr>
          <a:xfrm>
            <a:off x="8610600" y="6349833"/>
            <a:ext cx="2700000" cy="316800"/>
          </a:xfrm>
        </p:spPr>
        <p:txBody>
          <a:bodyPr/>
          <a:lstStyle>
            <a:lvl1pPr>
              <a:defRPr>
                <a:cs typeface="Cambria" panose="02040503050406030204" charset="0"/>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lvl1pPr>
              <a:defRPr>
                <a:cs typeface="Cambria" panose="02040503050406030204" charset="0"/>
              </a:defRPr>
            </a:lvl1pPr>
          </a:lstStyle>
          <a:p>
            <a:r>
              <a:rPr lang="zh-CN" altLang="en-US"/>
              <a:t>单击此处编辑母版标题样式</a:t>
            </a:r>
          </a:p>
        </p:txBody>
      </p:sp>
      <p:sp>
        <p:nvSpPr>
          <p:cNvPr id="3" name="日期占位符 2"/>
          <p:cNvSpPr>
            <a:spLocks noGrp="1"/>
          </p:cNvSpPr>
          <p:nvPr>
            <p:ph type="dt" sz="half" idx="10"/>
          </p:nvPr>
        </p:nvSpPr>
        <p:spPr>
          <a:xfrm>
            <a:off x="879742" y="6349833"/>
            <a:ext cx="2700000" cy="316800"/>
          </a:xfrm>
        </p:spPr>
        <p:txBody>
          <a:bodyPr/>
          <a:lstStyle>
            <a:lvl1pPr>
              <a:defRPr>
                <a:cs typeface="Cambria" panose="02040503050406030204" charset="0"/>
              </a:defRPr>
            </a:lvl1pPr>
          </a:lstStyle>
          <a:p>
            <a:fld id="{760FBDFE-C587-4B4C-A407-44438C67B59E}" type="datetimeFigureOut">
              <a:rPr lang="zh-CN" altLang="en-US" smtClean="0"/>
              <a:t>2019/12/20</a:t>
            </a:fld>
            <a:endParaRPr lang="zh-CN" altLang="en-US"/>
          </a:p>
        </p:txBody>
      </p:sp>
      <p:sp>
        <p:nvSpPr>
          <p:cNvPr id="4" name="页脚占位符 3"/>
          <p:cNvSpPr>
            <a:spLocks noGrp="1"/>
          </p:cNvSpPr>
          <p:nvPr>
            <p:ph type="ftr" sz="quarter" idx="11"/>
          </p:nvPr>
        </p:nvSpPr>
        <p:spPr>
          <a:xfrm>
            <a:off x="4116000" y="6349833"/>
            <a:ext cx="3960000" cy="316800"/>
          </a:xfrm>
        </p:spPr>
        <p:txBody>
          <a:bodyPr/>
          <a:lstStyle>
            <a:lvl1pPr>
              <a:defRPr>
                <a:cs typeface="Cambria" panose="02040503050406030204" charset="0"/>
              </a:defRPr>
            </a:lvl1pPr>
          </a:lstStyle>
          <a:p>
            <a:endParaRPr lang="zh-CN" altLang="en-US" dirty="0"/>
          </a:p>
        </p:txBody>
      </p:sp>
      <p:sp>
        <p:nvSpPr>
          <p:cNvPr id="5" name="灯片编号占位符 4"/>
          <p:cNvSpPr>
            <a:spLocks noGrp="1"/>
          </p:cNvSpPr>
          <p:nvPr>
            <p:ph type="sldNum" sz="quarter" idx="12"/>
          </p:nvPr>
        </p:nvSpPr>
        <p:spPr>
          <a:xfrm>
            <a:off x="8610600" y="6349833"/>
            <a:ext cx="2700000" cy="316800"/>
          </a:xfrm>
        </p:spPr>
        <p:txBody>
          <a:bodyPr/>
          <a:lstStyle>
            <a:lvl1pPr>
              <a:defRPr>
                <a:cs typeface="Cambria" panose="02040503050406030204" charset="0"/>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lvl1pPr>
              <a:defRPr>
                <a:cs typeface="Cambria" panose="02040503050406030204" charset="0"/>
              </a:defRPr>
            </a:lvl1pPr>
          </a:lstStyle>
          <a:p>
            <a:r>
              <a:rPr lang="zh-CN" altLang="en-US"/>
              <a:t>单击此处编辑母版标题样式</a:t>
            </a:r>
          </a:p>
        </p:txBody>
      </p:sp>
      <p:sp>
        <p:nvSpPr>
          <p:cNvPr id="3" name="日期占位符 2"/>
          <p:cNvSpPr>
            <a:spLocks noGrp="1"/>
          </p:cNvSpPr>
          <p:nvPr>
            <p:ph type="dt" sz="half" idx="10"/>
          </p:nvPr>
        </p:nvSpPr>
        <p:spPr>
          <a:xfrm>
            <a:off x="879742" y="6349833"/>
            <a:ext cx="2700000" cy="316800"/>
          </a:xfrm>
        </p:spPr>
        <p:txBody>
          <a:bodyPr/>
          <a:lstStyle>
            <a:lvl1pPr>
              <a:defRPr>
                <a:cs typeface="Cambria" panose="02040503050406030204" charset="0"/>
              </a:defRPr>
            </a:lvl1pPr>
          </a:lstStyle>
          <a:p>
            <a:fld id="{760FBDFE-C587-4B4C-A407-44438C67B59E}" type="datetimeFigureOut">
              <a:rPr lang="zh-CN" altLang="en-US" smtClean="0"/>
              <a:t>2019/12/20</a:t>
            </a:fld>
            <a:endParaRPr lang="zh-CN" altLang="en-US"/>
          </a:p>
        </p:txBody>
      </p:sp>
      <p:sp>
        <p:nvSpPr>
          <p:cNvPr id="4" name="页脚占位符 3"/>
          <p:cNvSpPr>
            <a:spLocks noGrp="1"/>
          </p:cNvSpPr>
          <p:nvPr>
            <p:ph type="ftr" sz="quarter" idx="11"/>
          </p:nvPr>
        </p:nvSpPr>
        <p:spPr>
          <a:xfrm>
            <a:off x="4116000" y="6349833"/>
            <a:ext cx="3960000" cy="316800"/>
          </a:xfrm>
        </p:spPr>
        <p:txBody>
          <a:bodyPr/>
          <a:lstStyle>
            <a:lvl1pPr>
              <a:defRPr>
                <a:cs typeface="Cambria" panose="02040503050406030204" charset="0"/>
              </a:defRPr>
            </a:lvl1pPr>
          </a:lstStyle>
          <a:p>
            <a:endParaRPr lang="zh-CN" altLang="en-US" dirty="0"/>
          </a:p>
        </p:txBody>
      </p:sp>
      <p:sp>
        <p:nvSpPr>
          <p:cNvPr id="5" name="灯片编号占位符 4"/>
          <p:cNvSpPr>
            <a:spLocks noGrp="1"/>
          </p:cNvSpPr>
          <p:nvPr>
            <p:ph type="sldNum" sz="quarter" idx="12"/>
          </p:nvPr>
        </p:nvSpPr>
        <p:spPr>
          <a:xfrm>
            <a:off x="8610600" y="6349833"/>
            <a:ext cx="2700000" cy="316800"/>
          </a:xfrm>
        </p:spPr>
        <p:txBody>
          <a:bodyPr/>
          <a:lstStyle>
            <a:lvl1pPr>
              <a:defRPr>
                <a:cs typeface="Cambria" panose="02040503050406030204" charset="0"/>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11" name="矩形 10"/>
          <p:cNvSpPr/>
          <p:nvPr userDrawn="1"/>
        </p:nvSpPr>
        <p:spPr>
          <a:xfrm>
            <a:off x="-17954" y="0"/>
            <a:ext cx="12201525" cy="6841490"/>
          </a:xfrm>
          <a:prstGeom prst="rect">
            <a:avLst/>
          </a:prstGeom>
          <a:solidFill>
            <a:srgbClr val="F1EDE6"/>
          </a:solidFill>
          <a:ln>
            <a:solidFill>
              <a:srgbClr val="F1ED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b="0" i="0" dirty="0">
              <a:latin typeface="Abadi Extra Light" panose="020B0604020104020204" pitchFamily="34" charset="0"/>
            </a:endParaRPr>
          </a:p>
        </p:txBody>
      </p:sp>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Cambria" panose="02040503050406030204" charset="0"/>
                <a:ea typeface="Cambria" panose="02040503050406030204" charset="0"/>
                <a:cs typeface="Cambria" panose="02040503050406030204" charset="0"/>
                <a:sym typeface="Cambria" panose="02040503050406030204" charset="0"/>
              </a:rPr>
              <a:t>感谢您下载包图网平台上提供的</a:t>
            </a:r>
            <a:r>
              <a:rPr lang="en-US" altLang="zh-CN" sz="300" dirty="0">
                <a:solidFill>
                  <a:schemeClr val="bg1">
                    <a:alpha val="0"/>
                  </a:schemeClr>
                </a:solidFill>
                <a:latin typeface="Cambria" panose="02040503050406030204" charset="0"/>
                <a:ea typeface="Cambria" panose="02040503050406030204" charset="0"/>
                <a:cs typeface="Cambria" panose="02040503050406030204" charset="0"/>
                <a:sym typeface="Cambria" panose="02040503050406030204" charset="0"/>
              </a:rPr>
              <a:t>PPT</a:t>
            </a:r>
            <a:r>
              <a:rPr lang="zh-CN" altLang="en-US" sz="300" dirty="0">
                <a:solidFill>
                  <a:schemeClr val="bg1">
                    <a:alpha val="0"/>
                  </a:schemeClr>
                </a:solidFill>
                <a:latin typeface="Cambria" panose="02040503050406030204" charset="0"/>
                <a:ea typeface="Cambria" panose="02040503050406030204" charset="0"/>
                <a:cs typeface="Cambria" panose="02040503050406030204" charset="0"/>
                <a:sym typeface="Cambria" panose="02040503050406030204" charset="0"/>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Cambria" panose="02040503050406030204" charset="0"/>
                <a:ea typeface="Cambria" panose="02040503050406030204" charset="0"/>
                <a:cs typeface="Cambria" panose="02040503050406030204" charset="0"/>
                <a:sym typeface="Cambria" panose="02040503050406030204" charset="0"/>
              </a:rPr>
              <a:t>.com</a:t>
            </a:r>
          </a:p>
        </p:txBody>
      </p:sp>
      <p:pic>
        <p:nvPicPr>
          <p:cNvPr id="4" name="图片 3" descr="WechatIMG148的副本"/>
          <p:cNvPicPr>
            <a:picLocks noChangeAspect="1"/>
          </p:cNvPicPr>
          <p:nvPr userDrawn="1"/>
        </p:nvPicPr>
        <p:blipFill>
          <a:blip r:embed="rId17">
            <a:biLevel thresh="50000"/>
          </a:blip>
          <a:stretch>
            <a:fillRect/>
          </a:stretch>
        </p:blipFill>
        <p:spPr>
          <a:xfrm>
            <a:off x="10026650" y="-74295"/>
            <a:ext cx="1694815" cy="11976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5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645586" y="2076467"/>
            <a:ext cx="95774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u="sng" dirty="0"/>
              <a:t>WIFI Monitoring System</a:t>
            </a:r>
            <a:endParaRPr lang="zh-CN" altLang="en-US" sz="4000" b="1" u="sng" dirty="0">
              <a:ea typeface="微软雅黑" panose="020B0503020204020204" pitchFamily="34" charset="-122"/>
              <a:sym typeface="Calibri" panose="020F0502020204030204" pitchFamily="34" charset="0"/>
            </a:endParaRPr>
          </a:p>
        </p:txBody>
      </p:sp>
      <p:sp>
        <p:nvSpPr>
          <p:cNvPr id="3" name="Text Box 7"/>
          <p:cNvSpPr txBox="1">
            <a:spLocks noChangeArrowheads="1"/>
          </p:cNvSpPr>
          <p:nvPr/>
        </p:nvSpPr>
        <p:spPr bwMode="auto">
          <a:xfrm>
            <a:off x="4852349" y="4427590"/>
            <a:ext cx="31638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u="sng" dirty="0">
                <a:latin typeface="Arial" panose="020B0604020202020204" pitchFamily="34" charset="0"/>
                <a:ea typeface="Arial Unicode MS" panose="020B0604020202020204" pitchFamily="34" charset="-122"/>
                <a:cs typeface="Arial" panose="020B0604020202020204" pitchFamily="34" charset="0"/>
                <a:sym typeface="Calibri" panose="020F0502020204030204" pitchFamily="34" charset="0"/>
              </a:rPr>
              <a:t>Shenzhen</a:t>
            </a:r>
            <a:r>
              <a:rPr lang="zh-CN" altLang="en-US" sz="2400" b="1" u="sng" dirty="0">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a:t>
            </a:r>
            <a:r>
              <a:rPr lang="en-US" altLang="zh-CN" sz="2400" b="1" u="sng" dirty="0">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China</a:t>
            </a:r>
            <a:endParaRPr lang="zh-CN" altLang="en-US" sz="2400" b="1" u="sng" dirty="0">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6" name="Text Box 7"/>
          <p:cNvSpPr txBox="1">
            <a:spLocks noChangeArrowheads="1"/>
          </p:cNvSpPr>
          <p:nvPr/>
        </p:nvSpPr>
        <p:spPr bwMode="auto">
          <a:xfrm>
            <a:off x="5073330" y="3429000"/>
            <a:ext cx="20453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u="sng" dirty="0" err="1">
                <a:latin typeface="Arial" panose="020B0604020202020204" pitchFamily="34" charset="0"/>
                <a:ea typeface="Arial Unicode MS" panose="020B0604020202020204" pitchFamily="34" charset="-122"/>
                <a:cs typeface="Arial" panose="020B0604020202020204" pitchFamily="34" charset="0"/>
                <a:sym typeface="Calibri" panose="020F0502020204030204" pitchFamily="34" charset="0"/>
              </a:rPr>
              <a:t>Sinexcel</a:t>
            </a:r>
            <a:r>
              <a:rPr lang="zh-CN" altLang="en-US" b="1" u="sng" dirty="0">
                <a:latin typeface="Arial" panose="020B0604020202020204" pitchFamily="34" charset="0"/>
                <a:ea typeface="Arial Unicode MS" panose="020B0604020202020204" pitchFamily="34" charset="-122"/>
                <a:cs typeface="Arial" panose="020B0604020202020204" pitchFamily="34" charset="0"/>
                <a:sym typeface="Calibri" panose="020F0502020204030204" pitchFamily="34" charset="0"/>
              </a:rPr>
              <a:t> </a:t>
            </a:r>
            <a:r>
              <a:rPr lang="en-US" altLang="zh-CN" b="1" u="sng" dirty="0">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Electric</a:t>
            </a:r>
            <a:endParaRPr lang="zh-CN" altLang="en-US" b="1" u="sng" dirty="0">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799" y="1271588"/>
            <a:ext cx="5414963" cy="5570756"/>
          </a:xfrm>
          <a:prstGeom prst="rect">
            <a:avLst/>
          </a:prstGeom>
          <a:noFill/>
        </p:spPr>
        <p:txBody>
          <a:bodyPr wrap="square" rtlCol="0">
            <a:spAutoFit/>
          </a:bodyPr>
          <a:lstStyle/>
          <a:p>
            <a:r>
              <a:rPr lang="en-US" altLang="zh-CN" sz="2400" b="1" u="sng" dirty="0">
                <a:latin typeface="Arial" panose="020B0604020202020204" pitchFamily="34" charset="0"/>
                <a:cs typeface="Arial" panose="020B0604020202020204" pitchFamily="34" charset="0"/>
              </a:rPr>
              <a:t>Setting Interface-</a:t>
            </a:r>
            <a:r>
              <a:rPr lang="en-US" altLang="zh-CN" sz="2400" b="1" u="sng" dirty="0" err="1">
                <a:latin typeface="Arial" panose="020B0604020202020204" pitchFamily="34" charset="0"/>
                <a:cs typeface="Arial" panose="020B0604020202020204" pitchFamily="34" charset="0"/>
              </a:rPr>
              <a:t>Commen</a:t>
            </a:r>
            <a:endParaRPr lang="en-US" altLang="zh-CN" sz="2400" b="1" u="sng"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a:p>
            <a:pPr>
              <a:lnSpc>
                <a:spcPct val="150000"/>
              </a:lnSpc>
            </a:pPr>
            <a:r>
              <a:rPr lang="en-US" altLang="zh-CN" b="1" dirty="0">
                <a:latin typeface="Arial" panose="020B0604020202020204" pitchFamily="34" charset="0"/>
                <a:cs typeface="Arial" panose="020B0604020202020204" pitchFamily="34" charset="0"/>
              </a:rPr>
              <a:t>Power On Model</a:t>
            </a:r>
          </a:p>
          <a:p>
            <a:pPr>
              <a:lnSpc>
                <a:spcPct val="150000"/>
              </a:lnSpc>
            </a:pPr>
            <a:r>
              <a:rPr lang="en-US" altLang="zh-CN" sz="1600" dirty="0">
                <a:latin typeface="Arial" panose="020B0604020202020204" pitchFamily="34" charset="0"/>
                <a:cs typeface="Arial" panose="020B0604020202020204" pitchFamily="34" charset="0"/>
              </a:rPr>
              <a:t>In automatic mode , after the system is power on, the products will automatically start working. In the manual mode, it needs to be started by artificial execution in the monitoring interface.</a:t>
            </a:r>
          </a:p>
          <a:p>
            <a:endParaRPr lang="en-US" altLang="zh-CN" sz="1600" dirty="0">
              <a:latin typeface="Arial" panose="020B0604020202020204" pitchFamily="34" charset="0"/>
              <a:cs typeface="Arial" panose="020B0604020202020204" pitchFamily="34" charset="0"/>
            </a:endParaRPr>
          </a:p>
          <a:p>
            <a:pPr>
              <a:lnSpc>
                <a:spcPct val="150000"/>
              </a:lnSpc>
            </a:pPr>
            <a:r>
              <a:rPr lang="en-US" altLang="zh-CN" b="1" dirty="0">
                <a:latin typeface="Arial" panose="020B0604020202020204" pitchFamily="34" charset="0"/>
                <a:cs typeface="Arial" panose="020B0604020202020204" pitchFamily="34" charset="0"/>
              </a:rPr>
              <a:t>CT ratio: </a:t>
            </a:r>
          </a:p>
          <a:p>
            <a:pPr>
              <a:lnSpc>
                <a:spcPct val="150000"/>
              </a:lnSpc>
            </a:pPr>
            <a:r>
              <a:rPr lang="en-US" altLang="zh-CN" sz="1600" dirty="0">
                <a:latin typeface="Arial" panose="020B0604020202020204" pitchFamily="34" charset="0"/>
                <a:cs typeface="Arial" panose="020B0604020202020204" pitchFamily="34" charset="0"/>
              </a:rPr>
              <a:t>The setting value need to correspond to the actual changes of external CT. The setting range: 150~30000. (500 means 500:5 .)</a:t>
            </a:r>
            <a:endParaRPr lang="zh-CN" altLang="zh-CN" sz="1600"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a:p>
            <a:r>
              <a:rPr lang="en-US" altLang="zh-CN" sz="1600" b="1" dirty="0">
                <a:solidFill>
                  <a:srgbClr val="FF0000"/>
                </a:solidFill>
                <a:latin typeface="Arial" panose="020B0604020202020204" pitchFamily="34" charset="0"/>
                <a:cs typeface="Arial" panose="020B0604020202020204" pitchFamily="34" charset="0"/>
              </a:rPr>
              <a:t>Noted: </a:t>
            </a:r>
            <a:r>
              <a:rPr lang="en-US" altLang="zh-CN" sz="1600" b="1" dirty="0">
                <a:latin typeface="Arial" panose="020B0604020202020204" pitchFamily="34" charset="0"/>
                <a:cs typeface="Arial" panose="020B0604020202020204" pitchFamily="34" charset="0"/>
              </a:rPr>
              <a:t>The secondary side only can be 5.</a:t>
            </a:r>
          </a:p>
          <a:p>
            <a:endParaRPr lang="en-US" altLang="zh-CN" sz="1600" b="1" dirty="0">
              <a:latin typeface="Arial" panose="020B0604020202020204" pitchFamily="34" charset="0"/>
              <a:cs typeface="Arial" panose="020B0604020202020204" pitchFamily="34" charset="0"/>
            </a:endParaRPr>
          </a:p>
          <a:p>
            <a:endParaRPr lang="en-US" altLang="zh-CN" sz="1400" b="1" u="sng"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Setting</a:t>
            </a:r>
            <a:endParaRPr lang="zh-CN" altLang="en-US" sz="2400" b="1" dirty="0">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525" y="0"/>
            <a:ext cx="324008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799" y="1271588"/>
            <a:ext cx="5414963" cy="5170646"/>
          </a:xfrm>
          <a:prstGeom prst="rect">
            <a:avLst/>
          </a:prstGeom>
          <a:noFill/>
        </p:spPr>
        <p:txBody>
          <a:bodyPr wrap="square" rtlCol="0">
            <a:spAutoFit/>
          </a:bodyPr>
          <a:lstStyle/>
          <a:p>
            <a:r>
              <a:rPr lang="en-US" altLang="zh-CN" sz="2400" b="1" u="sng" dirty="0">
                <a:latin typeface="Arial" panose="020B0604020202020204" pitchFamily="34" charset="0"/>
                <a:cs typeface="Arial" panose="020B0604020202020204" pitchFamily="34" charset="0"/>
              </a:rPr>
              <a:t>Setting Interface-</a:t>
            </a:r>
            <a:r>
              <a:rPr lang="en-US" altLang="zh-CN" sz="2400" b="1" u="sng" dirty="0" err="1">
                <a:latin typeface="Arial" panose="020B0604020202020204" pitchFamily="34" charset="0"/>
                <a:cs typeface="Arial" panose="020B0604020202020204" pitchFamily="34" charset="0"/>
              </a:rPr>
              <a:t>Commen</a:t>
            </a:r>
            <a:endParaRPr lang="en-US" altLang="zh-CN" sz="2400" b="1" u="sng"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a:p>
            <a:pPr algn="just">
              <a:lnSpc>
                <a:spcPct val="150000"/>
              </a:lnSpc>
            </a:pPr>
            <a:r>
              <a:rPr lang="en-US" altLang="zh-CN" b="1" dirty="0">
                <a:latin typeface="Arial" panose="020B0604020202020204" pitchFamily="34" charset="0"/>
                <a:cs typeface="Arial" panose="020B0604020202020204" pitchFamily="34" charset="0"/>
              </a:rPr>
              <a:t>Comp. Rate:</a:t>
            </a:r>
            <a:r>
              <a:rPr lang="en-US" altLang="zh-CN" dirty="0">
                <a:latin typeface="Arial" panose="020B0604020202020204" pitchFamily="34" charset="0"/>
                <a:cs typeface="Arial" panose="020B0604020202020204" pitchFamily="34" charset="0"/>
              </a:rPr>
              <a:t> </a:t>
            </a:r>
          </a:p>
          <a:p>
            <a:pPr>
              <a:lnSpc>
                <a:spcPct val="150000"/>
              </a:lnSpc>
            </a:pPr>
            <a:r>
              <a:rPr lang="en-US" altLang="zh-CN" sz="1600" dirty="0">
                <a:latin typeface="Arial" panose="020B0604020202020204" pitchFamily="34" charset="0"/>
                <a:cs typeface="Arial" panose="020B0604020202020204" pitchFamily="34" charset="0"/>
              </a:rPr>
              <a:t>Set the compensation ratio of compensation current measured by the product itself. The setting range is 0~1, 1 on behalf of 100%.</a:t>
            </a:r>
            <a:endParaRPr lang="zh-CN" altLang="zh-CN" sz="1600" dirty="0">
              <a:latin typeface="Arial" panose="020B0604020202020204" pitchFamily="34" charset="0"/>
              <a:cs typeface="Arial" panose="020B0604020202020204" pitchFamily="34" charset="0"/>
            </a:endParaRPr>
          </a:p>
          <a:p>
            <a:endParaRPr lang="en-US" altLang="zh-CN" sz="1400" b="1" u="sng" dirty="0">
              <a:latin typeface="Arial" panose="020B0604020202020204" pitchFamily="34" charset="0"/>
              <a:cs typeface="Arial" panose="020B0604020202020204" pitchFamily="34" charset="0"/>
            </a:endParaRPr>
          </a:p>
          <a:p>
            <a:pPr>
              <a:lnSpc>
                <a:spcPct val="150000"/>
              </a:lnSpc>
            </a:pPr>
            <a:r>
              <a:rPr lang="en-US" altLang="zh-CN" b="1" dirty="0">
                <a:latin typeface="Arial" panose="020B0604020202020204" pitchFamily="34" charset="0"/>
                <a:cs typeface="Arial" panose="020B0604020202020204" pitchFamily="34" charset="0"/>
              </a:rPr>
              <a:t>Constant Reactive:</a:t>
            </a:r>
            <a:r>
              <a:rPr lang="en-US" altLang="zh-CN" dirty="0">
                <a:latin typeface="Arial" panose="020B0604020202020204" pitchFamily="34" charset="0"/>
                <a:cs typeface="Arial" panose="020B0604020202020204" pitchFamily="34" charset="0"/>
              </a:rPr>
              <a:t> </a:t>
            </a:r>
          </a:p>
          <a:p>
            <a:pPr>
              <a:lnSpc>
                <a:spcPct val="150000"/>
              </a:lnSpc>
            </a:pPr>
            <a:r>
              <a:rPr lang="en-US" altLang="zh-CN" sz="1600" dirty="0">
                <a:latin typeface="Arial" panose="020B0604020202020204" pitchFamily="34" charset="0"/>
                <a:cs typeface="Arial" panose="020B0604020202020204" pitchFamily="34" charset="0"/>
              </a:rPr>
              <a:t>When the operation mode selection constant reactive, is used to set the value of constant reactive power output, you can select the output inductive or capacitive power by setting the positive and negative values. (user have to ask manufacturer engineer first before set it )</a:t>
            </a:r>
            <a:endParaRPr lang="zh-CN" altLang="zh-CN" sz="1600" dirty="0">
              <a:latin typeface="Arial" panose="020B0604020202020204" pitchFamily="34" charset="0"/>
              <a:cs typeface="Arial" panose="020B0604020202020204" pitchFamily="34" charset="0"/>
            </a:endParaRPr>
          </a:p>
          <a:p>
            <a:endParaRPr lang="en-US" altLang="zh-CN" sz="1400" b="1" u="sng"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Setting</a:t>
            </a:r>
            <a:endParaRPr lang="zh-CN" altLang="en-US" sz="2400" b="1" dirty="0">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525" y="0"/>
            <a:ext cx="324008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799" y="1271588"/>
            <a:ext cx="5414963" cy="5832366"/>
          </a:xfrm>
          <a:prstGeom prst="rect">
            <a:avLst/>
          </a:prstGeom>
          <a:noFill/>
        </p:spPr>
        <p:txBody>
          <a:bodyPr wrap="square" rtlCol="0">
            <a:spAutoFit/>
          </a:bodyPr>
          <a:lstStyle/>
          <a:p>
            <a:r>
              <a:rPr lang="en-US" altLang="zh-CN" sz="2400" b="1" u="sng" dirty="0">
                <a:latin typeface="Arial" panose="020B0604020202020204" pitchFamily="34" charset="0"/>
                <a:cs typeface="Arial" panose="020B0604020202020204" pitchFamily="34" charset="0"/>
              </a:rPr>
              <a:t>Setting Interface-</a:t>
            </a:r>
            <a:r>
              <a:rPr lang="en-US" altLang="zh-CN" sz="2400" b="1" u="sng" dirty="0" err="1">
                <a:latin typeface="Arial" panose="020B0604020202020204" pitchFamily="34" charset="0"/>
                <a:cs typeface="Arial" panose="020B0604020202020204" pitchFamily="34" charset="0"/>
              </a:rPr>
              <a:t>Commen</a:t>
            </a:r>
            <a:endParaRPr lang="en-US" altLang="zh-CN" sz="2400" b="1" u="sng"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a:p>
            <a:pPr algn="just">
              <a:lnSpc>
                <a:spcPct val="150000"/>
              </a:lnSpc>
            </a:pPr>
            <a:r>
              <a:rPr lang="en-US" altLang="zh-CN" b="1" dirty="0">
                <a:latin typeface="Arial" panose="020B0604020202020204" pitchFamily="34" charset="0"/>
                <a:cs typeface="Arial" panose="020B0604020202020204" pitchFamily="34" charset="0"/>
              </a:rPr>
              <a:t>Grid Vol. Adjust: </a:t>
            </a:r>
          </a:p>
          <a:p>
            <a:pPr algn="just">
              <a:lnSpc>
                <a:spcPct val="150000"/>
              </a:lnSpc>
            </a:pPr>
            <a:r>
              <a:rPr lang="en-US" altLang="zh-CN" sz="1600" dirty="0">
                <a:latin typeface="Arial" panose="020B0604020202020204" pitchFamily="34" charset="0"/>
                <a:cs typeface="Arial" panose="020B0604020202020204" pitchFamily="34" charset="0"/>
              </a:rPr>
              <a:t>Default setting is Disable. Set the voltage target value. The machine will compensate the voltage if system voltage over the range of target </a:t>
            </a:r>
            <a:r>
              <a:rPr lang="en-US" altLang="zh-CN" sz="1600" dirty="0" smtClean="0">
                <a:latin typeface="Arial" panose="020B0604020202020204" pitchFamily="34" charset="0"/>
                <a:cs typeface="Arial" panose="020B0604020202020204" pitchFamily="34" charset="0"/>
              </a:rPr>
              <a:t>voltage.</a:t>
            </a:r>
          </a:p>
          <a:p>
            <a:pPr algn="just">
              <a:lnSpc>
                <a:spcPct val="150000"/>
              </a:lnSpc>
            </a:pPr>
            <a:endParaRPr lang="en-US" altLang="zh-CN" sz="1600" dirty="0">
              <a:latin typeface="Arial" panose="020B0604020202020204" pitchFamily="34" charset="0"/>
              <a:cs typeface="Arial" panose="020B0604020202020204" pitchFamily="34" charset="0"/>
            </a:endParaRPr>
          </a:p>
          <a:p>
            <a:pPr algn="just">
              <a:lnSpc>
                <a:spcPct val="150000"/>
              </a:lnSpc>
            </a:pPr>
            <a:r>
              <a:rPr lang="en-US" altLang="zh-CN" b="1" dirty="0">
                <a:latin typeface="Arial" panose="020B0604020202020204" pitchFamily="34" charset="0"/>
                <a:ea typeface="宋体" panose="02010600030101010101" pitchFamily="2" charset="-122"/>
                <a:cs typeface="Arial" panose="020B0604020202020204" pitchFamily="34" charset="0"/>
              </a:rPr>
              <a:t>Target Vol: </a:t>
            </a:r>
          </a:p>
          <a:p>
            <a:pPr algn="just">
              <a:lnSpc>
                <a:spcPct val="150000"/>
              </a:lnSpc>
            </a:pPr>
            <a:r>
              <a:rPr lang="en-US" altLang="zh-CN" sz="1600" kern="100" dirty="0">
                <a:latin typeface="Arial" panose="020B0604020202020204" pitchFamily="34" charset="0"/>
                <a:ea typeface="宋体" panose="02010600030101010101" pitchFamily="2" charset="-122"/>
                <a:cs typeface="Arial" panose="020B0604020202020204" pitchFamily="34" charset="0"/>
              </a:rPr>
              <a:t>When the value exceeding the target voltage setting range, the product will go to adjust the voltage from other operation mode </a:t>
            </a:r>
          </a:p>
          <a:p>
            <a:pPr algn="just">
              <a:lnSpc>
                <a:spcPct val="150000"/>
              </a:lnSpc>
            </a:pPr>
            <a:endParaRPr lang="en-US" altLang="zh-CN" dirty="0">
              <a:latin typeface="Arial" panose="020B0604020202020204" pitchFamily="34" charset="0"/>
              <a:cs typeface="Arial" panose="020B0604020202020204" pitchFamily="34" charset="0"/>
            </a:endParaRPr>
          </a:p>
          <a:p>
            <a:pPr algn="just">
              <a:lnSpc>
                <a:spcPct val="150000"/>
              </a:lnSpc>
            </a:pPr>
            <a:endParaRPr lang="en-US" altLang="zh-CN" dirty="0">
              <a:latin typeface="Arial" panose="020B0604020202020204" pitchFamily="34" charset="0"/>
              <a:cs typeface="Arial" panose="020B0604020202020204" pitchFamily="34" charset="0"/>
            </a:endParaRPr>
          </a:p>
          <a:p>
            <a:pPr algn="just">
              <a:lnSpc>
                <a:spcPct val="150000"/>
              </a:lnSpc>
            </a:pPr>
            <a:endParaRPr lang="en-US" altLang="zh-CN" dirty="0">
              <a:latin typeface="Arial" panose="020B0604020202020204" pitchFamily="34" charset="0"/>
              <a:cs typeface="Arial" panose="020B0604020202020204" pitchFamily="34" charset="0"/>
            </a:endParaRPr>
          </a:p>
          <a:p>
            <a:endParaRPr lang="en-US" altLang="zh-CN" sz="1400" b="1" u="sng"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Setting</a:t>
            </a:r>
            <a:endParaRPr lang="zh-CN" altLang="en-US" sz="2400" b="1" dirty="0">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087" y="0"/>
            <a:ext cx="324852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799" y="1271588"/>
            <a:ext cx="5414963" cy="7032694"/>
          </a:xfrm>
          <a:prstGeom prst="rect">
            <a:avLst/>
          </a:prstGeom>
          <a:noFill/>
        </p:spPr>
        <p:txBody>
          <a:bodyPr wrap="square" rtlCol="0">
            <a:spAutoFit/>
          </a:bodyPr>
          <a:lstStyle/>
          <a:p>
            <a:r>
              <a:rPr lang="en-US" altLang="zh-CN" sz="2400" b="1" u="sng" dirty="0">
                <a:latin typeface="Arial" panose="020B0604020202020204" pitchFamily="34" charset="0"/>
                <a:cs typeface="Arial" panose="020B0604020202020204" pitchFamily="34" charset="0"/>
              </a:rPr>
              <a:t>Setting Interface-</a:t>
            </a:r>
            <a:r>
              <a:rPr lang="en-US" altLang="zh-CN" sz="2400" b="1" u="sng" dirty="0" err="1">
                <a:latin typeface="Arial" panose="020B0604020202020204" pitchFamily="34" charset="0"/>
                <a:cs typeface="Arial" panose="020B0604020202020204" pitchFamily="34" charset="0"/>
              </a:rPr>
              <a:t>Commen</a:t>
            </a:r>
            <a:endParaRPr lang="en-US" altLang="zh-CN" sz="2400" b="1" u="sng"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a:p>
            <a:pPr algn="just">
              <a:lnSpc>
                <a:spcPct val="150000"/>
              </a:lnSpc>
            </a:pPr>
            <a:r>
              <a:rPr lang="en-US" altLang="zh-CN" b="1" dirty="0">
                <a:latin typeface="Arial" panose="020B0604020202020204" pitchFamily="34" charset="0"/>
                <a:cs typeface="Arial" panose="020B0604020202020204" pitchFamily="34" charset="0"/>
              </a:rPr>
              <a:t>Vol.</a:t>
            </a:r>
            <a:r>
              <a:rPr lang="zh-CN" altLang="en-US" b="1"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regulate</a:t>
            </a:r>
            <a:r>
              <a:rPr lang="zh-CN" altLang="en-US" b="1"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upper:</a:t>
            </a:r>
          </a:p>
          <a:p>
            <a:pPr algn="just">
              <a:lnSpc>
                <a:spcPct val="150000"/>
              </a:lnSpc>
            </a:pPr>
            <a:r>
              <a:rPr lang="en-US" altLang="zh-CN" sz="1600" dirty="0">
                <a:latin typeface="Arial" panose="020B0604020202020204" pitchFamily="34" charset="0"/>
                <a:cs typeface="Arial" panose="020B0604020202020204" pitchFamily="34" charset="0"/>
              </a:rPr>
              <a:t>If the voltage over upper </a:t>
            </a:r>
            <a:r>
              <a:rPr lang="en-US" altLang="zh-CN" sz="1600" dirty="0" err="1">
                <a:latin typeface="Arial" panose="020B0604020202020204" pitchFamily="34" charset="0"/>
                <a:cs typeface="Arial" panose="020B0604020202020204" pitchFamily="34" charset="0"/>
              </a:rPr>
              <a:t>limite</a:t>
            </a:r>
            <a:r>
              <a:rPr lang="en-US" altLang="zh-CN" sz="1600" dirty="0">
                <a:latin typeface="Arial" panose="020B0604020202020204" pitchFamily="34" charset="0"/>
                <a:cs typeface="Arial" panose="020B0604020202020204" pitchFamily="34" charset="0"/>
              </a:rPr>
              <a:t> of target voltage , the product will go to reduce voltage from other operation mode </a:t>
            </a:r>
          </a:p>
          <a:p>
            <a:pPr algn="just">
              <a:lnSpc>
                <a:spcPct val="150000"/>
              </a:lnSpc>
            </a:pPr>
            <a:r>
              <a:rPr lang="en-US" altLang="zh-CN" b="1" dirty="0">
                <a:latin typeface="Arial" panose="020B0604020202020204" pitchFamily="34" charset="0"/>
                <a:cs typeface="Arial" panose="020B0604020202020204" pitchFamily="34" charset="0"/>
              </a:rPr>
              <a:t>Vol.</a:t>
            </a:r>
            <a:r>
              <a:rPr lang="zh-CN" altLang="en-US" b="1"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regulate lower :</a:t>
            </a:r>
          </a:p>
          <a:p>
            <a:pPr algn="just">
              <a:lnSpc>
                <a:spcPct val="150000"/>
              </a:lnSpc>
            </a:pPr>
            <a:r>
              <a:rPr lang="en-US" altLang="zh-CN" sz="1600" dirty="0">
                <a:latin typeface="Arial" panose="020B0604020202020204" pitchFamily="34" charset="0"/>
                <a:cs typeface="Arial" panose="020B0604020202020204" pitchFamily="34" charset="0"/>
              </a:rPr>
              <a:t>If the voltage over lower </a:t>
            </a:r>
            <a:r>
              <a:rPr lang="en-US" altLang="zh-CN" sz="1600" dirty="0" err="1">
                <a:latin typeface="Arial" panose="020B0604020202020204" pitchFamily="34" charset="0"/>
                <a:cs typeface="Arial" panose="020B0604020202020204" pitchFamily="34" charset="0"/>
              </a:rPr>
              <a:t>limite</a:t>
            </a:r>
            <a:r>
              <a:rPr lang="en-US" altLang="zh-CN" sz="1600" dirty="0">
                <a:latin typeface="Arial" panose="020B0604020202020204" pitchFamily="34" charset="0"/>
                <a:cs typeface="Arial" panose="020B0604020202020204" pitchFamily="34" charset="0"/>
              </a:rPr>
              <a:t> of target voltage , the product will go to improve voltage from other operation mode </a:t>
            </a:r>
            <a:r>
              <a:rPr lang="en-US" altLang="zh-CN" sz="1600" dirty="0" smtClean="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this voltage stable function only for especial model product)</a:t>
            </a:r>
          </a:p>
          <a:p>
            <a:pPr algn="just">
              <a:lnSpc>
                <a:spcPct val="150000"/>
              </a:lnSpc>
            </a:pPr>
            <a:r>
              <a:rPr lang="en-US" altLang="zh-CN" b="1" dirty="0">
                <a:solidFill>
                  <a:srgbClr val="FF0000"/>
                </a:solidFill>
                <a:latin typeface="Arial" panose="020B0604020202020204" pitchFamily="34" charset="0"/>
                <a:cs typeface="Arial" panose="020B0604020202020204" pitchFamily="34" charset="0"/>
              </a:rPr>
              <a:t>Noted: </a:t>
            </a:r>
            <a:r>
              <a:rPr lang="en-US" altLang="zh-CN" sz="1600" b="1" dirty="0" smtClean="0">
                <a:latin typeface="Arial" panose="020B0604020202020204" pitchFamily="34" charset="0"/>
                <a:cs typeface="Arial" panose="020B0604020202020204" pitchFamily="34" charset="0"/>
              </a:rPr>
              <a:t>These </a:t>
            </a:r>
            <a:r>
              <a:rPr lang="en-US" altLang="zh-CN" sz="1600" b="1" dirty="0">
                <a:latin typeface="Arial" panose="020B0604020202020204" pitchFamily="34" charset="0"/>
                <a:cs typeface="Arial" panose="020B0604020202020204" pitchFamily="34" charset="0"/>
              </a:rPr>
              <a:t>two function only can work when the Grid Vol. Adjust is enable.</a:t>
            </a:r>
            <a:endParaRPr lang="zh-CN" altLang="zh-CN" sz="1600" b="1" dirty="0">
              <a:latin typeface="Arial" panose="020B0604020202020204" pitchFamily="34" charset="0"/>
              <a:cs typeface="Arial" panose="020B0604020202020204" pitchFamily="34" charset="0"/>
            </a:endParaRPr>
          </a:p>
          <a:p>
            <a:pPr algn="just">
              <a:lnSpc>
                <a:spcPct val="150000"/>
              </a:lnSpc>
            </a:pPr>
            <a:endParaRPr lang="en-US" altLang="zh-CN" dirty="0">
              <a:latin typeface="Arial" panose="020B0604020202020204" pitchFamily="34" charset="0"/>
              <a:cs typeface="Arial" panose="020B0604020202020204" pitchFamily="34" charset="0"/>
            </a:endParaRPr>
          </a:p>
          <a:p>
            <a:pPr algn="just">
              <a:lnSpc>
                <a:spcPct val="150000"/>
              </a:lnSpc>
            </a:pPr>
            <a:endParaRPr lang="en-US" altLang="zh-CN" dirty="0">
              <a:latin typeface="Arial" panose="020B0604020202020204" pitchFamily="34" charset="0"/>
              <a:cs typeface="Arial" panose="020B0604020202020204" pitchFamily="34" charset="0"/>
            </a:endParaRPr>
          </a:p>
          <a:p>
            <a:pPr algn="just">
              <a:lnSpc>
                <a:spcPct val="150000"/>
              </a:lnSpc>
            </a:pPr>
            <a:endParaRPr lang="en-US" altLang="zh-CN" dirty="0">
              <a:latin typeface="Arial" panose="020B0604020202020204" pitchFamily="34" charset="0"/>
              <a:cs typeface="Arial" panose="020B0604020202020204" pitchFamily="34" charset="0"/>
            </a:endParaRPr>
          </a:p>
          <a:p>
            <a:pPr algn="just">
              <a:lnSpc>
                <a:spcPct val="150000"/>
              </a:lnSpc>
            </a:pPr>
            <a:endParaRPr lang="en-US" altLang="zh-CN" dirty="0">
              <a:latin typeface="Arial" panose="020B0604020202020204" pitchFamily="34" charset="0"/>
              <a:cs typeface="Arial" panose="020B0604020202020204" pitchFamily="34" charset="0"/>
            </a:endParaRPr>
          </a:p>
          <a:p>
            <a:endParaRPr lang="en-US" altLang="zh-CN" sz="1400" b="1" u="sng"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Setting</a:t>
            </a:r>
            <a:endParaRPr lang="zh-CN" altLang="en-US" sz="2400" b="1" dirty="0">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525" y="0"/>
            <a:ext cx="324008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799" y="1271588"/>
            <a:ext cx="5414963" cy="6201698"/>
          </a:xfrm>
          <a:prstGeom prst="rect">
            <a:avLst/>
          </a:prstGeom>
          <a:noFill/>
        </p:spPr>
        <p:txBody>
          <a:bodyPr wrap="square" rtlCol="0">
            <a:spAutoFit/>
          </a:bodyPr>
          <a:lstStyle/>
          <a:p>
            <a:r>
              <a:rPr lang="en-US" altLang="zh-CN" sz="2400" b="1" u="sng" dirty="0">
                <a:latin typeface="Arial" panose="020B0604020202020204" pitchFamily="34" charset="0"/>
                <a:cs typeface="Arial" panose="020B0604020202020204" pitchFamily="34" charset="0"/>
              </a:rPr>
              <a:t>Setting Interface-</a:t>
            </a:r>
            <a:r>
              <a:rPr lang="en-US" altLang="zh-CN" sz="2400" b="1" u="sng" dirty="0" err="1">
                <a:latin typeface="Arial" panose="020B0604020202020204" pitchFamily="34" charset="0"/>
                <a:cs typeface="Arial" panose="020B0604020202020204" pitchFamily="34" charset="0"/>
              </a:rPr>
              <a:t>Commen</a:t>
            </a:r>
            <a:endParaRPr lang="en-US" altLang="zh-CN" sz="2400" b="1" u="sng"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a:p>
            <a:pPr algn="just">
              <a:lnSpc>
                <a:spcPct val="150000"/>
              </a:lnSpc>
            </a:pPr>
            <a:r>
              <a:rPr lang="en-US" altLang="zh-CN" b="1" dirty="0">
                <a:latin typeface="Arial" panose="020B0604020202020204" pitchFamily="34" charset="0"/>
                <a:cs typeface="Arial" panose="020B0604020202020204" pitchFamily="34" charset="0"/>
              </a:rPr>
              <a:t>RP Tracking Ctrl </a:t>
            </a:r>
            <a:r>
              <a:rPr lang="en-US" altLang="zh-CN" b="1" dirty="0" smtClean="0">
                <a:latin typeface="Arial" panose="020B0604020202020204" pitchFamily="34" charset="0"/>
                <a:cs typeface="Arial" panose="020B0604020202020204" pitchFamily="34" charset="0"/>
              </a:rPr>
              <a:t>Val:</a:t>
            </a:r>
          </a:p>
          <a:p>
            <a:pPr algn="just">
              <a:lnSpc>
                <a:spcPct val="150000"/>
              </a:lnSpc>
            </a:pPr>
            <a:r>
              <a:rPr lang="en-US" altLang="zh-CN" sz="1600" dirty="0" smtClean="0">
                <a:latin typeface="Arial" panose="020B0604020202020204" pitchFamily="34" charset="0"/>
                <a:cs typeface="Arial" panose="020B0604020202020204" pitchFamily="34" charset="0"/>
              </a:rPr>
              <a:t>Cause </a:t>
            </a:r>
            <a:r>
              <a:rPr lang="en-US" altLang="zh-CN" sz="1600" dirty="0">
                <a:latin typeface="Arial" panose="020B0604020202020204" pitchFamily="34" charset="0"/>
                <a:cs typeface="Arial" panose="020B0604020202020204" pitchFamily="34" charset="0"/>
              </a:rPr>
              <a:t>AHF itself will C current to compensate the reactive power generated by itself.</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This function is to adjust the current. Each unit is 1kvar. Plus is inductive and minus is capacitive. </a:t>
            </a:r>
          </a:p>
          <a:p>
            <a:pPr algn="just">
              <a:lnSpc>
                <a:spcPct val="150000"/>
              </a:lnSpc>
            </a:pPr>
            <a:endParaRPr lang="en-US" altLang="zh-CN" sz="1600" dirty="0">
              <a:latin typeface="Arial" panose="020B0604020202020204" pitchFamily="34" charset="0"/>
              <a:cs typeface="Arial" panose="020B0604020202020204" pitchFamily="34" charset="0"/>
            </a:endParaRPr>
          </a:p>
          <a:p>
            <a:pPr algn="just">
              <a:lnSpc>
                <a:spcPct val="150000"/>
              </a:lnSpc>
            </a:pPr>
            <a:r>
              <a:rPr lang="en-US" altLang="zh-CN" b="1" dirty="0">
                <a:solidFill>
                  <a:srgbClr val="FF0000"/>
                </a:solidFill>
                <a:latin typeface="Arial" panose="020B0604020202020204" pitchFamily="34" charset="0"/>
                <a:cs typeface="Arial" panose="020B0604020202020204" pitchFamily="34" charset="0"/>
              </a:rPr>
              <a:t>Noticed: </a:t>
            </a:r>
            <a:r>
              <a:rPr lang="en-US" altLang="zh-CN" sz="1600" b="1" dirty="0">
                <a:latin typeface="Arial" panose="020B0604020202020204" pitchFamily="34" charset="0"/>
                <a:cs typeface="Arial" panose="020B0604020202020204" pitchFamily="34" charset="0"/>
              </a:rPr>
              <a:t>Please contact </a:t>
            </a:r>
            <a:r>
              <a:rPr lang="en-US" altLang="zh-CN" sz="1600" b="1" dirty="0" err="1">
                <a:latin typeface="Arial" panose="020B0604020202020204" pitchFamily="34" charset="0"/>
                <a:cs typeface="Arial" panose="020B0604020202020204" pitchFamily="34" charset="0"/>
              </a:rPr>
              <a:t>Sinexcel</a:t>
            </a:r>
            <a:r>
              <a:rPr lang="en-US" altLang="zh-CN" sz="1600" b="1" dirty="0">
                <a:latin typeface="Arial" panose="020B0604020202020204" pitchFamily="34" charset="0"/>
                <a:cs typeface="Arial" panose="020B0604020202020204" pitchFamily="34" charset="0"/>
              </a:rPr>
              <a:t> engineer before changing this parameter.</a:t>
            </a:r>
            <a:endParaRPr lang="zh-CN" altLang="zh-CN" sz="1600" b="1" dirty="0">
              <a:latin typeface="Arial" panose="020B0604020202020204" pitchFamily="34" charset="0"/>
              <a:cs typeface="Arial" panose="020B0604020202020204" pitchFamily="34" charset="0"/>
            </a:endParaRPr>
          </a:p>
          <a:p>
            <a:pPr algn="just">
              <a:lnSpc>
                <a:spcPct val="150000"/>
              </a:lnSpc>
            </a:pPr>
            <a:endParaRPr lang="en-US" altLang="zh-CN" sz="1600" dirty="0">
              <a:latin typeface="Arial" panose="020B0604020202020204" pitchFamily="34" charset="0"/>
              <a:cs typeface="Arial" panose="020B0604020202020204" pitchFamily="34" charset="0"/>
            </a:endParaRPr>
          </a:p>
          <a:p>
            <a:pPr algn="just">
              <a:lnSpc>
                <a:spcPct val="150000"/>
              </a:lnSpc>
            </a:pPr>
            <a:endParaRPr lang="en-US" altLang="zh-CN" dirty="0">
              <a:latin typeface="Arial" panose="020B0604020202020204" pitchFamily="34" charset="0"/>
              <a:cs typeface="Arial" panose="020B0604020202020204" pitchFamily="34" charset="0"/>
            </a:endParaRPr>
          </a:p>
          <a:p>
            <a:pPr algn="just">
              <a:lnSpc>
                <a:spcPct val="150000"/>
              </a:lnSpc>
            </a:pPr>
            <a:endParaRPr lang="en-US" altLang="zh-CN" dirty="0">
              <a:latin typeface="Arial" panose="020B0604020202020204" pitchFamily="34" charset="0"/>
              <a:cs typeface="Arial" panose="020B0604020202020204" pitchFamily="34" charset="0"/>
            </a:endParaRPr>
          </a:p>
          <a:p>
            <a:pPr algn="just">
              <a:lnSpc>
                <a:spcPct val="150000"/>
              </a:lnSpc>
            </a:pPr>
            <a:endParaRPr lang="en-US" altLang="zh-CN" dirty="0">
              <a:latin typeface="Arial" panose="020B0604020202020204" pitchFamily="34" charset="0"/>
              <a:cs typeface="Arial" panose="020B0604020202020204" pitchFamily="34" charset="0"/>
            </a:endParaRPr>
          </a:p>
          <a:p>
            <a:pPr algn="just">
              <a:lnSpc>
                <a:spcPct val="150000"/>
              </a:lnSpc>
            </a:pPr>
            <a:endParaRPr lang="en-US" altLang="zh-CN" dirty="0">
              <a:latin typeface="Arial" panose="020B0604020202020204" pitchFamily="34" charset="0"/>
              <a:cs typeface="Arial" panose="020B0604020202020204" pitchFamily="34" charset="0"/>
            </a:endParaRPr>
          </a:p>
          <a:p>
            <a:endParaRPr lang="en-US" altLang="zh-CN" sz="1400" b="1" u="sng"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Setting</a:t>
            </a:r>
            <a:endParaRPr lang="zh-CN" altLang="en-US" sz="2400" b="1" dirty="0">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525" y="0"/>
            <a:ext cx="324008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799" y="1271588"/>
            <a:ext cx="5414963" cy="3000821"/>
          </a:xfrm>
          <a:prstGeom prst="rect">
            <a:avLst/>
          </a:prstGeom>
          <a:noFill/>
        </p:spPr>
        <p:txBody>
          <a:bodyPr wrap="square" rtlCol="0">
            <a:spAutoFit/>
          </a:bodyPr>
          <a:lstStyle/>
          <a:p>
            <a:r>
              <a:rPr lang="en-US" altLang="zh-CN" sz="2400" b="1" u="sng" dirty="0">
                <a:latin typeface="Arial" panose="020B0604020202020204" pitchFamily="34" charset="0"/>
                <a:cs typeface="Arial" panose="020B0604020202020204" pitchFamily="34" charset="0"/>
              </a:rPr>
              <a:t>Setting Interface-Angle Biasing</a:t>
            </a:r>
          </a:p>
          <a:p>
            <a:endParaRPr lang="en-US" altLang="zh-CN" b="1" dirty="0">
              <a:latin typeface="Arial" panose="020B0604020202020204" pitchFamily="34" charset="0"/>
              <a:cs typeface="Arial" panose="020B0604020202020204" pitchFamily="34" charset="0"/>
            </a:endParaRPr>
          </a:p>
          <a:p>
            <a:pPr algn="just">
              <a:lnSpc>
                <a:spcPct val="150000"/>
              </a:lnSpc>
            </a:pPr>
            <a:r>
              <a:rPr lang="en-US" altLang="zh-CN" b="1" dirty="0">
                <a:latin typeface="Arial" panose="020B0604020202020204" pitchFamily="34" charset="0"/>
                <a:cs typeface="Arial" panose="020B0604020202020204" pitchFamily="34" charset="0"/>
              </a:rPr>
              <a:t>Default setting is 0.</a:t>
            </a:r>
          </a:p>
          <a:p>
            <a:pPr algn="just">
              <a:lnSpc>
                <a:spcPct val="150000"/>
              </a:lnSpc>
            </a:pPr>
            <a:r>
              <a:rPr lang="en-US" altLang="zh-CN" sz="1600" dirty="0">
                <a:latin typeface="Arial" panose="020B0604020202020204" pitchFamily="34" charset="0"/>
                <a:cs typeface="Arial" panose="020B0604020202020204" pitchFamily="34" charset="0"/>
              </a:rPr>
              <a:t>3 to 13 times harmonic phase angle offset and harmonic compensation rate. When some phase difference happened due to the transformer or some thing, </a:t>
            </a:r>
          </a:p>
          <a:p>
            <a:pPr algn="just">
              <a:lnSpc>
                <a:spcPct val="150000"/>
              </a:lnSpc>
            </a:pPr>
            <a:r>
              <a:rPr lang="en-US" altLang="zh-CN" sz="1600" dirty="0">
                <a:latin typeface="Arial" panose="020B0604020202020204" pitchFamily="34" charset="0"/>
                <a:cs typeface="Arial" panose="020B0604020202020204" pitchFamily="34" charset="0"/>
              </a:rPr>
              <a:t>adjust this parameters can approve the compensation performance.</a:t>
            </a: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Settings</a:t>
            </a:r>
            <a:endParaRPr lang="zh-CN" altLang="en-US" sz="2400" b="1" dirty="0">
              <a:latin typeface="Arial" panose="020B0604020202020204" pitchFamily="34" charset="0"/>
              <a:cs typeface="Arial" panose="020B0604020202020204" pitchFamily="34" charset="0"/>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087" y="0"/>
            <a:ext cx="324852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799" y="1273176"/>
            <a:ext cx="5414963" cy="2954655"/>
          </a:xfrm>
          <a:prstGeom prst="rect">
            <a:avLst/>
          </a:prstGeom>
          <a:noFill/>
        </p:spPr>
        <p:txBody>
          <a:bodyPr wrap="square" rtlCol="0">
            <a:spAutoFit/>
          </a:bodyPr>
          <a:lstStyle/>
          <a:p>
            <a:r>
              <a:rPr lang="en-US" altLang="zh-CN" sz="2400" b="1" u="sng" dirty="0">
                <a:latin typeface="Arial" panose="020B0604020202020204" pitchFamily="34" charset="0"/>
                <a:cs typeface="Arial" panose="020B0604020202020204" pitchFamily="34" charset="0"/>
              </a:rPr>
              <a:t>Setting Interface-Harmonic </a:t>
            </a:r>
          </a:p>
          <a:p>
            <a:endParaRPr lang="en-US" altLang="zh-CN" b="1" dirty="0">
              <a:latin typeface="Arial" panose="020B0604020202020204" pitchFamily="34" charset="0"/>
              <a:cs typeface="Arial" panose="020B0604020202020204" pitchFamily="34" charset="0"/>
            </a:endParaRPr>
          </a:p>
          <a:p>
            <a:pPr algn="just">
              <a:lnSpc>
                <a:spcPct val="150000"/>
              </a:lnSpc>
            </a:pPr>
            <a:r>
              <a:rPr lang="en-US" altLang="zh-CN" sz="1600" dirty="0">
                <a:latin typeface="Arial" panose="020B0604020202020204" pitchFamily="34" charset="0"/>
                <a:cs typeface="Arial" panose="020B0604020202020204" pitchFamily="34" charset="0"/>
              </a:rPr>
              <a:t>Harmonic compensation rate of each order which is from 2</a:t>
            </a:r>
            <a:r>
              <a:rPr lang="en-US" altLang="zh-CN" sz="1600" baseline="30000" dirty="0">
                <a:latin typeface="Arial" panose="020B0604020202020204" pitchFamily="34" charset="0"/>
                <a:cs typeface="Arial" panose="020B0604020202020204" pitchFamily="34" charset="0"/>
              </a:rPr>
              <a:t>nd</a:t>
            </a:r>
            <a:r>
              <a:rPr lang="en-US" altLang="zh-CN" sz="1600" dirty="0">
                <a:latin typeface="Arial" panose="020B0604020202020204" pitchFamily="34" charset="0"/>
                <a:cs typeface="Arial" panose="020B0604020202020204" pitchFamily="34" charset="0"/>
              </a:rPr>
              <a:t> order to 50</a:t>
            </a:r>
            <a:r>
              <a:rPr lang="en-US" altLang="zh-CN" sz="1600" baseline="30000" dirty="0">
                <a:latin typeface="Arial" panose="020B0604020202020204" pitchFamily="34" charset="0"/>
                <a:cs typeface="Arial" panose="020B0604020202020204" pitchFamily="34" charset="0"/>
              </a:rPr>
              <a:t>th </a:t>
            </a:r>
            <a:r>
              <a:rPr lang="en-US" altLang="zh-CN" sz="1600" dirty="0">
                <a:latin typeface="Arial" panose="020B0604020202020204" pitchFamily="34" charset="0"/>
                <a:cs typeface="Arial" panose="020B0604020202020204" pitchFamily="34" charset="0"/>
              </a:rPr>
              <a:t>order.</a:t>
            </a:r>
          </a:p>
          <a:p>
            <a:pPr algn="just">
              <a:lnSpc>
                <a:spcPct val="150000"/>
              </a:lnSpc>
            </a:pPr>
            <a:r>
              <a:rPr lang="en-US" altLang="zh-CN" sz="1600" dirty="0">
                <a:latin typeface="Arial" panose="020B0604020202020204" pitchFamily="34" charset="0"/>
                <a:cs typeface="Arial" panose="020B0604020202020204" pitchFamily="34" charset="0"/>
              </a:rPr>
              <a:t>And each order can be changed from 0%~110%.</a:t>
            </a:r>
          </a:p>
          <a:p>
            <a:pPr algn="just">
              <a:lnSpc>
                <a:spcPct val="150000"/>
              </a:lnSpc>
            </a:pPr>
            <a:r>
              <a:rPr lang="en-US" altLang="zh-CN" sz="1600" dirty="0">
                <a:latin typeface="Arial" panose="020B0604020202020204" pitchFamily="34" charset="0"/>
                <a:cs typeface="Arial" panose="020B0604020202020204" pitchFamily="34" charset="0"/>
              </a:rPr>
              <a:t>The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last</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bank can select which order you want to change, and next blank is where you need to input the correspond rate. </a:t>
            </a: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Settings</a:t>
            </a:r>
            <a:endParaRPr lang="zh-CN" altLang="en-US" sz="2400" b="1" dirty="0">
              <a:latin typeface="Arial" panose="020B0604020202020204" pitchFamily="34" charset="0"/>
              <a:cs typeface="Arial" panose="020B0604020202020204" pitchFamily="34" charset="0"/>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087" y="0"/>
            <a:ext cx="324852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799" y="1271588"/>
            <a:ext cx="5414963" cy="3354765"/>
          </a:xfrm>
          <a:prstGeom prst="rect">
            <a:avLst/>
          </a:prstGeom>
          <a:noFill/>
        </p:spPr>
        <p:txBody>
          <a:bodyPr wrap="square" rtlCol="0">
            <a:spAutoFit/>
          </a:bodyPr>
          <a:lstStyle/>
          <a:p>
            <a:r>
              <a:rPr lang="en-US" altLang="zh-CN" sz="2400" b="1" u="sng" dirty="0">
                <a:latin typeface="Arial" panose="020B0604020202020204" pitchFamily="34" charset="0"/>
                <a:cs typeface="Arial" panose="020B0604020202020204" pitchFamily="34" charset="0"/>
              </a:rPr>
              <a:t>Setting Interface-Time </a:t>
            </a:r>
          </a:p>
          <a:p>
            <a:endParaRPr lang="en-US" altLang="zh-CN" b="1" dirty="0">
              <a:latin typeface="Arial" panose="020B0604020202020204" pitchFamily="34" charset="0"/>
              <a:cs typeface="Arial" panose="020B0604020202020204" pitchFamily="34" charset="0"/>
            </a:endParaRPr>
          </a:p>
          <a:p>
            <a:r>
              <a:rPr lang="en-US" altLang="zh-CN" sz="1600" dirty="0">
                <a:latin typeface="Arial" panose="020B0604020202020204" pitchFamily="34" charset="0"/>
                <a:cs typeface="Arial" panose="020B0604020202020204" pitchFamily="34" charset="0"/>
              </a:rPr>
              <a:t>Set the time of the product.</a:t>
            </a:r>
          </a:p>
          <a:p>
            <a:endParaRPr lang="en-US" altLang="zh-CN" sz="1600" b="1" u="sng" dirty="0">
              <a:latin typeface="Arial" panose="020B0604020202020204" pitchFamily="34" charset="0"/>
              <a:cs typeface="Arial" panose="020B0604020202020204" pitchFamily="34" charset="0"/>
            </a:endParaRPr>
          </a:p>
          <a:p>
            <a:r>
              <a:rPr lang="en-US" altLang="zh-CN" b="1" dirty="0">
                <a:latin typeface="Arial" panose="020B0604020202020204" pitchFamily="34" charset="0"/>
                <a:cs typeface="Arial" panose="020B0604020202020204" pitchFamily="34" charset="0"/>
              </a:rPr>
              <a:t>Setting Interface-Power Saving Function</a:t>
            </a:r>
          </a:p>
          <a:p>
            <a:endParaRPr lang="en-US" altLang="zh-CN" b="1" dirty="0">
              <a:latin typeface="Arial" panose="020B0604020202020204" pitchFamily="34" charset="0"/>
              <a:cs typeface="Arial" panose="020B0604020202020204" pitchFamily="34" charset="0"/>
            </a:endParaRPr>
          </a:p>
          <a:p>
            <a:pPr>
              <a:lnSpc>
                <a:spcPct val="150000"/>
              </a:lnSpc>
            </a:pPr>
            <a:r>
              <a:rPr lang="en-US" altLang="zh-CN" sz="1600" dirty="0">
                <a:latin typeface="Arial" panose="020B0604020202020204" pitchFamily="34" charset="0"/>
                <a:cs typeface="Arial" panose="020B0604020202020204" pitchFamily="34" charset="0"/>
              </a:rPr>
              <a:t>Using this function, </a:t>
            </a:r>
            <a:r>
              <a:rPr lang="en-US" altLang="zh-CN" sz="1600" kern="100" dirty="0">
                <a:latin typeface="Arial" panose="020B0604020202020204" pitchFamily="34" charset="0"/>
                <a:ea typeface="宋体" panose="02010600030101010101" pitchFamily="2" charset="-122"/>
                <a:cs typeface="Arial" panose="020B0604020202020204" pitchFamily="34" charset="0"/>
              </a:rPr>
              <a:t>we can set the AHF to work at some time and sometimes not working. </a:t>
            </a:r>
            <a:endParaRPr lang="da-DK" altLang="zh-CN" sz="1600" kern="100" dirty="0">
              <a:latin typeface="Arial" panose="020B0604020202020204" pitchFamily="34" charset="0"/>
              <a:ea typeface="宋体" panose="02010600030101010101" pitchFamily="2" charset="-122"/>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Settings</a:t>
            </a:r>
            <a:endParaRPr lang="zh-CN" altLang="en-US" sz="2400" b="1" dirty="0">
              <a:latin typeface="Arial" panose="020B0604020202020204" pitchFamily="34" charset="0"/>
              <a:cs typeface="Arial" panose="020B0604020202020204" pitchFamily="34"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087" y="0"/>
            <a:ext cx="324852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798" y="1269079"/>
            <a:ext cx="5414963" cy="2923877"/>
          </a:xfrm>
          <a:prstGeom prst="rect">
            <a:avLst/>
          </a:prstGeom>
          <a:noFill/>
        </p:spPr>
        <p:txBody>
          <a:bodyPr wrap="square" rtlCol="0">
            <a:spAutoFit/>
          </a:bodyPr>
          <a:lstStyle/>
          <a:p>
            <a:r>
              <a:rPr lang="en-US" altLang="zh-CN" sz="2400" b="1" u="sng" dirty="0" smtClean="0">
                <a:latin typeface="Arial" panose="020B0604020202020204" pitchFamily="34" charset="0"/>
                <a:cs typeface="Arial" panose="020B0604020202020204" pitchFamily="34" charset="0"/>
              </a:rPr>
              <a:t>Setting </a:t>
            </a:r>
            <a:r>
              <a:rPr lang="en-US" altLang="zh-CN" sz="2400" b="1" u="sng" dirty="0">
                <a:latin typeface="Arial" panose="020B0604020202020204" pitchFamily="34" charset="0"/>
                <a:cs typeface="Arial" panose="020B0604020202020204" pitchFamily="34" charset="0"/>
              </a:rPr>
              <a:t>Interface-Power Saving Function</a:t>
            </a:r>
          </a:p>
          <a:p>
            <a:endParaRPr lang="en-US" altLang="zh-CN" b="1" dirty="0">
              <a:latin typeface="Arial" panose="020B0604020202020204" pitchFamily="34" charset="0"/>
              <a:cs typeface="Arial" panose="020B0604020202020204" pitchFamily="34" charset="0"/>
            </a:endParaRPr>
          </a:p>
          <a:p>
            <a:pPr>
              <a:lnSpc>
                <a:spcPct val="150000"/>
              </a:lnSpc>
            </a:pPr>
            <a:r>
              <a:rPr lang="en-US" altLang="zh-CN" sz="1600" dirty="0">
                <a:latin typeface="Arial" panose="020B0604020202020204" pitchFamily="34" charset="0"/>
                <a:cs typeface="Arial" panose="020B0604020202020204" pitchFamily="34" charset="0"/>
              </a:rPr>
              <a:t>Using this function, </a:t>
            </a:r>
            <a:r>
              <a:rPr lang="en-US" altLang="zh-CN" sz="1600" kern="100" dirty="0">
                <a:latin typeface="Arial" panose="020B0604020202020204" pitchFamily="34" charset="0"/>
                <a:ea typeface="宋体" panose="02010600030101010101" pitchFamily="2" charset="-122"/>
                <a:cs typeface="Arial" panose="020B0604020202020204" pitchFamily="34" charset="0"/>
              </a:rPr>
              <a:t>we can set the AHF to work at some time and sometimes not working. </a:t>
            </a:r>
            <a:endParaRPr lang="da-DK" altLang="zh-CN" sz="1600" kern="100" dirty="0">
              <a:latin typeface="Arial" panose="020B0604020202020204" pitchFamily="34" charset="0"/>
              <a:ea typeface="宋体" panose="02010600030101010101" pitchFamily="2" charset="-122"/>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a:p>
            <a:r>
              <a:rPr lang="en-US" altLang="zh-CN" sz="1600" dirty="0">
                <a:latin typeface="Arial" panose="020B0604020202020204" pitchFamily="34" charset="0"/>
                <a:cs typeface="Arial" panose="020B0604020202020204" pitchFamily="34" charset="0"/>
              </a:rPr>
              <a:t>Also, We can choose the time by week or by holiday.</a:t>
            </a: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Settings</a:t>
            </a:r>
            <a:endParaRPr lang="zh-CN" altLang="en-US" sz="2400" b="1" dirty="0">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087" y="0"/>
            <a:ext cx="324852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799" y="1271588"/>
            <a:ext cx="5414963" cy="4801314"/>
          </a:xfrm>
          <a:prstGeom prst="rect">
            <a:avLst/>
          </a:prstGeom>
          <a:noFill/>
        </p:spPr>
        <p:txBody>
          <a:bodyPr wrap="square" rtlCol="0">
            <a:spAutoFit/>
          </a:bodyPr>
          <a:lstStyle/>
          <a:p>
            <a:r>
              <a:rPr lang="en-US" altLang="zh-CN" sz="2400" b="1" u="sng" dirty="0" smtClean="0">
                <a:latin typeface="Arial" panose="020B0604020202020204" pitchFamily="34" charset="0"/>
                <a:cs typeface="Arial" panose="020B0604020202020204" pitchFamily="34" charset="0"/>
              </a:rPr>
              <a:t>Setting </a:t>
            </a:r>
            <a:r>
              <a:rPr lang="en-US" altLang="zh-CN" sz="2400" b="1" u="sng" dirty="0">
                <a:latin typeface="Arial" panose="020B0604020202020204" pitchFamily="34" charset="0"/>
                <a:cs typeface="Arial" panose="020B0604020202020204" pitchFamily="34" charset="0"/>
              </a:rPr>
              <a:t>Interface</a:t>
            </a:r>
          </a:p>
          <a:p>
            <a:endParaRPr lang="en-US" altLang="zh-CN" b="1" dirty="0">
              <a:latin typeface="Arial" panose="020B0604020202020204" pitchFamily="34" charset="0"/>
              <a:cs typeface="Arial" panose="020B0604020202020204" pitchFamily="34" charset="0"/>
            </a:endParaRPr>
          </a:p>
          <a:p>
            <a:pPr>
              <a:lnSpc>
                <a:spcPct val="150000"/>
              </a:lnSpc>
            </a:pPr>
            <a:r>
              <a:rPr lang="en-US" altLang="zh-CN" b="1" dirty="0">
                <a:latin typeface="Arial" panose="020B0604020202020204" pitchFamily="34" charset="0"/>
                <a:cs typeface="Arial" panose="020B0604020202020204" pitchFamily="34" charset="0"/>
              </a:rPr>
              <a:t>Language: </a:t>
            </a:r>
          </a:p>
          <a:p>
            <a:pPr>
              <a:lnSpc>
                <a:spcPct val="150000"/>
              </a:lnSpc>
            </a:pPr>
            <a:r>
              <a:rPr lang="en-US" altLang="zh-CN" sz="1600" dirty="0">
                <a:latin typeface="Arial" panose="020B0604020202020204" pitchFamily="34" charset="0"/>
                <a:cs typeface="Arial" panose="020B0604020202020204" pitchFamily="34" charset="0"/>
              </a:rPr>
              <a:t>choose the language which customer prefer.</a:t>
            </a:r>
          </a:p>
          <a:p>
            <a:endParaRPr lang="en-US" altLang="zh-CN" b="1" dirty="0">
              <a:latin typeface="Arial" panose="020B0604020202020204" pitchFamily="34" charset="0"/>
              <a:cs typeface="Arial" panose="020B0604020202020204" pitchFamily="34" charset="0"/>
            </a:endParaRPr>
          </a:p>
          <a:p>
            <a:pPr>
              <a:lnSpc>
                <a:spcPct val="150000"/>
              </a:lnSpc>
            </a:pPr>
            <a:r>
              <a:rPr lang="en-US" altLang="zh-CN" b="1" dirty="0">
                <a:latin typeface="Arial" panose="020B0604020202020204" pitchFamily="34" charset="0"/>
                <a:cs typeface="Arial" panose="020B0604020202020204" pitchFamily="34" charset="0"/>
              </a:rPr>
              <a:t>Wi-Fi: </a:t>
            </a:r>
          </a:p>
          <a:p>
            <a:pPr>
              <a:lnSpc>
                <a:spcPct val="150000"/>
              </a:lnSpc>
            </a:pPr>
            <a:r>
              <a:rPr lang="en-US" altLang="zh-CN" sz="1600" dirty="0">
                <a:latin typeface="Arial" panose="020B0604020202020204" pitchFamily="34" charset="0"/>
                <a:cs typeface="Arial" panose="020B0604020202020204" pitchFamily="34" charset="0"/>
              </a:rPr>
              <a:t>Set the </a:t>
            </a:r>
            <a:r>
              <a:rPr lang="en-US" altLang="zh-CN" sz="1600" dirty="0" err="1">
                <a:latin typeface="Arial" panose="020B0604020202020204" pitchFamily="34" charset="0"/>
                <a:cs typeface="Arial" panose="020B0604020202020204" pitchFamily="34" charset="0"/>
              </a:rPr>
              <a:t>WiFi</a:t>
            </a:r>
            <a:r>
              <a:rPr lang="en-US" altLang="zh-CN" sz="1600" dirty="0">
                <a:latin typeface="Arial" panose="020B0604020202020204" pitchFamily="34" charset="0"/>
                <a:cs typeface="Arial" panose="020B0604020202020204" pitchFamily="34" charset="0"/>
              </a:rPr>
              <a:t> name </a:t>
            </a:r>
          </a:p>
          <a:p>
            <a:endParaRPr lang="en-US" altLang="zh-CN" b="1" dirty="0">
              <a:latin typeface="Arial" panose="020B0604020202020204" pitchFamily="34" charset="0"/>
              <a:cs typeface="Arial" panose="020B0604020202020204" pitchFamily="34" charset="0"/>
            </a:endParaRPr>
          </a:p>
          <a:p>
            <a:r>
              <a:rPr lang="en-US" altLang="zh-CN" b="1" dirty="0" err="1">
                <a:latin typeface="Arial" panose="020B0604020202020204" pitchFamily="34" charset="0"/>
                <a:cs typeface="Arial" panose="020B0604020202020204" pitchFamily="34" charset="0"/>
              </a:rPr>
              <a:t>UserName</a:t>
            </a:r>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a:p>
            <a:r>
              <a:rPr lang="en-US" altLang="zh-CN" b="1" dirty="0" err="1">
                <a:latin typeface="Arial" panose="020B0604020202020204" pitchFamily="34" charset="0"/>
                <a:cs typeface="Arial" panose="020B0604020202020204" pitchFamily="34" charset="0"/>
              </a:rPr>
              <a:t>UserPass</a:t>
            </a:r>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Settings</a:t>
            </a:r>
            <a:endParaRPr lang="zh-CN" altLang="en-US" sz="2400" b="1" dirty="0">
              <a:latin typeface="Arial" panose="020B0604020202020204" pitchFamily="34" charset="0"/>
              <a:cs typeface="Arial" panose="020B0604020202020204" pitchFamily="34" charset="0"/>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087" y="0"/>
            <a:ext cx="324852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800" y="1271588"/>
            <a:ext cx="5414963" cy="2585323"/>
          </a:xfrm>
          <a:prstGeom prst="rect">
            <a:avLst/>
          </a:prstGeom>
          <a:noFill/>
        </p:spPr>
        <p:txBody>
          <a:bodyPr wrap="square" rtlCol="0">
            <a:spAutoFit/>
          </a:bodyPr>
          <a:lstStyle/>
          <a:p>
            <a:r>
              <a:rPr lang="en-US" altLang="zh-CN" sz="2400" b="1" u="sng" dirty="0" err="1">
                <a:latin typeface="Arial" panose="020B0604020202020204" pitchFamily="34" charset="0"/>
                <a:cs typeface="Arial" panose="020B0604020202020204" pitchFamily="34" charset="0"/>
              </a:rPr>
              <a:t>WiFi</a:t>
            </a:r>
            <a:r>
              <a:rPr lang="en-US" altLang="zh-CN" sz="2400" b="1" u="sng" dirty="0">
                <a:latin typeface="Arial" panose="020B0604020202020204" pitchFamily="34" charset="0"/>
                <a:cs typeface="Arial" panose="020B0604020202020204" pitchFamily="34" charset="0"/>
              </a:rPr>
              <a:t> Interface</a:t>
            </a:r>
          </a:p>
          <a:p>
            <a:endParaRPr lang="en-US" altLang="zh-CN" b="1" dirty="0">
              <a:latin typeface="Arial" panose="020B0604020202020204" pitchFamily="34" charset="0"/>
              <a:cs typeface="Arial" panose="020B0604020202020204" pitchFamily="34" charset="0"/>
            </a:endParaRPr>
          </a:p>
          <a:p>
            <a:pPr>
              <a:lnSpc>
                <a:spcPct val="150000"/>
              </a:lnSpc>
            </a:pPr>
            <a:r>
              <a:rPr lang="en-US" altLang="zh-CN" sz="1600" dirty="0">
                <a:latin typeface="Arial" panose="020B0604020202020204" pitchFamily="34" charset="0"/>
                <a:cs typeface="Arial" panose="020B0604020202020204" pitchFamily="34" charset="0"/>
              </a:rPr>
              <a:t>When use the </a:t>
            </a:r>
            <a:r>
              <a:rPr lang="en-US" altLang="zh-CN" sz="1600" dirty="0" err="1">
                <a:latin typeface="Arial" panose="020B0604020202020204" pitchFamily="34" charset="0"/>
                <a:cs typeface="Arial" panose="020B0604020202020204" pitchFamily="34" charset="0"/>
              </a:rPr>
              <a:t>WiFi</a:t>
            </a:r>
            <a:r>
              <a:rPr lang="en-US" altLang="zh-CN" sz="1600" dirty="0">
                <a:latin typeface="Arial" panose="020B0604020202020204" pitchFamily="34" charset="0"/>
                <a:cs typeface="Arial" panose="020B0604020202020204" pitchFamily="34" charset="0"/>
              </a:rPr>
              <a:t> module to control the AHF/SVG/ASVG,  customers only need to link the </a:t>
            </a:r>
            <a:r>
              <a:rPr lang="en-US" altLang="zh-CN" sz="1600" dirty="0" err="1">
                <a:latin typeface="Arial" panose="020B0604020202020204" pitchFamily="34" charset="0"/>
                <a:cs typeface="Arial" panose="020B0604020202020204" pitchFamily="34" charset="0"/>
              </a:rPr>
              <a:t>WiFi</a:t>
            </a:r>
            <a:r>
              <a:rPr lang="en-US" altLang="zh-CN" sz="1600" dirty="0">
                <a:latin typeface="Arial" panose="020B0604020202020204" pitchFamily="34" charset="0"/>
                <a:cs typeface="Arial" panose="020B0604020202020204" pitchFamily="34" charset="0"/>
              </a:rPr>
              <a:t> generated by </a:t>
            </a:r>
            <a:r>
              <a:rPr lang="en-US" altLang="zh-CN" sz="1600" dirty="0" err="1">
                <a:latin typeface="Arial" panose="020B0604020202020204" pitchFamily="34" charset="0"/>
                <a:cs typeface="Arial" panose="020B0604020202020204" pitchFamily="34" charset="0"/>
              </a:rPr>
              <a:t>WiFi</a:t>
            </a:r>
            <a:r>
              <a:rPr lang="en-US" altLang="zh-CN" sz="1600" dirty="0">
                <a:latin typeface="Arial" panose="020B0604020202020204" pitchFamily="34" charset="0"/>
                <a:cs typeface="Arial" panose="020B0604020202020204" pitchFamily="34" charset="0"/>
              </a:rPr>
              <a:t> module. Then after that customers can use this to control the module, view many kind of data and change the parameters of AHF/SVG/ASVG.</a:t>
            </a:r>
            <a:endParaRPr lang="zh-CN" altLang="en-US" sz="1600"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70020" cy="461665"/>
          </a:xfrm>
          <a:prstGeom prst="rect">
            <a:avLst/>
          </a:prstGeom>
          <a:noFill/>
        </p:spPr>
        <p:txBody>
          <a:bodyPr wrap="square" rtlCol="0">
            <a:spAutoFit/>
          </a:bodyPr>
          <a:lstStyle/>
          <a:p>
            <a:pPr>
              <a:tabLst>
                <a:tab pos="1698625" algn="l"/>
              </a:tabLst>
            </a:pPr>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Basic</a:t>
            </a:r>
            <a:endParaRPr lang="zh-CN" altLang="en-US" sz="2400" b="1" dirty="0">
              <a:latin typeface="Arial" panose="020B0604020202020204" pitchFamily="34" charset="0"/>
              <a:cs typeface="Arial" panose="020B0604020202020204" pitchFamily="34"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087" y="0"/>
            <a:ext cx="324852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800" y="1271588"/>
            <a:ext cx="4831080" cy="2400657"/>
          </a:xfrm>
          <a:prstGeom prst="rect">
            <a:avLst/>
          </a:prstGeom>
          <a:noFill/>
        </p:spPr>
        <p:txBody>
          <a:bodyPr wrap="square" rtlCol="0">
            <a:spAutoFit/>
          </a:bodyPr>
          <a:lstStyle/>
          <a:p>
            <a:r>
              <a:rPr lang="en-US" altLang="zh-CN" sz="2400" b="1" u="sng" dirty="0" smtClean="0">
                <a:latin typeface="Arial" panose="020B0604020202020204" pitchFamily="34" charset="0"/>
                <a:cs typeface="Arial" panose="020B0604020202020204" pitchFamily="34" charset="0"/>
              </a:rPr>
              <a:t>Setting </a:t>
            </a:r>
            <a:r>
              <a:rPr lang="en-US" altLang="zh-CN" sz="2400" b="1" u="sng" dirty="0">
                <a:latin typeface="Arial" panose="020B0604020202020204" pitchFamily="34" charset="0"/>
                <a:cs typeface="Arial" panose="020B0604020202020204" pitchFamily="34" charset="0"/>
              </a:rPr>
              <a:t>Interface-</a:t>
            </a:r>
            <a:r>
              <a:rPr lang="en-US" altLang="zh-CN" sz="2400" b="1" u="sng" dirty="0" err="1">
                <a:latin typeface="Arial" panose="020B0604020202020204" pitchFamily="34" charset="0"/>
                <a:cs typeface="Arial" panose="020B0604020202020204" pitchFamily="34" charset="0"/>
              </a:rPr>
              <a:t>Guidence</a:t>
            </a:r>
            <a:r>
              <a:rPr lang="en-US" altLang="zh-CN" sz="2400" b="1" u="sng" dirty="0">
                <a:latin typeface="Arial" panose="020B0604020202020204" pitchFamily="34" charset="0"/>
                <a:cs typeface="Arial" panose="020B0604020202020204" pitchFamily="34" charset="0"/>
              </a:rPr>
              <a:t> </a:t>
            </a: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Settings</a:t>
            </a:r>
            <a:endParaRPr lang="zh-CN" altLang="en-US" sz="2400" b="1" dirty="0">
              <a:latin typeface="Arial" panose="020B0604020202020204" pitchFamily="34" charset="0"/>
              <a:cs typeface="Arial" panose="020B0604020202020204" pitchFamily="34"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087" y="0"/>
            <a:ext cx="324852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799" y="1271588"/>
            <a:ext cx="5414963" cy="3139321"/>
          </a:xfrm>
          <a:prstGeom prst="rect">
            <a:avLst/>
          </a:prstGeom>
          <a:noFill/>
        </p:spPr>
        <p:txBody>
          <a:bodyPr wrap="square" rtlCol="0">
            <a:spAutoFit/>
          </a:bodyPr>
          <a:lstStyle/>
          <a:p>
            <a:r>
              <a:rPr lang="en-US" altLang="zh-CN" sz="2400" b="1" u="sng" dirty="0" smtClean="0">
                <a:latin typeface="Arial" panose="020B0604020202020204" pitchFamily="34" charset="0"/>
                <a:cs typeface="Arial" panose="020B0604020202020204" pitchFamily="34" charset="0"/>
              </a:rPr>
              <a:t>Alarm </a:t>
            </a:r>
            <a:r>
              <a:rPr lang="en-US" altLang="zh-CN" sz="2400" b="1" u="sng" dirty="0">
                <a:latin typeface="Arial" panose="020B0604020202020204" pitchFamily="34" charset="0"/>
                <a:cs typeface="Arial" panose="020B0604020202020204" pitchFamily="34" charset="0"/>
              </a:rPr>
              <a:t>Interface </a:t>
            </a:r>
          </a:p>
          <a:p>
            <a:endParaRPr lang="en-US" altLang="zh-CN" b="1" dirty="0">
              <a:latin typeface="Arial" panose="020B0604020202020204" pitchFamily="34" charset="0"/>
              <a:cs typeface="Arial" panose="020B0604020202020204" pitchFamily="34" charset="0"/>
            </a:endParaRPr>
          </a:p>
          <a:p>
            <a:pPr>
              <a:lnSpc>
                <a:spcPct val="150000"/>
              </a:lnSpc>
            </a:pPr>
            <a:r>
              <a:rPr lang="en-US" altLang="zh-CN" sz="1600" dirty="0">
                <a:latin typeface="Arial" panose="020B0604020202020204" pitchFamily="34" charset="0"/>
                <a:cs typeface="Arial" panose="020B0604020202020204" pitchFamily="34" charset="0"/>
              </a:rPr>
              <a:t>From this interface, you can see all the alarm record happened in the past. </a:t>
            </a: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Alarm</a:t>
            </a:r>
            <a:endParaRPr lang="zh-CN" altLang="en-US" sz="2400" b="1" dirty="0">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525" y="0"/>
            <a:ext cx="324852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800" y="1271588"/>
            <a:ext cx="3970020" cy="2769989"/>
          </a:xfrm>
          <a:prstGeom prst="rect">
            <a:avLst/>
          </a:prstGeom>
          <a:noFill/>
        </p:spPr>
        <p:txBody>
          <a:bodyPr wrap="square" rtlCol="0">
            <a:spAutoFit/>
          </a:bodyPr>
          <a:lstStyle/>
          <a:p>
            <a:r>
              <a:rPr lang="en-US" altLang="zh-CN" sz="2400" b="1" u="sng" dirty="0">
                <a:latin typeface="Arial" panose="020B0604020202020204" pitchFamily="34" charset="0"/>
                <a:cs typeface="Arial" panose="020B0604020202020204" pitchFamily="34" charset="0"/>
              </a:rPr>
              <a:t>About Interface</a:t>
            </a: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a:p>
            <a:r>
              <a:rPr lang="en-US" altLang="zh-CN" b="1" dirty="0">
                <a:latin typeface="Arial" panose="020B0604020202020204" pitchFamily="34" charset="0"/>
                <a:cs typeface="Arial" panose="020B0604020202020204" pitchFamily="34" charset="0"/>
              </a:rPr>
              <a:t>Software Version</a:t>
            </a:r>
          </a:p>
          <a:p>
            <a:endParaRPr lang="en-US" altLang="zh-CN" b="1" dirty="0">
              <a:latin typeface="Arial" panose="020B0604020202020204" pitchFamily="34" charset="0"/>
              <a:cs typeface="Arial" panose="020B0604020202020204" pitchFamily="34" charset="0"/>
            </a:endParaRPr>
          </a:p>
          <a:p>
            <a:pPr>
              <a:lnSpc>
                <a:spcPct val="150000"/>
              </a:lnSpc>
            </a:pPr>
            <a:r>
              <a:rPr lang="en-US" altLang="zh-CN" b="1" dirty="0">
                <a:latin typeface="Arial" panose="020B0604020202020204" pitchFamily="34" charset="0"/>
                <a:cs typeface="Arial" panose="020B0604020202020204" pitchFamily="34" charset="0"/>
              </a:rPr>
              <a:t>Update </a:t>
            </a:r>
          </a:p>
          <a:p>
            <a:pPr>
              <a:lnSpc>
                <a:spcPct val="150000"/>
              </a:lnSpc>
            </a:pPr>
            <a:r>
              <a:rPr lang="en-US" altLang="zh-CN" sz="1600" dirty="0">
                <a:latin typeface="Arial" panose="020B0604020202020204" pitchFamily="34" charset="0"/>
                <a:cs typeface="Arial" panose="020B0604020202020204" pitchFamily="34" charset="0"/>
              </a:rPr>
              <a:t>Download the date though </a:t>
            </a:r>
            <a:r>
              <a:rPr lang="en-US" altLang="zh-CN" sz="1600" dirty="0" err="1">
                <a:latin typeface="Arial" panose="020B0604020202020204" pitchFamily="34" charset="0"/>
                <a:cs typeface="Arial" panose="020B0604020202020204" pitchFamily="34" charset="0"/>
              </a:rPr>
              <a:t>WiFi</a:t>
            </a:r>
            <a:r>
              <a:rPr lang="en-US" altLang="zh-CN" sz="1600" dirty="0">
                <a:latin typeface="Arial" panose="020B0604020202020204" pitchFamily="34" charset="0"/>
                <a:cs typeface="Arial" panose="020B0604020202020204" pitchFamily="34" charset="0"/>
              </a:rPr>
              <a:t>.</a:t>
            </a:r>
          </a:p>
          <a:p>
            <a:pPr>
              <a:lnSpc>
                <a:spcPct val="150000"/>
              </a:lnSpc>
            </a:pPr>
            <a:endParaRPr lang="en-US" altLang="zh-CN" b="1"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About</a:t>
            </a:r>
            <a:endParaRPr lang="zh-CN" altLang="en-US" sz="2400" b="1" dirty="0">
              <a:latin typeface="Arial" panose="020B0604020202020204" pitchFamily="34" charset="0"/>
              <a:cs typeface="Arial" panose="020B0604020202020204" pitchFamily="34"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525" y="0"/>
            <a:ext cx="324852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45067" y="1227667"/>
            <a:ext cx="4631266" cy="2201333"/>
          </a:xfrm>
          <a:prstGeom prst="rect">
            <a:avLst/>
          </a:prstGeom>
          <a:noFill/>
        </p:spPr>
        <p:txBody>
          <a:bodyPr wrap="square" rtlCol="0">
            <a:spAutoFit/>
          </a:bodyPr>
          <a:lstStyle/>
          <a:p>
            <a:endParaRPr lang="zh-CN" altLang="en-US" dirty="0"/>
          </a:p>
        </p:txBody>
      </p:sp>
      <p:sp>
        <p:nvSpPr>
          <p:cNvPr id="2" name="矩形 1"/>
          <p:cNvSpPr/>
          <p:nvPr/>
        </p:nvSpPr>
        <p:spPr>
          <a:xfrm>
            <a:off x="4724728" y="2967335"/>
            <a:ext cx="2742547" cy="923330"/>
          </a:xfrm>
          <a:prstGeom prst="rect">
            <a:avLst/>
          </a:prstGeom>
          <a:noFill/>
        </p:spPr>
        <p:txBody>
          <a:bodyPr wrap="none" lIns="91440" tIns="45720" rIns="91440" bIns="45720">
            <a:spAutoFit/>
          </a:bodyPr>
          <a:lstStyle/>
          <a:p>
            <a:pPr algn="ctr"/>
            <a:r>
              <a:rPr lang="en-US" altLang="zh-CN" sz="5400" b="0" cap="none" spc="0" dirty="0">
                <a:ln w="0"/>
                <a:solidFill>
                  <a:schemeClr val="tx1"/>
                </a:solidFill>
                <a:effectLst>
                  <a:outerShdw blurRad="38100" dist="19050" dir="2700000" algn="tl" rotWithShape="0">
                    <a:schemeClr val="dk1">
                      <a:alpha val="40000"/>
                    </a:schemeClr>
                  </a:outerShdw>
                </a:effectLst>
              </a:rPr>
              <a:t>THANKS</a:t>
            </a:r>
            <a:endParaRPr lang="zh-CN" altLang="en-US" sz="54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799" y="1271588"/>
            <a:ext cx="5414963" cy="3939540"/>
          </a:xfrm>
          <a:prstGeom prst="rect">
            <a:avLst/>
          </a:prstGeom>
          <a:noFill/>
        </p:spPr>
        <p:txBody>
          <a:bodyPr wrap="square" rtlCol="0">
            <a:spAutoFit/>
          </a:bodyPr>
          <a:lstStyle/>
          <a:p>
            <a:r>
              <a:rPr lang="en-US" altLang="zh-CN" sz="2400" b="1" u="sng" dirty="0" err="1">
                <a:latin typeface="Arial" panose="020B0604020202020204" pitchFamily="34" charset="0"/>
                <a:cs typeface="Arial" panose="020B0604020202020204" pitchFamily="34" charset="0"/>
              </a:rPr>
              <a:t>WiFi</a:t>
            </a:r>
            <a:r>
              <a:rPr lang="en-US" altLang="zh-CN" sz="2400" b="1" u="sng" dirty="0">
                <a:latin typeface="Arial" panose="020B0604020202020204" pitchFamily="34" charset="0"/>
                <a:cs typeface="Arial" panose="020B0604020202020204" pitchFamily="34" charset="0"/>
              </a:rPr>
              <a:t> Interface</a:t>
            </a:r>
          </a:p>
          <a:p>
            <a:endParaRPr lang="en-US" altLang="zh-CN" b="1" dirty="0">
              <a:latin typeface="Arial" panose="020B0604020202020204" pitchFamily="34" charset="0"/>
              <a:cs typeface="Arial" panose="020B0604020202020204" pitchFamily="34" charset="0"/>
            </a:endParaRPr>
          </a:p>
          <a:p>
            <a:pPr>
              <a:lnSpc>
                <a:spcPct val="150000"/>
              </a:lnSpc>
            </a:pPr>
            <a:r>
              <a:rPr lang="en-US" altLang="zh-CN" sz="1600" dirty="0">
                <a:latin typeface="Arial" panose="020B0604020202020204" pitchFamily="34" charset="0"/>
                <a:cs typeface="Arial" panose="020B0604020202020204" pitchFamily="34" charset="0"/>
              </a:rPr>
              <a:t>On the interface, it include 6 options:</a:t>
            </a:r>
          </a:p>
          <a:p>
            <a:pPr marL="285750" indent="-285750">
              <a:lnSpc>
                <a:spcPct val="150000"/>
              </a:lnSpc>
              <a:buFont typeface="Wingdings" panose="05000000000000000000" pitchFamily="2" charset="2"/>
              <a:buChar char="l"/>
            </a:pPr>
            <a:r>
              <a:rPr lang="en-US" altLang="zh-CN" sz="1600" b="1" dirty="0">
                <a:latin typeface="Arial" panose="020B0604020202020204" pitchFamily="34" charset="0"/>
                <a:cs typeface="Arial" panose="020B0604020202020204" pitchFamily="34" charset="0"/>
              </a:rPr>
              <a:t>Basic</a:t>
            </a:r>
          </a:p>
          <a:p>
            <a:pPr marL="285750" indent="-285750">
              <a:buFont typeface="Wingdings" panose="05000000000000000000" pitchFamily="2" charset="2"/>
              <a:buChar char="l"/>
            </a:pPr>
            <a:endParaRPr lang="en-US" altLang="zh-CN" sz="16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zh-CN" sz="1600" b="1" dirty="0">
                <a:latin typeface="Arial" panose="020B0604020202020204" pitchFamily="34" charset="0"/>
                <a:cs typeface="Arial" panose="020B0604020202020204" pitchFamily="34" charset="0"/>
              </a:rPr>
              <a:t>Power Info</a:t>
            </a:r>
          </a:p>
          <a:p>
            <a:pPr marL="285750" indent="-285750">
              <a:buFont typeface="Wingdings" panose="05000000000000000000" pitchFamily="2" charset="2"/>
              <a:buChar char="l"/>
            </a:pPr>
            <a:endParaRPr lang="en-US" altLang="zh-CN" sz="16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zh-CN" sz="1600" b="1" dirty="0">
                <a:latin typeface="Arial" panose="020B0604020202020204" pitchFamily="34" charset="0"/>
                <a:cs typeface="Arial" panose="020B0604020202020204" pitchFamily="34" charset="0"/>
              </a:rPr>
              <a:t>I/O</a:t>
            </a:r>
          </a:p>
          <a:p>
            <a:pPr marL="285750" indent="-285750">
              <a:buFont typeface="Wingdings" panose="05000000000000000000" pitchFamily="2" charset="2"/>
              <a:buChar char="l"/>
            </a:pPr>
            <a:endParaRPr lang="en-US" altLang="zh-CN" sz="16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zh-CN" sz="1600" b="1" dirty="0">
                <a:latin typeface="Arial" panose="020B0604020202020204" pitchFamily="34" charset="0"/>
                <a:cs typeface="Arial" panose="020B0604020202020204" pitchFamily="34" charset="0"/>
              </a:rPr>
              <a:t>Settings</a:t>
            </a:r>
          </a:p>
          <a:p>
            <a:pPr marL="285750" indent="-285750">
              <a:buFont typeface="Wingdings" panose="05000000000000000000" pitchFamily="2" charset="2"/>
              <a:buChar char="l"/>
            </a:pPr>
            <a:endParaRPr lang="en-US" altLang="zh-CN" sz="16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zh-CN" sz="1600" b="1" dirty="0">
                <a:latin typeface="Arial" panose="020B0604020202020204" pitchFamily="34" charset="0"/>
                <a:cs typeface="Arial" panose="020B0604020202020204" pitchFamily="34" charset="0"/>
              </a:rPr>
              <a:t>Alarm</a:t>
            </a:r>
          </a:p>
          <a:p>
            <a:pPr marL="285750" indent="-285750">
              <a:buFont typeface="Wingdings" panose="05000000000000000000" pitchFamily="2" charset="2"/>
              <a:buChar char="l"/>
            </a:pPr>
            <a:endParaRPr lang="en-US" altLang="zh-CN" sz="16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zh-CN" sz="1600" b="1" dirty="0">
                <a:latin typeface="Arial" panose="020B0604020202020204" pitchFamily="34" charset="0"/>
                <a:cs typeface="Arial" panose="020B0604020202020204" pitchFamily="34" charset="0"/>
              </a:rPr>
              <a:t>About</a:t>
            </a:r>
            <a:endParaRPr lang="zh-CN" altLang="en-US" sz="1600" b="1"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Basic</a:t>
            </a:r>
            <a:endParaRPr lang="zh-CN" altLang="en-US" sz="2400" b="1" dirty="0">
              <a:latin typeface="Arial" panose="020B0604020202020204" pitchFamily="34" charset="0"/>
              <a:cs typeface="Arial" panose="020B0604020202020204" pitchFamily="34"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525" y="0"/>
            <a:ext cx="324008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087" y="0"/>
            <a:ext cx="3248526" cy="6858000"/>
          </a:xfrm>
          <a:prstGeom prst="rect">
            <a:avLst/>
          </a:prstGeom>
        </p:spPr>
      </p:pic>
      <p:sp>
        <p:nvSpPr>
          <p:cNvPr id="4" name="文本框 3"/>
          <p:cNvSpPr txBox="1"/>
          <p:nvPr/>
        </p:nvSpPr>
        <p:spPr>
          <a:xfrm>
            <a:off x="5638800" y="1271588"/>
            <a:ext cx="5414963" cy="4727448"/>
          </a:xfrm>
          <a:prstGeom prst="rect">
            <a:avLst/>
          </a:prstGeom>
          <a:noFill/>
        </p:spPr>
        <p:txBody>
          <a:bodyPr wrap="square" rtlCol="0">
            <a:spAutoFit/>
          </a:bodyPr>
          <a:lstStyle/>
          <a:p>
            <a:r>
              <a:rPr lang="en-US" altLang="zh-CN" sz="2400" b="1" u="sng" dirty="0">
                <a:latin typeface="Arial" panose="020B0604020202020204" pitchFamily="34" charset="0"/>
                <a:cs typeface="Arial" panose="020B0604020202020204" pitchFamily="34" charset="0"/>
              </a:rPr>
              <a:t>Basic</a:t>
            </a:r>
          </a:p>
          <a:p>
            <a:pPr>
              <a:lnSpc>
                <a:spcPct val="120000"/>
              </a:lnSpc>
            </a:pPr>
            <a:endParaRPr lang="en-US" altLang="zh-CN" sz="1600" b="1" dirty="0">
              <a:latin typeface="Arial" panose="020B0604020202020204" pitchFamily="34" charset="0"/>
              <a:cs typeface="Arial" panose="020B0604020202020204" pitchFamily="34" charset="0"/>
            </a:endParaRPr>
          </a:p>
          <a:p>
            <a:pPr>
              <a:lnSpc>
                <a:spcPct val="150000"/>
              </a:lnSpc>
            </a:pPr>
            <a:r>
              <a:rPr lang="en-US" altLang="zh-CN" sz="1600" dirty="0">
                <a:latin typeface="Arial" panose="020B0604020202020204" pitchFamily="34" charset="0"/>
                <a:cs typeface="Arial" panose="020B0604020202020204" pitchFamily="34" charset="0"/>
              </a:rPr>
              <a:t>On the basic interface, it shows the information of  grid side, load side and compensation current</a:t>
            </a:r>
            <a:r>
              <a:rPr lang="en-US" altLang="zh-CN" sz="1600" dirty="0" smtClean="0">
                <a:latin typeface="Arial" panose="020B0604020202020204" pitchFamily="34" charset="0"/>
                <a:cs typeface="Arial" panose="020B0604020202020204" pitchFamily="34" charset="0"/>
              </a:rPr>
              <a:t>.</a:t>
            </a:r>
          </a:p>
          <a:p>
            <a:pPr>
              <a:lnSpc>
                <a:spcPct val="150000"/>
              </a:lnSpc>
            </a:pPr>
            <a:endParaRPr lang="en-US" altLang="zh-CN" sz="1600" b="1" dirty="0">
              <a:latin typeface="Arial" panose="020B0604020202020204" pitchFamily="34" charset="0"/>
              <a:cs typeface="Arial" panose="020B0604020202020204" pitchFamily="34" charset="0"/>
            </a:endParaRPr>
          </a:p>
          <a:p>
            <a:pPr>
              <a:lnSpc>
                <a:spcPct val="150000"/>
              </a:lnSpc>
            </a:pPr>
            <a:r>
              <a:rPr lang="en-US" altLang="zh-CN" b="1" dirty="0">
                <a:latin typeface="Arial" panose="020B0604020202020204" pitchFamily="34" charset="0"/>
                <a:cs typeface="Arial" panose="020B0604020202020204" pitchFamily="34" charset="0"/>
              </a:rPr>
              <a:t>Grid Voltage/ Current: </a:t>
            </a:r>
            <a:r>
              <a:rPr lang="en-US" altLang="zh-CN" sz="1600" dirty="0">
                <a:latin typeface="Arial" panose="020B0604020202020204" pitchFamily="34" charset="0"/>
                <a:cs typeface="Arial" panose="020B0604020202020204" pitchFamily="34" charset="0"/>
              </a:rPr>
              <a:t>Before </a:t>
            </a:r>
            <a:r>
              <a:rPr lang="en-US" altLang="zh-CN" sz="1600" dirty="0" smtClean="0">
                <a:latin typeface="Arial" panose="020B0604020202020204" pitchFamily="34" charset="0"/>
                <a:cs typeface="Arial" panose="020B0604020202020204" pitchFamily="34" charset="0"/>
              </a:rPr>
              <a:t>compensation</a:t>
            </a:r>
            <a:endParaRPr lang="en-US" altLang="zh-CN" sz="1600" b="1" dirty="0">
              <a:latin typeface="Arial" panose="020B0604020202020204" pitchFamily="34" charset="0"/>
              <a:cs typeface="Arial" panose="020B0604020202020204" pitchFamily="34" charset="0"/>
            </a:endParaRPr>
          </a:p>
          <a:p>
            <a:pPr>
              <a:lnSpc>
                <a:spcPct val="150000"/>
              </a:lnSpc>
            </a:pPr>
            <a:r>
              <a:rPr lang="en-US" altLang="zh-CN" b="1" dirty="0">
                <a:latin typeface="Arial" panose="020B0604020202020204" pitchFamily="34" charset="0"/>
                <a:cs typeface="Arial" panose="020B0604020202020204" pitchFamily="34" charset="0"/>
              </a:rPr>
              <a:t>Load Current: </a:t>
            </a:r>
            <a:r>
              <a:rPr lang="en-US" altLang="zh-CN" sz="1600" dirty="0">
                <a:latin typeface="Arial" panose="020B0604020202020204" pitchFamily="34" charset="0"/>
                <a:cs typeface="Arial" panose="020B0604020202020204" pitchFamily="34" charset="0"/>
              </a:rPr>
              <a:t>After </a:t>
            </a:r>
            <a:r>
              <a:rPr lang="en-US" altLang="zh-CN" sz="1600" dirty="0" smtClean="0">
                <a:latin typeface="Arial" panose="020B0604020202020204" pitchFamily="34" charset="0"/>
                <a:cs typeface="Arial" panose="020B0604020202020204" pitchFamily="34" charset="0"/>
              </a:rPr>
              <a:t>compensation</a:t>
            </a:r>
            <a:endParaRPr lang="en-US" altLang="zh-CN" sz="1600" b="1" dirty="0">
              <a:latin typeface="Arial" panose="020B0604020202020204" pitchFamily="34" charset="0"/>
              <a:cs typeface="Arial" panose="020B0604020202020204" pitchFamily="34" charset="0"/>
            </a:endParaRPr>
          </a:p>
          <a:p>
            <a:pPr>
              <a:lnSpc>
                <a:spcPct val="150000"/>
              </a:lnSpc>
            </a:pPr>
            <a:r>
              <a:rPr lang="en-US" altLang="zh-CN" b="1" dirty="0">
                <a:latin typeface="Arial" panose="020B0604020202020204" pitchFamily="34" charset="0"/>
                <a:cs typeface="Arial" panose="020B0604020202020204" pitchFamily="34" charset="0"/>
              </a:rPr>
              <a:t>RMS: </a:t>
            </a:r>
            <a:r>
              <a:rPr lang="en-US" altLang="zh-CN" sz="1600" dirty="0">
                <a:latin typeface="Arial" panose="020B0604020202020204" pitchFamily="34" charset="0"/>
                <a:cs typeface="Arial" panose="020B0604020202020204" pitchFamily="34" charset="0"/>
              </a:rPr>
              <a:t>Effective value of current </a:t>
            </a:r>
            <a:endParaRPr lang="en-US" altLang="zh-CN" sz="1600" b="1" dirty="0">
              <a:latin typeface="Arial" panose="020B0604020202020204" pitchFamily="34" charset="0"/>
              <a:cs typeface="Arial" panose="020B0604020202020204" pitchFamily="34" charset="0"/>
            </a:endParaRPr>
          </a:p>
          <a:p>
            <a:pPr>
              <a:lnSpc>
                <a:spcPct val="150000"/>
              </a:lnSpc>
            </a:pPr>
            <a:r>
              <a:rPr lang="en-US" altLang="zh-CN" b="1" dirty="0" err="1">
                <a:latin typeface="Arial" panose="020B0604020202020204" pitchFamily="34" charset="0"/>
                <a:cs typeface="Arial" panose="020B0604020202020204" pitchFamily="34" charset="0"/>
              </a:rPr>
              <a:t>Fre</a:t>
            </a:r>
            <a:r>
              <a:rPr lang="en-US" altLang="zh-CN" b="1" dirty="0">
                <a:latin typeface="Arial" panose="020B0604020202020204" pitchFamily="34" charset="0"/>
                <a:cs typeface="Arial" panose="020B0604020202020204" pitchFamily="34" charset="0"/>
              </a:rPr>
              <a:t>.: </a:t>
            </a:r>
            <a:r>
              <a:rPr lang="en-US" altLang="zh-CN" sz="1600" dirty="0" smtClean="0">
                <a:latin typeface="Arial" panose="020B0604020202020204" pitchFamily="34" charset="0"/>
                <a:cs typeface="Arial" panose="020B0604020202020204" pitchFamily="34" charset="0"/>
              </a:rPr>
              <a:t>Frequency</a:t>
            </a:r>
            <a:endParaRPr lang="en-US" altLang="zh-CN" sz="1600" b="1" dirty="0">
              <a:latin typeface="Arial" panose="020B0604020202020204" pitchFamily="34" charset="0"/>
              <a:cs typeface="Arial" panose="020B0604020202020204" pitchFamily="34" charset="0"/>
            </a:endParaRPr>
          </a:p>
          <a:p>
            <a:pPr>
              <a:lnSpc>
                <a:spcPct val="150000"/>
              </a:lnSpc>
            </a:pPr>
            <a:r>
              <a:rPr lang="en-US" altLang="zh-CN" b="1" dirty="0">
                <a:latin typeface="Arial" panose="020B0604020202020204" pitchFamily="34" charset="0"/>
                <a:cs typeface="Arial" panose="020B0604020202020204" pitchFamily="34" charset="0"/>
              </a:rPr>
              <a:t>PF: </a:t>
            </a:r>
            <a:r>
              <a:rPr lang="en-US" altLang="zh-CN" sz="1600" dirty="0">
                <a:latin typeface="Arial" panose="020B0604020202020204" pitchFamily="34" charset="0"/>
                <a:cs typeface="Arial" panose="020B0604020202020204" pitchFamily="34" charset="0"/>
              </a:rPr>
              <a:t>power factor </a:t>
            </a:r>
            <a:endParaRPr lang="en-US" altLang="zh-CN" sz="1600" b="1" dirty="0">
              <a:latin typeface="Arial" panose="020B0604020202020204" pitchFamily="34" charset="0"/>
              <a:cs typeface="Arial" panose="020B0604020202020204" pitchFamily="34" charset="0"/>
            </a:endParaRPr>
          </a:p>
          <a:p>
            <a:pPr>
              <a:lnSpc>
                <a:spcPct val="150000"/>
              </a:lnSpc>
            </a:pPr>
            <a:r>
              <a:rPr lang="en-US" altLang="zh-CN" b="1" dirty="0" err="1">
                <a:latin typeface="Arial" panose="020B0604020202020204" pitchFamily="34" charset="0"/>
                <a:cs typeface="Arial" panose="020B0604020202020204" pitchFamily="34" charset="0"/>
              </a:rPr>
              <a:t>THDi</a:t>
            </a:r>
            <a:r>
              <a:rPr lang="en-US" altLang="zh-CN" b="1"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total harmonic distortion </a:t>
            </a:r>
            <a:endParaRPr lang="en-US" altLang="zh-CN" sz="1600" b="1" dirty="0">
              <a:latin typeface="Arial" panose="020B0604020202020204" pitchFamily="34" charset="0"/>
              <a:cs typeface="Arial" panose="020B0604020202020204" pitchFamily="34" charset="0"/>
            </a:endParaRPr>
          </a:p>
          <a:p>
            <a:pPr>
              <a:lnSpc>
                <a:spcPct val="150000"/>
              </a:lnSpc>
            </a:pPr>
            <a:r>
              <a:rPr lang="en-US" altLang="zh-CN" b="1" dirty="0">
                <a:latin typeface="Arial" panose="020B0604020202020204" pitchFamily="34" charset="0"/>
                <a:cs typeface="Arial" panose="020B0604020202020204" pitchFamily="34" charset="0"/>
              </a:rPr>
              <a:t>Load rate: </a:t>
            </a:r>
            <a:r>
              <a:rPr lang="en-US" altLang="zh-CN" sz="1600" dirty="0">
                <a:latin typeface="Arial" panose="020B0604020202020204" pitchFamily="34" charset="0"/>
                <a:cs typeface="Arial" panose="020B0604020202020204" pitchFamily="34" charset="0"/>
              </a:rPr>
              <a:t>Ratio of Comp power to rated power</a:t>
            </a:r>
            <a:endParaRPr lang="en-US" altLang="zh-CN" sz="1600" b="1"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16634"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Basic</a:t>
            </a:r>
            <a:endParaRPr lang="zh-CN" altLang="en-US" sz="24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799" y="1271588"/>
            <a:ext cx="5414963" cy="5459956"/>
          </a:xfrm>
          <a:prstGeom prst="rect">
            <a:avLst/>
          </a:prstGeom>
          <a:noFill/>
        </p:spPr>
        <p:txBody>
          <a:bodyPr wrap="square" rtlCol="0">
            <a:spAutoFit/>
          </a:bodyPr>
          <a:lstStyle/>
          <a:p>
            <a:pPr>
              <a:lnSpc>
                <a:spcPct val="120000"/>
              </a:lnSpc>
            </a:pPr>
            <a:r>
              <a:rPr lang="en-US" altLang="zh-CN" sz="2400" b="1" u="sng" dirty="0">
                <a:latin typeface="Arial" panose="020B0604020202020204" pitchFamily="34" charset="0"/>
                <a:cs typeface="Arial" panose="020B0604020202020204" pitchFamily="34" charset="0"/>
              </a:rPr>
              <a:t>Setting Interface</a:t>
            </a:r>
          </a:p>
          <a:p>
            <a:pPr>
              <a:lnSpc>
                <a:spcPct val="120000"/>
              </a:lnSpc>
            </a:pPr>
            <a:endParaRPr lang="en-US" altLang="zh-CN" b="1" dirty="0">
              <a:latin typeface="Arial" panose="020B0604020202020204" pitchFamily="34" charset="0"/>
              <a:cs typeface="Arial" panose="020B0604020202020204" pitchFamily="34" charset="0"/>
            </a:endParaRPr>
          </a:p>
          <a:p>
            <a:pPr>
              <a:lnSpc>
                <a:spcPct val="150000"/>
              </a:lnSpc>
            </a:pPr>
            <a:r>
              <a:rPr lang="en-US" altLang="zh-CN" sz="1600" dirty="0">
                <a:latin typeface="Arial" panose="020B0604020202020204" pitchFamily="34" charset="0"/>
                <a:cs typeface="Arial" panose="020B0604020202020204" pitchFamily="34" charset="0"/>
              </a:rPr>
              <a:t>On the setting interface, users can change the parameters on this to change the working state of the product.</a:t>
            </a:r>
          </a:p>
          <a:p>
            <a:pPr>
              <a:lnSpc>
                <a:spcPct val="150000"/>
              </a:lnSpc>
            </a:pPr>
            <a:r>
              <a:rPr lang="en-US" altLang="zh-CN" sz="1600" dirty="0">
                <a:latin typeface="Arial" panose="020B0604020202020204" pitchFamily="34" charset="0"/>
                <a:cs typeface="Arial" panose="020B0604020202020204" pitchFamily="34" charset="0"/>
              </a:rPr>
              <a:t>It mainly include:</a:t>
            </a:r>
          </a:p>
          <a:p>
            <a:pPr>
              <a:lnSpc>
                <a:spcPct val="120000"/>
              </a:lnSpc>
            </a:pPr>
            <a:endParaRPr lang="en-US" altLang="zh-CN" sz="1600" dirty="0">
              <a:latin typeface="Arial" panose="020B0604020202020204" pitchFamily="34" charset="0"/>
              <a:cs typeface="Arial" panose="020B0604020202020204" pitchFamily="34" charset="0"/>
            </a:endParaRPr>
          </a:p>
          <a:p>
            <a:pPr>
              <a:lnSpc>
                <a:spcPct val="120000"/>
              </a:lnSpc>
            </a:pPr>
            <a:r>
              <a:rPr lang="en-US" altLang="zh-CN" b="1" dirty="0" err="1">
                <a:latin typeface="Arial" panose="020B0604020202020204" pitchFamily="34" charset="0"/>
                <a:cs typeface="Arial" panose="020B0604020202020204" pitchFamily="34" charset="0"/>
              </a:rPr>
              <a:t>Commen</a:t>
            </a:r>
            <a:r>
              <a:rPr lang="en-US" altLang="zh-CN" b="1" dirty="0">
                <a:latin typeface="Arial" panose="020B0604020202020204" pitchFamily="34" charset="0"/>
                <a:cs typeface="Arial" panose="020B0604020202020204" pitchFamily="34" charset="0"/>
              </a:rPr>
              <a:t> setting</a:t>
            </a:r>
          </a:p>
          <a:p>
            <a:pPr>
              <a:lnSpc>
                <a:spcPct val="120000"/>
              </a:lnSpc>
            </a:pPr>
            <a:endParaRPr lang="en-US" altLang="zh-CN" b="1" dirty="0">
              <a:latin typeface="Arial" panose="020B0604020202020204" pitchFamily="34" charset="0"/>
              <a:cs typeface="Arial" panose="020B0604020202020204" pitchFamily="34" charset="0"/>
            </a:endParaRPr>
          </a:p>
          <a:p>
            <a:pPr>
              <a:lnSpc>
                <a:spcPct val="120000"/>
              </a:lnSpc>
            </a:pPr>
            <a:r>
              <a:rPr lang="en-US" altLang="zh-CN" b="1" dirty="0">
                <a:latin typeface="Arial" panose="020B0604020202020204" pitchFamily="34" charset="0"/>
                <a:cs typeface="Arial" panose="020B0604020202020204" pitchFamily="34" charset="0"/>
              </a:rPr>
              <a:t>Angle Biasing setting</a:t>
            </a:r>
          </a:p>
          <a:p>
            <a:pPr>
              <a:lnSpc>
                <a:spcPct val="120000"/>
              </a:lnSpc>
            </a:pPr>
            <a:endParaRPr lang="en-US" altLang="zh-CN" b="1" dirty="0">
              <a:latin typeface="Arial" panose="020B0604020202020204" pitchFamily="34" charset="0"/>
              <a:cs typeface="Arial" panose="020B0604020202020204" pitchFamily="34" charset="0"/>
            </a:endParaRPr>
          </a:p>
          <a:p>
            <a:pPr>
              <a:lnSpc>
                <a:spcPct val="120000"/>
              </a:lnSpc>
            </a:pPr>
            <a:r>
              <a:rPr lang="en-US" altLang="zh-CN" b="1" dirty="0">
                <a:latin typeface="Arial" panose="020B0604020202020204" pitchFamily="34" charset="0"/>
                <a:cs typeface="Arial" panose="020B0604020202020204" pitchFamily="34" charset="0"/>
              </a:rPr>
              <a:t>Harmonic setting</a:t>
            </a:r>
          </a:p>
          <a:p>
            <a:pPr>
              <a:lnSpc>
                <a:spcPct val="120000"/>
              </a:lnSpc>
            </a:pPr>
            <a:endParaRPr lang="en-US" altLang="zh-CN" b="1" dirty="0">
              <a:latin typeface="Arial" panose="020B0604020202020204" pitchFamily="34" charset="0"/>
              <a:cs typeface="Arial" panose="020B0604020202020204" pitchFamily="34" charset="0"/>
            </a:endParaRPr>
          </a:p>
          <a:p>
            <a:pPr>
              <a:lnSpc>
                <a:spcPct val="120000"/>
              </a:lnSpc>
            </a:pPr>
            <a:r>
              <a:rPr lang="en-US" altLang="zh-CN" b="1" dirty="0">
                <a:latin typeface="Arial" panose="020B0604020202020204" pitchFamily="34" charset="0"/>
                <a:cs typeface="Arial" panose="020B0604020202020204" pitchFamily="34" charset="0"/>
              </a:rPr>
              <a:t>Power Saving Function</a:t>
            </a:r>
          </a:p>
          <a:p>
            <a:endParaRPr lang="en-US" altLang="zh-CN" sz="1600"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Setting</a:t>
            </a:r>
            <a:endParaRPr lang="zh-CN" altLang="en-US" sz="2400" b="1" dirty="0">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525" y="0"/>
            <a:ext cx="324008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799" y="1271588"/>
            <a:ext cx="5414963" cy="6026265"/>
          </a:xfrm>
          <a:prstGeom prst="rect">
            <a:avLst/>
          </a:prstGeom>
          <a:noFill/>
        </p:spPr>
        <p:txBody>
          <a:bodyPr wrap="square" rtlCol="0">
            <a:spAutoFit/>
          </a:bodyPr>
          <a:lstStyle/>
          <a:p>
            <a:r>
              <a:rPr lang="en-US" altLang="zh-CN" sz="2400" b="1" u="sng" dirty="0">
                <a:latin typeface="Arial" panose="020B0604020202020204" pitchFamily="34" charset="0"/>
                <a:cs typeface="Arial" panose="020B0604020202020204" pitchFamily="34" charset="0"/>
              </a:rPr>
              <a:t>Setting Interface-</a:t>
            </a:r>
            <a:r>
              <a:rPr lang="en-US" altLang="zh-CN" sz="2400" b="1" u="sng" dirty="0" err="1">
                <a:latin typeface="Arial" panose="020B0604020202020204" pitchFamily="34" charset="0"/>
                <a:cs typeface="Arial" panose="020B0604020202020204" pitchFamily="34" charset="0"/>
              </a:rPr>
              <a:t>Commen</a:t>
            </a:r>
            <a:endParaRPr lang="en-US" altLang="zh-CN" sz="2400" b="1" u="sng"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a:p>
            <a:pPr>
              <a:lnSpc>
                <a:spcPct val="120000"/>
              </a:lnSpc>
            </a:pPr>
            <a:r>
              <a:rPr lang="en-US" altLang="zh-CN" b="1" dirty="0">
                <a:latin typeface="Arial" panose="020B0604020202020204" pitchFamily="34" charset="0"/>
                <a:cs typeface="Arial" panose="020B0604020202020204" pitchFamily="34" charset="0"/>
              </a:rPr>
              <a:t>Device Address:</a:t>
            </a:r>
          </a:p>
          <a:p>
            <a:pPr>
              <a:lnSpc>
                <a:spcPct val="120000"/>
              </a:lnSpc>
            </a:pPr>
            <a:r>
              <a:rPr lang="en-US" altLang="zh-CN" sz="1600" dirty="0">
                <a:latin typeface="Arial" panose="020B0604020202020204" pitchFamily="34" charset="0"/>
                <a:cs typeface="Arial" panose="020B0604020202020204" pitchFamily="34" charset="0"/>
              </a:rPr>
              <a:t>Set the device address to connect the software to the device, normally set it 1.</a:t>
            </a:r>
          </a:p>
          <a:p>
            <a:pPr>
              <a:lnSpc>
                <a:spcPct val="120000"/>
              </a:lnSpc>
            </a:pPr>
            <a:endParaRPr lang="en-US" altLang="zh-CN" sz="1600" dirty="0">
              <a:latin typeface="Arial" panose="020B0604020202020204" pitchFamily="34" charset="0"/>
              <a:cs typeface="Arial" panose="020B0604020202020204" pitchFamily="34" charset="0"/>
            </a:endParaRPr>
          </a:p>
          <a:p>
            <a:pPr>
              <a:lnSpc>
                <a:spcPct val="120000"/>
              </a:lnSpc>
            </a:pPr>
            <a:r>
              <a:rPr lang="en-US" altLang="zh-CN" b="1" dirty="0">
                <a:latin typeface="Arial" panose="020B0604020202020204" pitchFamily="34" charset="0"/>
                <a:cs typeface="Arial" panose="020B0604020202020204" pitchFamily="34" charset="0"/>
              </a:rPr>
              <a:t>Power </a:t>
            </a:r>
            <a:r>
              <a:rPr lang="en-US" altLang="zh-CN" b="1" dirty="0" smtClean="0">
                <a:latin typeface="Arial" panose="020B0604020202020204" pitchFamily="34" charset="0"/>
                <a:cs typeface="Arial" panose="020B0604020202020204" pitchFamily="34" charset="0"/>
              </a:rPr>
              <a:t>ON/OFF</a:t>
            </a:r>
            <a:r>
              <a:rPr lang="zh-CN" altLang="en-US" b="1" dirty="0" smtClean="0">
                <a:latin typeface="Arial" panose="020B0604020202020204" pitchFamily="34" charset="0"/>
                <a:cs typeface="Arial" panose="020B0604020202020204" pitchFamily="34" charset="0"/>
              </a:rPr>
              <a:t>：</a:t>
            </a:r>
            <a:endParaRPr lang="en-US" altLang="zh-CN" b="1" dirty="0">
              <a:latin typeface="Arial" panose="020B0604020202020204" pitchFamily="34" charset="0"/>
              <a:cs typeface="Arial" panose="020B0604020202020204" pitchFamily="34" charset="0"/>
            </a:endParaRPr>
          </a:p>
          <a:p>
            <a:pPr>
              <a:lnSpc>
                <a:spcPct val="120000"/>
              </a:lnSpc>
            </a:pPr>
            <a:r>
              <a:rPr lang="en-US" altLang="zh-CN" sz="1600" dirty="0">
                <a:latin typeface="Arial" panose="020B0604020202020204" pitchFamily="34" charset="0"/>
                <a:cs typeface="Arial" panose="020B0604020202020204" pitchFamily="34" charset="0"/>
              </a:rPr>
              <a:t>Used to control the device on and off.</a:t>
            </a:r>
          </a:p>
          <a:p>
            <a:pPr>
              <a:lnSpc>
                <a:spcPct val="120000"/>
              </a:lnSpc>
            </a:pPr>
            <a:endParaRPr lang="en-US" altLang="zh-CN" sz="1600" dirty="0">
              <a:latin typeface="Arial" panose="020B0604020202020204" pitchFamily="34" charset="0"/>
              <a:cs typeface="Arial" panose="020B0604020202020204" pitchFamily="34" charset="0"/>
            </a:endParaRPr>
          </a:p>
          <a:p>
            <a:pPr>
              <a:lnSpc>
                <a:spcPct val="120000"/>
              </a:lnSpc>
            </a:pPr>
            <a:r>
              <a:rPr lang="en-US" altLang="zh-CN" b="1" dirty="0">
                <a:latin typeface="Arial" panose="020B0604020202020204" pitchFamily="34" charset="0"/>
                <a:cs typeface="Arial" panose="020B0604020202020204" pitchFamily="34" charset="0"/>
              </a:rPr>
              <a:t>One/Three </a:t>
            </a:r>
            <a:r>
              <a:rPr lang="en-US" altLang="zh-CN" b="1" dirty="0" smtClean="0">
                <a:latin typeface="Arial" panose="020B0604020202020204" pitchFamily="34" charset="0"/>
                <a:cs typeface="Arial" panose="020B0604020202020204" pitchFamily="34" charset="0"/>
              </a:rPr>
              <a:t>phase</a:t>
            </a:r>
            <a:r>
              <a:rPr lang="zh-CN" altLang="en-US" b="1" dirty="0" smtClean="0">
                <a:latin typeface="Arial" panose="020B0604020202020204" pitchFamily="34" charset="0"/>
                <a:cs typeface="Arial" panose="020B0604020202020204" pitchFamily="34" charset="0"/>
              </a:rPr>
              <a:t>：</a:t>
            </a:r>
            <a:endParaRPr lang="en-US" altLang="zh-CN" b="1" dirty="0">
              <a:latin typeface="Arial" panose="020B0604020202020204" pitchFamily="34" charset="0"/>
              <a:cs typeface="Arial" panose="020B0604020202020204" pitchFamily="34" charset="0"/>
            </a:endParaRPr>
          </a:p>
          <a:p>
            <a:pPr>
              <a:lnSpc>
                <a:spcPct val="120000"/>
              </a:lnSpc>
            </a:pPr>
            <a:r>
              <a:rPr lang="en-US" altLang="zh-CN" sz="1600" dirty="0">
                <a:latin typeface="Arial" panose="020B0604020202020204" pitchFamily="34" charset="0"/>
                <a:cs typeface="Arial" panose="020B0604020202020204" pitchFamily="34" charset="0"/>
              </a:rPr>
              <a:t>Choose the correspond phase, if the device is single phase product, choose one, otherwise choose three phase.</a:t>
            </a:r>
          </a:p>
          <a:p>
            <a:pPr>
              <a:lnSpc>
                <a:spcPct val="120000"/>
              </a:lnSpc>
            </a:pPr>
            <a:endParaRPr lang="en-US" altLang="zh-CN" sz="1600" dirty="0">
              <a:latin typeface="Arial" panose="020B0604020202020204" pitchFamily="34" charset="0"/>
              <a:cs typeface="Arial" panose="020B0604020202020204" pitchFamily="34" charset="0"/>
            </a:endParaRPr>
          </a:p>
          <a:p>
            <a:pPr>
              <a:lnSpc>
                <a:spcPct val="120000"/>
              </a:lnSpc>
            </a:pPr>
            <a:r>
              <a:rPr lang="en-US" altLang="zh-CN" b="1" dirty="0">
                <a:latin typeface="Arial" panose="020B0604020202020204" pitchFamily="34" charset="0"/>
                <a:cs typeface="Arial" panose="020B0604020202020204" pitchFamily="34" charset="0"/>
              </a:rPr>
              <a:t>Target Power </a:t>
            </a:r>
            <a:r>
              <a:rPr lang="en-US" altLang="zh-CN" b="1" dirty="0" smtClean="0">
                <a:latin typeface="Arial" panose="020B0604020202020204" pitchFamily="34" charset="0"/>
                <a:cs typeface="Arial" panose="020B0604020202020204" pitchFamily="34" charset="0"/>
              </a:rPr>
              <a:t>Factor</a:t>
            </a:r>
            <a:r>
              <a:rPr lang="zh-CN" altLang="en-US" b="1" dirty="0" smtClean="0">
                <a:latin typeface="Arial" panose="020B0604020202020204" pitchFamily="34" charset="0"/>
                <a:cs typeface="Arial" panose="020B0604020202020204" pitchFamily="34" charset="0"/>
              </a:rPr>
              <a:t>：</a:t>
            </a:r>
            <a:endParaRPr lang="en-US" altLang="zh-CN" b="1" dirty="0">
              <a:latin typeface="Arial" panose="020B0604020202020204" pitchFamily="34" charset="0"/>
              <a:cs typeface="Arial" panose="020B0604020202020204" pitchFamily="34" charset="0"/>
            </a:endParaRPr>
          </a:p>
          <a:p>
            <a:pPr>
              <a:lnSpc>
                <a:spcPct val="120000"/>
              </a:lnSpc>
            </a:pPr>
            <a:r>
              <a:rPr lang="en-US" altLang="zh-CN" sz="1600" dirty="0">
                <a:latin typeface="Arial" panose="020B0604020202020204" pitchFamily="34" charset="0"/>
                <a:cs typeface="Arial" panose="020B0604020202020204" pitchFamily="34" charset="0"/>
              </a:rPr>
              <a:t>When use reactive power compensation, it can work, set the target value of PF.</a:t>
            </a:r>
          </a:p>
          <a:p>
            <a:endParaRPr lang="en-US" altLang="zh-CN" sz="1600" b="1"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Setting</a:t>
            </a:r>
            <a:endParaRPr lang="zh-CN" altLang="en-US" sz="2400" b="1" dirty="0">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087" y="0"/>
            <a:ext cx="324852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799" y="1272042"/>
            <a:ext cx="5414963" cy="3093154"/>
          </a:xfrm>
          <a:prstGeom prst="rect">
            <a:avLst/>
          </a:prstGeom>
          <a:noFill/>
        </p:spPr>
        <p:txBody>
          <a:bodyPr wrap="square" rtlCol="0">
            <a:spAutoFit/>
          </a:bodyPr>
          <a:lstStyle/>
          <a:p>
            <a:r>
              <a:rPr lang="en-US" altLang="zh-CN" sz="2400" b="1" u="sng" dirty="0">
                <a:latin typeface="Arial" panose="020B0604020202020204" pitchFamily="34" charset="0"/>
                <a:cs typeface="Arial" panose="020B0604020202020204" pitchFamily="34" charset="0"/>
              </a:rPr>
              <a:t>Setting Interface-</a:t>
            </a:r>
            <a:r>
              <a:rPr lang="en-US" altLang="zh-CN" sz="2400" b="1" u="sng" dirty="0" err="1">
                <a:latin typeface="Arial" panose="020B0604020202020204" pitchFamily="34" charset="0"/>
                <a:cs typeface="Arial" panose="020B0604020202020204" pitchFamily="34" charset="0"/>
              </a:rPr>
              <a:t>Commen</a:t>
            </a:r>
            <a:endParaRPr lang="en-US" altLang="zh-CN" sz="2400" b="1" u="sng"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a:p>
            <a:pPr>
              <a:lnSpc>
                <a:spcPct val="150000"/>
              </a:lnSpc>
            </a:pPr>
            <a:r>
              <a:rPr lang="en-US" altLang="zh-CN" b="1" dirty="0">
                <a:latin typeface="Arial" panose="020B0604020202020204" pitchFamily="34" charset="0"/>
                <a:cs typeface="Arial" panose="020B0604020202020204" pitchFamily="34" charset="0"/>
              </a:rPr>
              <a:t>Operation Mode:</a:t>
            </a:r>
          </a:p>
          <a:p>
            <a:pPr>
              <a:lnSpc>
                <a:spcPct val="150000"/>
              </a:lnSpc>
            </a:pPr>
            <a:r>
              <a:rPr lang="en-US" altLang="zh-CN" sz="1600" dirty="0">
                <a:latin typeface="Arial" panose="020B0604020202020204" pitchFamily="34" charset="0"/>
                <a:cs typeface="Arial" panose="020B0604020202020204" pitchFamily="34" charset="0"/>
              </a:rPr>
              <a:t>This function is important, cause no matter AHF, SVG, ASVG or SPC, we use the same interface, so we need to choose the correspond product and correspond function by filling some parameters in this blank.</a:t>
            </a:r>
          </a:p>
          <a:p>
            <a:endParaRPr lang="en-US" altLang="zh-CN" sz="1600"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Setting</a:t>
            </a:r>
            <a:endParaRPr lang="zh-CN" altLang="en-US" sz="2400" b="1" dirty="0">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087" y="0"/>
            <a:ext cx="324852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799" y="1271588"/>
            <a:ext cx="5414963" cy="5893921"/>
          </a:xfrm>
          <a:prstGeom prst="rect">
            <a:avLst/>
          </a:prstGeom>
          <a:noFill/>
        </p:spPr>
        <p:txBody>
          <a:bodyPr wrap="square" rtlCol="0">
            <a:spAutoFit/>
          </a:bodyPr>
          <a:lstStyle/>
          <a:p>
            <a:r>
              <a:rPr lang="en-US" altLang="zh-CN" sz="2400" b="1" u="sng" dirty="0">
                <a:latin typeface="Arial" panose="020B0604020202020204" pitchFamily="34" charset="0"/>
                <a:cs typeface="Arial" panose="020B0604020202020204" pitchFamily="34" charset="0"/>
              </a:rPr>
              <a:t>Setting Interface-</a:t>
            </a:r>
            <a:r>
              <a:rPr lang="en-US" altLang="zh-CN" sz="2400" b="1" u="sng" dirty="0" err="1">
                <a:latin typeface="Arial" panose="020B0604020202020204" pitchFamily="34" charset="0"/>
                <a:cs typeface="Arial" panose="020B0604020202020204" pitchFamily="34" charset="0"/>
              </a:rPr>
              <a:t>Commen</a:t>
            </a:r>
            <a:endParaRPr lang="en-US" altLang="zh-CN" sz="2400" b="1" u="sng"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a:p>
            <a:r>
              <a:rPr lang="en-US" altLang="zh-CN" b="1" dirty="0">
                <a:latin typeface="Arial" panose="020B0604020202020204" pitchFamily="34" charset="0"/>
                <a:cs typeface="Arial" panose="020B0604020202020204" pitchFamily="34" charset="0"/>
              </a:rPr>
              <a:t>Operation Mode:</a:t>
            </a:r>
          </a:p>
          <a:p>
            <a:endParaRPr lang="en-US" altLang="zh-CN" sz="1600" dirty="0">
              <a:latin typeface="Arial" panose="020B0604020202020204" pitchFamily="34" charset="0"/>
              <a:cs typeface="Arial" panose="020B0604020202020204" pitchFamily="34" charset="0"/>
            </a:endParaRPr>
          </a:p>
          <a:p>
            <a:r>
              <a:rPr lang="en-US" altLang="zh-CN" sz="1600" dirty="0">
                <a:latin typeface="Arial" panose="020B0604020202020204" pitchFamily="34" charset="0"/>
                <a:cs typeface="Arial" panose="020B0604020202020204" pitchFamily="34" charset="0"/>
              </a:rPr>
              <a:t>Different products and functions need different code.</a:t>
            </a:r>
          </a:p>
          <a:p>
            <a:endParaRPr lang="en-US" altLang="zh-CN" sz="1600" dirty="0">
              <a:latin typeface="Arial" panose="020B0604020202020204" pitchFamily="34" charset="0"/>
              <a:cs typeface="Arial" panose="020B0604020202020204" pitchFamily="34" charset="0"/>
            </a:endParaRPr>
          </a:p>
          <a:p>
            <a:pPr>
              <a:lnSpc>
                <a:spcPct val="150000"/>
              </a:lnSpc>
            </a:pPr>
            <a:r>
              <a:rPr lang="en-US" altLang="zh-CN" b="1" dirty="0">
                <a:latin typeface="Arial" panose="020B0604020202020204" pitchFamily="34" charset="0"/>
                <a:cs typeface="Arial" panose="020B0604020202020204" pitchFamily="34" charset="0"/>
              </a:rPr>
              <a:t>H: </a:t>
            </a:r>
            <a:r>
              <a:rPr lang="en-US" altLang="zh-CN" sz="1600" dirty="0">
                <a:latin typeface="Arial" panose="020B0604020202020204" pitchFamily="34" charset="0"/>
                <a:cs typeface="Arial" panose="020B0604020202020204" pitchFamily="34" charset="0"/>
              </a:rPr>
              <a:t>harmonic compensation</a:t>
            </a:r>
          </a:p>
          <a:p>
            <a:pPr>
              <a:lnSpc>
                <a:spcPct val="150000"/>
              </a:lnSpc>
            </a:pPr>
            <a:r>
              <a:rPr lang="en-US" altLang="zh-CN" b="1" dirty="0">
                <a:latin typeface="Arial" panose="020B0604020202020204" pitchFamily="34" charset="0"/>
                <a:cs typeface="Arial" panose="020B0604020202020204" pitchFamily="34" charset="0"/>
              </a:rPr>
              <a:t>Q: </a:t>
            </a:r>
            <a:r>
              <a:rPr lang="en-US" altLang="zh-CN" sz="1600" dirty="0">
                <a:latin typeface="Arial" panose="020B0604020202020204" pitchFamily="34" charset="0"/>
                <a:cs typeface="Arial" panose="020B0604020202020204" pitchFamily="34" charset="0"/>
              </a:rPr>
              <a:t>reactive power compensation </a:t>
            </a:r>
          </a:p>
          <a:p>
            <a:pPr>
              <a:lnSpc>
                <a:spcPct val="150000"/>
              </a:lnSpc>
            </a:pPr>
            <a:r>
              <a:rPr lang="en-US" altLang="zh-CN" b="1" dirty="0">
                <a:latin typeface="Arial" panose="020B0604020202020204" pitchFamily="34" charset="0"/>
                <a:cs typeface="Arial" panose="020B0604020202020204" pitchFamily="34" charset="0"/>
              </a:rPr>
              <a:t>B:  </a:t>
            </a:r>
            <a:r>
              <a:rPr lang="en-US" altLang="zh-CN" sz="1600" dirty="0">
                <a:latin typeface="Arial" panose="020B0604020202020204" pitchFamily="34" charset="0"/>
                <a:cs typeface="Arial" panose="020B0604020202020204" pitchFamily="34" charset="0"/>
              </a:rPr>
              <a:t>Phase unbalanced compensation</a:t>
            </a:r>
          </a:p>
          <a:p>
            <a:endParaRPr lang="en-US" altLang="zh-CN" sz="1600" dirty="0">
              <a:latin typeface="Arial" panose="020B0604020202020204" pitchFamily="34" charset="0"/>
              <a:cs typeface="Arial" panose="020B0604020202020204" pitchFamily="34" charset="0"/>
            </a:endParaRPr>
          </a:p>
          <a:p>
            <a:pPr>
              <a:lnSpc>
                <a:spcPct val="150000"/>
              </a:lnSpc>
            </a:pPr>
            <a:r>
              <a:rPr lang="en-US" altLang="zh-CN" b="1" dirty="0">
                <a:latin typeface="Arial" panose="020B0604020202020204" pitchFamily="34" charset="0"/>
                <a:cs typeface="Arial" panose="020B0604020202020204" pitchFamily="34" charset="0"/>
              </a:rPr>
              <a:t>H+Q: </a:t>
            </a:r>
            <a:r>
              <a:rPr lang="en-US" altLang="zh-CN" sz="1600" dirty="0">
                <a:latin typeface="Arial" panose="020B0604020202020204" pitchFamily="34" charset="0"/>
                <a:cs typeface="Arial" panose="020B0604020202020204" pitchFamily="34" charset="0"/>
              </a:rPr>
              <a:t>harmonic compensation firstly, then go to reactive power compensation.</a:t>
            </a:r>
          </a:p>
          <a:p>
            <a:endParaRPr lang="en-US" altLang="zh-CN" sz="1600" dirty="0">
              <a:latin typeface="Arial" panose="020B0604020202020204" pitchFamily="34" charset="0"/>
              <a:cs typeface="Arial" panose="020B0604020202020204" pitchFamily="34" charset="0"/>
            </a:endParaRPr>
          </a:p>
          <a:p>
            <a:pPr>
              <a:lnSpc>
                <a:spcPct val="150000"/>
              </a:lnSpc>
            </a:pPr>
            <a:r>
              <a:rPr lang="en-US" altLang="zh-CN" b="1" dirty="0">
                <a:latin typeface="Arial" panose="020B0604020202020204" pitchFamily="34" charset="0"/>
                <a:cs typeface="Arial" panose="020B0604020202020204" pitchFamily="34" charset="0"/>
              </a:rPr>
              <a:t>Q+B+H: </a:t>
            </a:r>
            <a:r>
              <a:rPr lang="en-US" altLang="zh-CN" sz="1600" dirty="0">
                <a:latin typeface="Arial" panose="020B0604020202020204" pitchFamily="34" charset="0"/>
                <a:cs typeface="Arial" panose="020B0604020202020204" pitchFamily="34" charset="0"/>
              </a:rPr>
              <a:t>reactive power compensation first, then go to the phase unbalanced compensation, compensate the harmonic as last. </a:t>
            </a:r>
          </a:p>
          <a:p>
            <a:endParaRPr lang="en-US" altLang="zh-CN" sz="1600"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Setting</a:t>
            </a:r>
            <a:endParaRPr lang="zh-CN" altLang="en-US" sz="2400" b="1" dirty="0">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525" y="0"/>
            <a:ext cx="324008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8799" y="1271588"/>
            <a:ext cx="5414963" cy="5647700"/>
          </a:xfrm>
          <a:prstGeom prst="rect">
            <a:avLst/>
          </a:prstGeom>
          <a:noFill/>
        </p:spPr>
        <p:txBody>
          <a:bodyPr wrap="square" rtlCol="0">
            <a:spAutoFit/>
          </a:bodyPr>
          <a:lstStyle/>
          <a:p>
            <a:r>
              <a:rPr lang="en-US" altLang="zh-CN" sz="2400" b="1" u="sng" dirty="0">
                <a:latin typeface="Arial" panose="020B0604020202020204" pitchFamily="34" charset="0"/>
                <a:cs typeface="Arial" panose="020B0604020202020204" pitchFamily="34" charset="0"/>
              </a:rPr>
              <a:t>Setting Interface-</a:t>
            </a:r>
            <a:r>
              <a:rPr lang="en-US" altLang="zh-CN" sz="2400" b="1" u="sng" dirty="0" err="1">
                <a:latin typeface="Arial" panose="020B0604020202020204" pitchFamily="34" charset="0"/>
                <a:cs typeface="Arial" panose="020B0604020202020204" pitchFamily="34" charset="0"/>
              </a:rPr>
              <a:t>Commen</a:t>
            </a:r>
            <a:endParaRPr lang="en-US" altLang="zh-CN" sz="2400" b="1" u="sng"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a:p>
            <a:pPr>
              <a:lnSpc>
                <a:spcPct val="150000"/>
              </a:lnSpc>
            </a:pPr>
            <a:r>
              <a:rPr lang="en-US" altLang="zh-CN" b="1" dirty="0">
                <a:latin typeface="Arial" panose="020B0604020202020204" pitchFamily="34" charset="0"/>
                <a:cs typeface="Arial" panose="020B0604020202020204" pitchFamily="34" charset="0"/>
              </a:rPr>
              <a:t>Quantity:</a:t>
            </a:r>
          </a:p>
          <a:p>
            <a:pPr>
              <a:lnSpc>
                <a:spcPct val="150000"/>
              </a:lnSpc>
            </a:pPr>
            <a:r>
              <a:rPr lang="en-US" altLang="zh-CN" sz="1600" dirty="0">
                <a:latin typeface="Arial" panose="020B0604020202020204" pitchFamily="34" charset="0"/>
                <a:cs typeface="Arial" panose="020B0604020202020204" pitchFamily="34" charset="0"/>
              </a:rPr>
              <a:t>Input the quantity of modules controlled by the </a:t>
            </a:r>
            <a:r>
              <a:rPr lang="en-US" altLang="zh-CN" sz="1600" dirty="0" err="1">
                <a:latin typeface="Arial" panose="020B0604020202020204" pitchFamily="34" charset="0"/>
                <a:cs typeface="Arial" panose="020B0604020202020204" pitchFamily="34" charset="0"/>
              </a:rPr>
              <a:t>WiFi</a:t>
            </a:r>
            <a:endParaRPr lang="en-US" altLang="zh-CN" sz="1600" dirty="0">
              <a:latin typeface="Arial" panose="020B0604020202020204" pitchFamily="34" charset="0"/>
              <a:cs typeface="Arial" panose="020B0604020202020204" pitchFamily="34" charset="0"/>
            </a:endParaRPr>
          </a:p>
          <a:p>
            <a:endParaRPr lang="en-US" altLang="zh-CN" sz="1600" b="1" dirty="0">
              <a:latin typeface="Arial" panose="020B0604020202020204" pitchFamily="34" charset="0"/>
              <a:cs typeface="Arial" panose="020B0604020202020204" pitchFamily="34" charset="0"/>
            </a:endParaRPr>
          </a:p>
          <a:p>
            <a:pPr>
              <a:lnSpc>
                <a:spcPct val="150000"/>
              </a:lnSpc>
            </a:pPr>
            <a:r>
              <a:rPr lang="en-US" altLang="zh-CN" b="1" dirty="0">
                <a:latin typeface="Arial" panose="020B0604020202020204" pitchFamily="34" charset="0"/>
                <a:cs typeface="Arial" panose="020B0604020202020204" pitchFamily="34" charset="0"/>
              </a:rPr>
              <a:t>Total Capacity: </a:t>
            </a:r>
          </a:p>
          <a:p>
            <a:pPr>
              <a:lnSpc>
                <a:spcPct val="150000"/>
              </a:lnSpc>
            </a:pPr>
            <a:r>
              <a:rPr lang="en-US" altLang="zh-CN" sz="1600" dirty="0">
                <a:latin typeface="Arial" panose="020B0604020202020204" pitchFamily="34" charset="0"/>
                <a:cs typeface="Arial" panose="020B0604020202020204" pitchFamily="34" charset="0"/>
              </a:rPr>
              <a:t>Set individual compensation points total and machine capacity, that is, combining each single module system rated capacity.</a:t>
            </a:r>
          </a:p>
          <a:p>
            <a:endParaRPr lang="en-US" altLang="zh-CN" sz="1600" b="1" dirty="0">
              <a:latin typeface="Arial" panose="020B0604020202020204" pitchFamily="34" charset="0"/>
              <a:cs typeface="Arial" panose="020B0604020202020204" pitchFamily="34" charset="0"/>
            </a:endParaRPr>
          </a:p>
          <a:p>
            <a:pPr>
              <a:lnSpc>
                <a:spcPct val="150000"/>
              </a:lnSpc>
            </a:pPr>
            <a:r>
              <a:rPr lang="en-US" altLang="zh-CN" b="1" dirty="0">
                <a:latin typeface="Arial" panose="020B0604020202020204" pitchFamily="34" charset="0"/>
                <a:cs typeface="Arial" panose="020B0604020202020204" pitchFamily="34" charset="0"/>
              </a:rPr>
              <a:t>CT location:</a:t>
            </a:r>
          </a:p>
          <a:p>
            <a:pPr>
              <a:lnSpc>
                <a:spcPct val="150000"/>
              </a:lnSpc>
            </a:pPr>
            <a:r>
              <a:rPr lang="en-US" altLang="zh-CN" sz="1600" dirty="0">
                <a:latin typeface="Arial" panose="020B0604020202020204" pitchFamily="34" charset="0"/>
                <a:cs typeface="Arial" panose="020B0604020202020204" pitchFamily="34" charset="0"/>
              </a:rPr>
              <a:t>For SVG single module, it </a:t>
            </a:r>
            <a:r>
              <a:rPr lang="en-US" altLang="zh-CN" sz="1600" dirty="0" err="1">
                <a:latin typeface="Arial" panose="020B0604020202020204" pitchFamily="34" charset="0"/>
                <a:cs typeface="Arial" panose="020B0604020202020204" pitchFamily="34" charset="0"/>
              </a:rPr>
              <a:t>supplys</a:t>
            </a:r>
            <a:r>
              <a:rPr lang="en-US" altLang="zh-CN" sz="1600" dirty="0">
                <a:latin typeface="Arial" panose="020B0604020202020204" pitchFamily="34" charset="0"/>
                <a:cs typeface="Arial" panose="020B0604020202020204" pitchFamily="34" charset="0"/>
              </a:rPr>
              <a:t> both gird side and load side.</a:t>
            </a:r>
          </a:p>
          <a:p>
            <a:pPr>
              <a:lnSpc>
                <a:spcPct val="150000"/>
              </a:lnSpc>
            </a:pPr>
            <a:r>
              <a:rPr lang="en-US" altLang="zh-CN" sz="1600" dirty="0">
                <a:latin typeface="Arial" panose="020B0604020202020204" pitchFamily="34" charset="0"/>
                <a:cs typeface="Arial" panose="020B0604020202020204" pitchFamily="34" charset="0"/>
              </a:rPr>
              <a:t>For others, it only can support the load side.</a:t>
            </a:r>
          </a:p>
          <a:p>
            <a:pPr>
              <a:lnSpc>
                <a:spcPct val="150000"/>
              </a:lnSpc>
            </a:pPr>
            <a:r>
              <a:rPr lang="en-US" altLang="zh-CN" b="1" dirty="0">
                <a:solidFill>
                  <a:srgbClr val="FF0000"/>
                </a:solidFill>
                <a:latin typeface="Arial" panose="020B0604020202020204" pitchFamily="34" charset="0"/>
                <a:cs typeface="Arial" panose="020B0604020202020204" pitchFamily="34" charset="0"/>
              </a:rPr>
              <a:t>Noted: </a:t>
            </a:r>
            <a:r>
              <a:rPr lang="en-US" altLang="zh-CN" sz="1600" b="1" dirty="0">
                <a:latin typeface="Arial" panose="020B0604020202020204" pitchFamily="34" charset="0"/>
                <a:cs typeface="Arial" panose="020B0604020202020204" pitchFamily="34" charset="0"/>
              </a:rPr>
              <a:t>Detailed please refer last page.</a:t>
            </a:r>
          </a:p>
          <a:p>
            <a:endParaRPr lang="en-US" altLang="zh-CN" sz="1600" dirty="0">
              <a:latin typeface="Arial" panose="020B0604020202020204" pitchFamily="34" charset="0"/>
              <a:cs typeface="Arial" panose="020B0604020202020204" pitchFamily="34" charset="0"/>
            </a:endParaRPr>
          </a:p>
        </p:txBody>
      </p:sp>
      <p:sp>
        <p:nvSpPr>
          <p:cNvPr id="6" name="文本框 5"/>
          <p:cNvSpPr txBox="1"/>
          <p:nvPr/>
        </p:nvSpPr>
        <p:spPr>
          <a:xfrm>
            <a:off x="4672013" y="401638"/>
            <a:ext cx="3970020" cy="461665"/>
          </a:xfrm>
          <a:prstGeom prst="rect">
            <a:avLst/>
          </a:prstGeom>
          <a:noFill/>
        </p:spPr>
        <p:txBody>
          <a:bodyPr wrap="square" rtlCol="0">
            <a:spAutoFit/>
          </a:bodyPr>
          <a:lstStyle/>
          <a:p>
            <a:r>
              <a:rPr lang="en-US" altLang="zh-CN" sz="2400" b="1" dirty="0" err="1">
                <a:latin typeface="Arial" panose="020B0604020202020204" pitchFamily="34" charset="0"/>
                <a:cs typeface="Arial" panose="020B0604020202020204" pitchFamily="34" charset="0"/>
              </a:rPr>
              <a:t>WiFi</a:t>
            </a:r>
            <a:r>
              <a:rPr lang="en-US" altLang="zh-CN" sz="2400" b="1" dirty="0">
                <a:latin typeface="Arial" panose="020B0604020202020204" pitchFamily="34" charset="0"/>
                <a:cs typeface="Arial" panose="020B0604020202020204" pitchFamily="34" charset="0"/>
              </a:rPr>
              <a:t> display – Setting</a:t>
            </a:r>
            <a:endParaRPr lang="zh-CN" altLang="en-US" sz="2400" b="1" dirty="0">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525" y="0"/>
            <a:ext cx="324008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包图主题2">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自定义 1">
      <a:majorFont>
        <a:latin typeface="Cambria"/>
        <a:ea typeface="Cambria"/>
        <a:cs typeface=""/>
      </a:majorFont>
      <a:minorFont>
        <a:latin typeface="Cambria"/>
        <a:ea typeface="Cambri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Cambria"/>
        <a:font script="Hebr" typeface="Cambri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mbri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mbria"/>
        <a:font script="Hebr" typeface="Cambri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mbri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526</TotalTime>
  <Words>1085</Words>
  <Application>Microsoft Office PowerPoint</Application>
  <PresentationFormat>自定义</PresentationFormat>
  <Paragraphs>213</Paragraphs>
  <Slides>23</Slides>
  <Notes>0</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Sinexcel Electric</dc:subject>
  <dc:creator>Sinexcel Ivy Li</dc:creator>
  <cp:keywords>Sinexcel </cp:keywords>
  <cp:lastModifiedBy>LiMingJuan</cp:lastModifiedBy>
  <cp:revision>379</cp:revision>
  <dcterms:created xsi:type="dcterms:W3CDTF">2017-08-18T03:02:00Z</dcterms:created>
  <dcterms:modified xsi:type="dcterms:W3CDTF">2019-12-20T09:49:58Z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