
<file path=[Content_Types].xml><?xml version="1.0" encoding="utf-8"?>
<Types xmlns="http://schemas.openxmlformats.org/package/2006/content-types">
  <Default Extension="png" ContentType="image/png"/>
  <Default Extension="jpeg" ContentType="image/jpeg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6" r:id="rId4"/>
  </p:sldMasterIdLst>
  <p:notesMasterIdLst>
    <p:notesMasterId r:id="rId6"/>
  </p:notesMasterIdLst>
  <p:handoutMasterIdLst>
    <p:handoutMasterId r:id="rId47"/>
  </p:handoutMasterIdLst>
  <p:sldIdLst>
    <p:sldId id="456" r:id="rId5"/>
    <p:sldId id="513" r:id="rId7"/>
    <p:sldId id="512" r:id="rId8"/>
    <p:sldId id="486" r:id="rId9"/>
    <p:sldId id="480" r:id="rId10"/>
    <p:sldId id="506" r:id="rId11"/>
    <p:sldId id="542" r:id="rId12"/>
    <p:sldId id="543" r:id="rId13"/>
    <p:sldId id="537" r:id="rId14"/>
    <p:sldId id="538" r:id="rId15"/>
    <p:sldId id="539" r:id="rId16"/>
    <p:sldId id="531" r:id="rId17"/>
    <p:sldId id="532" r:id="rId18"/>
    <p:sldId id="533" r:id="rId19"/>
    <p:sldId id="488" r:id="rId20"/>
    <p:sldId id="514" r:id="rId21"/>
    <p:sldId id="515" r:id="rId22"/>
    <p:sldId id="517" r:id="rId23"/>
    <p:sldId id="544" r:id="rId24"/>
    <p:sldId id="482" r:id="rId25"/>
    <p:sldId id="484" r:id="rId26"/>
    <p:sldId id="525" r:id="rId27"/>
    <p:sldId id="524" r:id="rId28"/>
    <p:sldId id="535" r:id="rId29"/>
    <p:sldId id="522" r:id="rId30"/>
    <p:sldId id="499" r:id="rId31"/>
    <p:sldId id="526" r:id="rId32"/>
    <p:sldId id="498" r:id="rId33"/>
    <p:sldId id="541" r:id="rId34"/>
    <p:sldId id="529" r:id="rId35"/>
    <p:sldId id="528" r:id="rId36"/>
    <p:sldId id="521" r:id="rId37"/>
    <p:sldId id="540" r:id="rId38"/>
    <p:sldId id="523" r:id="rId39"/>
    <p:sldId id="527" r:id="rId40"/>
    <p:sldId id="530" r:id="rId41"/>
    <p:sldId id="500" r:id="rId42"/>
    <p:sldId id="501" r:id="rId43"/>
    <p:sldId id="502" r:id="rId44"/>
    <p:sldId id="503" r:id="rId45"/>
    <p:sldId id="504" r:id="rId4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2F2F2"/>
    <a:srgbClr val="F6F6FF"/>
    <a:srgbClr val="F0ECE5"/>
    <a:srgbClr val="F0EDE5"/>
    <a:srgbClr val="F3EFE6"/>
    <a:srgbClr val="3B4A5D"/>
    <a:srgbClr val="637C9B"/>
    <a:srgbClr val="F2EEE5"/>
    <a:srgbClr val="98E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2" autoAdjust="0"/>
    <p:restoredTop sz="66322" autoAdjust="0"/>
  </p:normalViewPr>
  <p:slideViewPr>
    <p:cSldViewPr snapToGrid="0">
      <p:cViewPr>
        <p:scale>
          <a:sx n="50" d="100"/>
          <a:sy n="50" d="100"/>
        </p:scale>
        <p:origin x="1286" y="-230"/>
      </p:cViewPr>
      <p:guideLst>
        <p:guide pos="1118"/>
        <p:guide pos="6562"/>
        <p:guide orient="horz" pos="2081"/>
        <p:guide orient="horz" pos="2329"/>
        <p:guide pos="3657"/>
        <p:guide pos="7543"/>
      </p:guideLst>
    </p:cSldViewPr>
  </p:slideViewPr>
  <p:outlineViewPr>
    <p:cViewPr>
      <p:scale>
        <a:sx n="33" d="100"/>
        <a:sy n="33" d="100"/>
      </p:scale>
      <p:origin x="0" y="-48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211" d="100"/>
          <a:sy n="211" d="100"/>
        </p:scale>
        <p:origin x="3720" y="-26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0" Type="http://schemas.openxmlformats.org/officeDocument/2006/relationships/tableStyles" Target="tableStyles.xml"/><Relationship Id="rId5" Type="http://schemas.openxmlformats.org/officeDocument/2006/relationships/slide" Target="slides/slide1.xml"/><Relationship Id="rId49" Type="http://schemas.openxmlformats.org/officeDocument/2006/relationships/viewProps" Target="viewProps.xml"/><Relationship Id="rId48" Type="http://schemas.openxmlformats.org/officeDocument/2006/relationships/presProps" Target="presProps.xml"/><Relationship Id="rId47" Type="http://schemas.openxmlformats.org/officeDocument/2006/relationships/handoutMaster" Target="handoutMasters/handoutMaster1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CBD73-CA77-4884-9D15-283969A29C2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47394-2CE1-45C5-BB83-03D57A1E62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9B3F9-1142-D045-A584-AB0BE113E9FA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zh-CN" baseline="0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8C297-0108-B641-B672-D24AE6380B62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82093" y="995363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3"/>
          </p:nvPr>
        </p:nvSpPr>
        <p:spPr>
          <a:xfrm>
            <a:off x="2490788" y="12192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9619488" y="-1002"/>
            <a:ext cx="2572512" cy="805674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60960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70904" y="1569593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936736" y="1569593"/>
            <a:ext cx="2715768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9619488" y="-1002"/>
            <a:ext cx="2572512" cy="805674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827520" y="2913253"/>
            <a:ext cx="4718304" cy="70777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9448800" y="-1002"/>
            <a:ext cx="2743200" cy="76909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25" name="矩形 24"/>
          <p:cNvSpPr/>
          <p:nvPr userDrawn="1"/>
        </p:nvSpPr>
        <p:spPr>
          <a:xfrm>
            <a:off x="0" y="4749419"/>
            <a:ext cx="12192000" cy="21153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3" hasCustomPrompt="1"/>
          </p:nvPr>
        </p:nvSpPr>
        <p:spPr>
          <a:xfrm>
            <a:off x="271652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6" name="内容占位符 23"/>
          <p:cNvSpPr>
            <a:spLocks noGrp="1"/>
          </p:cNvSpPr>
          <p:nvPr>
            <p:ph sz="quarter" idx="14" hasCustomPrompt="1"/>
          </p:nvPr>
        </p:nvSpPr>
        <p:spPr>
          <a:xfrm>
            <a:off x="4441316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7" name="内容占位符 23"/>
          <p:cNvSpPr>
            <a:spLocks noGrp="1"/>
          </p:cNvSpPr>
          <p:nvPr>
            <p:ph sz="quarter" idx="15" hasCustomPrompt="1"/>
          </p:nvPr>
        </p:nvSpPr>
        <p:spPr>
          <a:xfrm>
            <a:off x="8610980" y="5379721"/>
            <a:ext cx="3376804" cy="9144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spcBef>
                <a:spcPts val="30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28" name="标题占位符 1"/>
          <p:cNvSpPr>
            <a:spLocks noGrp="1"/>
          </p:cNvSpPr>
          <p:nvPr>
            <p:ph type="title" hasCustomPrompt="1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9619488" y="-1002"/>
            <a:ext cx="2572512" cy="805674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60960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70904" y="1569593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936736" y="1569593"/>
            <a:ext cx="2715768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827520" y="2913253"/>
            <a:ext cx="4718304" cy="70777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9448800" y="-1002"/>
            <a:ext cx="2743200" cy="76909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3"/>
          </p:nvPr>
        </p:nvSpPr>
        <p:spPr>
          <a:xfrm>
            <a:off x="4038600" y="24257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60960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470904" y="1569593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8153400" y="0"/>
            <a:ext cx="4038600" cy="6864731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374904" y="2130425"/>
            <a:ext cx="5181600" cy="1819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936736" y="1569593"/>
            <a:ext cx="2715768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6" b="62489"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827520" y="2868282"/>
            <a:ext cx="4718304" cy="70777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9448800" y="-1002"/>
            <a:ext cx="2743200" cy="76909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4" Type="http://schemas.openxmlformats.org/officeDocument/2006/relationships/image" Target="../media/image3.png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4" Type="http://schemas.openxmlformats.org/officeDocument/2006/relationships/image" Target="../media/image4.png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002"/>
            <a:ext cx="12192000" cy="6858000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14">
            <a:duotone>
              <a:prstClr val="black"/>
              <a:srgbClr val="F7F7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>
          <a:xfrm>
            <a:off x="10198722" y="265391"/>
            <a:ext cx="1754740" cy="3415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002"/>
            <a:ext cx="12192000" cy="6858000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EEB3-6F82-4056-AF48-81F8AD2AE30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3B59-D083-47E9-A403-BB4283D4AD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63089" y="177927"/>
            <a:ext cx="1181422" cy="5202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-1002"/>
            <a:ext cx="12192000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0" y="2913253"/>
            <a:ext cx="12192000" cy="707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Subject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EEB3-6F82-4056-AF48-81F8AD2AE30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3B59-D083-47E9-A403-BB4283D4ADB8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/>
          <a:srcRect/>
          <a:stretch>
            <a:fillRect/>
          </a:stretch>
        </p:blipFill>
        <p:spPr>
          <a:xfrm>
            <a:off x="9801156" y="286738"/>
            <a:ext cx="1971744" cy="3838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Arial Unicode MS" panose="020B0604020202020204" pitchFamily="34" charset="-122"/>
          <a:ea typeface="Arial Unicode MS" panose="020B0604020202020204" pitchFamily="34" charset="-122"/>
          <a:cs typeface="Arial Unicode MS" panose="020B0604020202020204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microsoft.com/office/2007/relationships/hdphoto" Target="../media/image42.wdp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microsoft.com/office/2007/relationships/hdphoto" Target="../media/image54.wdp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image51.wdp"/><Relationship Id="rId3" Type="http://schemas.openxmlformats.org/officeDocument/2006/relationships/image" Target="../media/image50.png"/><Relationship Id="rId22" Type="http://schemas.openxmlformats.org/officeDocument/2006/relationships/notesSlide" Target="../notesSlides/notesSlide19.xml"/><Relationship Id="rId21" Type="http://schemas.openxmlformats.org/officeDocument/2006/relationships/slideLayout" Target="../slideLayouts/slideLayout3.xml"/><Relationship Id="rId20" Type="http://schemas.openxmlformats.org/officeDocument/2006/relationships/image" Target="../media/image67.png"/><Relationship Id="rId2" Type="http://schemas.microsoft.com/office/2007/relationships/hdphoto" Target="../media/image49.wdp"/><Relationship Id="rId19" Type="http://schemas.microsoft.com/office/2007/relationships/hdphoto" Target="../media/image66.wdp"/><Relationship Id="rId18" Type="http://schemas.openxmlformats.org/officeDocument/2006/relationships/image" Target="../media/image65.png"/><Relationship Id="rId17" Type="http://schemas.microsoft.com/office/2007/relationships/hdphoto" Target="../media/image64.wdp"/><Relationship Id="rId16" Type="http://schemas.openxmlformats.org/officeDocument/2006/relationships/image" Target="../media/image63.png"/><Relationship Id="rId15" Type="http://schemas.openxmlformats.org/officeDocument/2006/relationships/image" Target="../media/image62.png"/><Relationship Id="rId14" Type="http://schemas.microsoft.com/office/2007/relationships/hdphoto" Target="../media/image61.wdp"/><Relationship Id="rId13" Type="http://schemas.openxmlformats.org/officeDocument/2006/relationships/image" Target="../media/image60.png"/><Relationship Id="rId12" Type="http://schemas.microsoft.com/office/2007/relationships/hdphoto" Target="../media/image59.wdp"/><Relationship Id="rId11" Type="http://schemas.openxmlformats.org/officeDocument/2006/relationships/image" Target="../media/image58.png"/><Relationship Id="rId10" Type="http://schemas.microsoft.com/office/2007/relationships/hdphoto" Target="../media/image57.wdp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76.jpeg"/><Relationship Id="rId8" Type="http://schemas.openxmlformats.org/officeDocument/2006/relationships/image" Target="../media/image75.jpeg"/><Relationship Id="rId7" Type="http://schemas.openxmlformats.org/officeDocument/2006/relationships/image" Target="../media/image74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3" Type="http://schemas.openxmlformats.org/officeDocument/2006/relationships/image" Target="../media/image70.jpeg"/><Relationship Id="rId25" Type="http://schemas.openxmlformats.org/officeDocument/2006/relationships/notesSlide" Target="../notesSlides/notesSlide21.xml"/><Relationship Id="rId24" Type="http://schemas.openxmlformats.org/officeDocument/2006/relationships/slideLayout" Target="../slideLayouts/slideLayout3.xml"/><Relationship Id="rId23" Type="http://schemas.openxmlformats.org/officeDocument/2006/relationships/image" Target="../media/image90.png"/><Relationship Id="rId22" Type="http://schemas.openxmlformats.org/officeDocument/2006/relationships/image" Target="../media/image89.png"/><Relationship Id="rId21" Type="http://schemas.openxmlformats.org/officeDocument/2006/relationships/image" Target="../media/image88.png"/><Relationship Id="rId20" Type="http://schemas.openxmlformats.org/officeDocument/2006/relationships/image" Target="../media/image87.png"/><Relationship Id="rId2" Type="http://schemas.openxmlformats.org/officeDocument/2006/relationships/image" Target="../media/image69.jpeg"/><Relationship Id="rId19" Type="http://schemas.openxmlformats.org/officeDocument/2006/relationships/image" Target="../media/image86.png"/><Relationship Id="rId18" Type="http://schemas.openxmlformats.org/officeDocument/2006/relationships/image" Target="../media/image85.jpeg"/><Relationship Id="rId17" Type="http://schemas.openxmlformats.org/officeDocument/2006/relationships/image" Target="../media/image84.jpeg"/><Relationship Id="rId16" Type="http://schemas.openxmlformats.org/officeDocument/2006/relationships/image" Target="../media/image83.jpeg"/><Relationship Id="rId15" Type="http://schemas.openxmlformats.org/officeDocument/2006/relationships/image" Target="../media/image82.png"/><Relationship Id="rId14" Type="http://schemas.openxmlformats.org/officeDocument/2006/relationships/image" Target="../media/image81.jpeg"/><Relationship Id="rId13" Type="http://schemas.openxmlformats.org/officeDocument/2006/relationships/image" Target="../media/image80.jpeg"/><Relationship Id="rId12" Type="http://schemas.openxmlformats.org/officeDocument/2006/relationships/image" Target="../media/image79.jpeg"/><Relationship Id="rId11" Type="http://schemas.openxmlformats.org/officeDocument/2006/relationships/image" Target="../media/image78.png"/><Relationship Id="rId10" Type="http://schemas.openxmlformats.org/officeDocument/2006/relationships/image" Target="../media/image77.jpeg"/><Relationship Id="rId1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9.jpeg"/><Relationship Id="rId1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1.jpeg"/><Relationship Id="rId1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3.png"/><Relationship Id="rId1" Type="http://schemas.openxmlformats.org/officeDocument/2006/relationships/image" Target="../media/image102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5.png"/><Relationship Id="rId1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7.jpeg"/><Relationship Id="rId1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3.xml"/><Relationship Id="rId1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0.png"/><Relationship Id="rId1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2.jpeg"/><Relationship Id="rId1" Type="http://schemas.openxmlformats.org/officeDocument/2006/relationships/image" Target="../media/image111.jpe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4.jpeg"/><Relationship Id="rId1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6.jpeg"/><Relationship Id="rId1" Type="http://schemas.openxmlformats.org/officeDocument/2006/relationships/image" Target="../media/image115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9.jpeg"/><Relationship Id="rId2" Type="http://schemas.microsoft.com/office/2007/relationships/hdphoto" Target="../media/image118.wdp"/><Relationship Id="rId1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121.wdp"/><Relationship Id="rId1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3.png"/><Relationship Id="rId1" Type="http://schemas.openxmlformats.org/officeDocument/2006/relationships/image" Target="../media/image122.jpe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image" Target="../media/image124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8.jpeg"/><Relationship Id="rId1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0.jpeg"/><Relationship Id="rId1" Type="http://schemas.openxmlformats.org/officeDocument/2006/relationships/image" Target="../media/image12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940148"/>
            <a:ext cx="12192000" cy="707771"/>
          </a:xfrm>
        </p:spPr>
        <p:txBody>
          <a:bodyPr>
            <a:normAutofit/>
          </a:bodyPr>
          <a:lstStyle/>
          <a:p>
            <a:r>
              <a:rPr kumimoji="1"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Inverter Based</a:t>
            </a:r>
            <a:r>
              <a:rPr kumimoji="1" lang="zh-CN" altLang="en-US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Harmonic</a:t>
            </a:r>
            <a:r>
              <a:rPr kumimoji="1" lang="zh-CN" altLang="en-US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1"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微软雅黑" panose="020B0503020204020204" charset="-122"/>
              </a:rPr>
              <a:t>Compensation-AHF</a:t>
            </a:r>
            <a:endParaRPr kumimoji="1" lang="zh-CN" altLang="en-US" sz="4000" dirty="0">
              <a:solidFill>
                <a:srgbClr val="FFFFFF"/>
              </a:solidFill>
              <a:latin typeface="+mn-lt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2185" y="1487352"/>
            <a:ext cx="7692489" cy="6030734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6067" y="2827613"/>
            <a:ext cx="5561969" cy="302327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031" y="3521348"/>
            <a:ext cx="4691168" cy="25499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68" y="4126470"/>
            <a:ext cx="3982751" cy="216487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 rot="21400215">
            <a:off x="6274628" y="1438193"/>
            <a:ext cx="249492" cy="1158011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 rot="21400215">
            <a:off x="2106747" y="2231903"/>
            <a:ext cx="248220" cy="999821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95630" y="2600960"/>
            <a:ext cx="45294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25A/35A/50/60A/75A/100A/150A/300A</a:t>
            </a:r>
            <a:r>
              <a:rPr lang="zh-CN" altLang="en-US" sz="1500" dirty="0">
                <a:solidFill>
                  <a:srgbClr val="FFFFFF"/>
                </a:solidFill>
              </a:rPr>
              <a:t>  </a:t>
            </a:r>
            <a:r>
              <a:rPr lang="en-US" altLang="zh-CN" sz="1500" dirty="0">
                <a:solidFill>
                  <a:srgbClr val="FFFFFF"/>
                </a:solidFill>
              </a:rPr>
              <a:t>wall/rack</a:t>
            </a:r>
            <a:endParaRPr lang="en-US" altLang="zh-CN" sz="1500" dirty="0">
              <a:solidFill>
                <a:srgbClr val="FFFFFF"/>
              </a:solidFill>
            </a:endParaRPr>
          </a:p>
          <a:p>
            <a:r>
              <a:rPr lang="en-US" altLang="zh-CN" sz="1500" dirty="0">
                <a:solidFill>
                  <a:srgbClr val="FFFFFF"/>
                </a:solidFill>
              </a:rPr>
              <a:t>Free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combination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of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capacity</a:t>
            </a:r>
            <a:endParaRPr lang="zh-CN" altLang="zh-CN" sz="1500" dirty="0">
              <a:solidFill>
                <a:srgbClr val="FFFF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5809" y="1954740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Flexible-Capacity</a:t>
            </a:r>
            <a:endParaRPr lang="zh-CN" altLang="zh-CN" sz="36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5809" y="1257952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343367"/>
            <a:ext cx="12192000" cy="748982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0" y="3011402"/>
            <a:ext cx="6250898" cy="584775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sz="3200" dirty="0"/>
          </a:p>
        </p:txBody>
      </p:sp>
      <p:sp>
        <p:nvSpPr>
          <p:cNvPr id="22" name="文本框 21"/>
          <p:cNvSpPr txBox="1"/>
          <p:nvPr/>
        </p:nvSpPr>
        <p:spPr>
          <a:xfrm>
            <a:off x="255582" y="3103897"/>
            <a:ext cx="671532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Engineering-Sinexcel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cabinet</a:t>
            </a:r>
            <a:endParaRPr lang="zh-CN" altLang="zh-CN" sz="20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2266469" y="5267214"/>
            <a:ext cx="6341153" cy="11993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7739498" y="6422013"/>
            <a:ext cx="851338" cy="543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>
            <a:off x="2211880" y="5189208"/>
            <a:ext cx="160513" cy="1373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455501" y="6403020"/>
            <a:ext cx="160513" cy="1373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 rot="19469493">
            <a:off x="8431479" y="6284353"/>
            <a:ext cx="13391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SVG  2500Kvar</a:t>
            </a:r>
            <a:endParaRPr lang="zh-CN" altLang="en-US" sz="1500" dirty="0"/>
          </a:p>
        </p:txBody>
      </p:sp>
      <p:sp>
        <p:nvSpPr>
          <p:cNvPr id="18" name="椭圆 17"/>
          <p:cNvSpPr/>
          <p:nvPr/>
        </p:nvSpPr>
        <p:spPr>
          <a:xfrm>
            <a:off x="1592500" y="5052616"/>
            <a:ext cx="160513" cy="1373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 rot="19695117">
            <a:off x="646194" y="5151186"/>
            <a:ext cx="1204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/>
              <a:t>AHF  400A</a:t>
            </a:r>
            <a:endParaRPr lang="zh-CN" altLang="en-US" sz="1500" dirty="0"/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938643" y="5145234"/>
            <a:ext cx="686828" cy="425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7847" y="12700"/>
            <a:ext cx="12192000" cy="6858000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0" y="3011402"/>
            <a:ext cx="6250898" cy="584775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sz="3200" dirty="0"/>
          </a:p>
        </p:txBody>
      </p:sp>
      <p:sp>
        <p:nvSpPr>
          <p:cNvPr id="29" name="矩形 28"/>
          <p:cNvSpPr/>
          <p:nvPr/>
        </p:nvSpPr>
        <p:spPr>
          <a:xfrm>
            <a:off x="267229" y="3103734"/>
            <a:ext cx="679186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Engineering-Wall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Mount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Compact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Installation</a:t>
            </a:r>
            <a:endParaRPr lang="zh-CN" altLang="zh-CN" sz="20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 flipH="1">
            <a:off x="6043545" y="-101600"/>
            <a:ext cx="6337140" cy="70974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59656" y="-101600"/>
            <a:ext cx="6313714" cy="70974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39" name="矩形 38"/>
          <p:cNvSpPr/>
          <p:nvPr/>
        </p:nvSpPr>
        <p:spPr>
          <a:xfrm>
            <a:off x="-159658" y="3003901"/>
            <a:ext cx="6313715" cy="592802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zh-CN" sz="3200" dirty="0"/>
          </a:p>
        </p:txBody>
      </p:sp>
      <p:sp>
        <p:nvSpPr>
          <p:cNvPr id="40" name="矩形 39"/>
          <p:cNvSpPr/>
          <p:nvPr/>
        </p:nvSpPr>
        <p:spPr>
          <a:xfrm rot="21595433">
            <a:off x="236994" y="3100247"/>
            <a:ext cx="604277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Flexible</a:t>
            </a:r>
            <a:r>
              <a:rPr lang="zh-CN" altLang="en-US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FFFFFF"/>
                </a:solidFill>
                <a:ea typeface="Microsoft YaHei UI" panose="020B0503020204020204" pitchFamily="34" charset="-122"/>
              </a:rPr>
              <a:t>Engineering-Integrated into Switchgear</a:t>
            </a:r>
            <a:endParaRPr lang="zh-CN" altLang="zh-CN" sz="20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55153" y="4231387"/>
            <a:ext cx="19716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 reliability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522968" y="4231387"/>
            <a:ext cx="262078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Fastest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easiest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engineering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3181" y="4231387"/>
            <a:ext cx="18252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Modular redundancy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0054" y="583540"/>
            <a:ext cx="5501946" cy="610770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81549" y="2991060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Modular</a:t>
            </a:r>
            <a:r>
              <a:rPr lang="zh-CN" altLang="en-US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FFFFFF"/>
                </a:solidFill>
                <a:ea typeface="Microsoft YaHei UI" panose="020B0503020204020204" pitchFamily="34" charset="-122"/>
              </a:rPr>
              <a:t>Design</a:t>
            </a:r>
            <a:endParaRPr lang="zh-CN" altLang="zh-CN" sz="3600" dirty="0">
              <a:solidFill>
                <a:srgbClr val="FFFFFF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1549" y="2294272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182880" y="-160020"/>
            <a:ext cx="12522804" cy="6995916"/>
          </a:xfrm>
          <a:prstGeom prst="rect">
            <a:avLst/>
          </a:prstGeom>
          <a:solidFill>
            <a:srgbClr val="F3E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grpSp>
        <p:nvGrpSpPr>
          <p:cNvPr id="4" name="组 3"/>
          <p:cNvGrpSpPr/>
          <p:nvPr/>
        </p:nvGrpSpPr>
        <p:grpSpPr>
          <a:xfrm>
            <a:off x="240839" y="3480369"/>
            <a:ext cx="11972005" cy="1827555"/>
            <a:chOff x="366952" y="2620416"/>
            <a:chExt cx="11972005" cy="1827555"/>
          </a:xfrm>
        </p:grpSpPr>
        <p:grpSp>
          <p:nvGrpSpPr>
            <p:cNvPr id="82" name="组合 81"/>
            <p:cNvGrpSpPr/>
            <p:nvPr/>
          </p:nvGrpSpPr>
          <p:grpSpPr>
            <a:xfrm>
              <a:off x="3747892" y="2651649"/>
              <a:ext cx="4418061" cy="1659251"/>
              <a:chOff x="687061" y="2907626"/>
              <a:chExt cx="4930507" cy="1649840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687061" y="2907626"/>
                <a:ext cx="4930507" cy="1649840"/>
                <a:chOff x="532353" y="4911655"/>
                <a:chExt cx="4930507" cy="1330089"/>
              </a:xfrm>
            </p:grpSpPr>
            <p:pic>
              <p:nvPicPr>
                <p:cNvPr id="7" name="图片 6"/>
                <p:cNvPicPr>
                  <a:picLocks noChangeAspect="1"/>
                </p:cNvPicPr>
                <p:nvPr/>
              </p:nvPicPr>
              <p:blipFill rotWithShape="1">
                <a:blip r:embed="rId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>
                <a:xfrm>
                  <a:off x="589478" y="4911655"/>
                  <a:ext cx="4873382" cy="1330089"/>
                </a:xfrm>
                <a:prstGeom prst="rect">
                  <a:avLst/>
                </a:prstGeom>
              </p:spPr>
            </p:pic>
            <p:sp>
              <p:nvSpPr>
                <p:cNvPr id="17" name="矩形 16"/>
                <p:cNvSpPr/>
                <p:nvPr/>
              </p:nvSpPr>
              <p:spPr>
                <a:xfrm>
                  <a:off x="696045" y="5278268"/>
                  <a:ext cx="195209" cy="182856"/>
                </a:xfrm>
                <a:prstGeom prst="rect">
                  <a:avLst/>
                </a:prstGeom>
                <a:solidFill>
                  <a:srgbClr val="F3EF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rgbClr val="C00000"/>
                      </a:solidFill>
                    </a:rPr>
                    <a:t>U</a:t>
                  </a:r>
                  <a:endParaRPr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8" name="矩形 17"/>
                <p:cNvSpPr/>
                <p:nvPr/>
              </p:nvSpPr>
              <p:spPr>
                <a:xfrm>
                  <a:off x="532353" y="5987247"/>
                  <a:ext cx="392603" cy="209313"/>
                </a:xfrm>
                <a:prstGeom prst="rect">
                  <a:avLst/>
                </a:prstGeom>
                <a:solidFill>
                  <a:srgbClr val="F3EF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rgbClr val="C00000"/>
                      </a:solidFill>
                    </a:rPr>
                    <a:t>-U</a:t>
                  </a:r>
                  <a:endParaRPr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9" name="矩形 18"/>
                <p:cNvSpPr/>
                <p:nvPr/>
              </p:nvSpPr>
              <p:spPr>
                <a:xfrm>
                  <a:off x="696045" y="5632584"/>
                  <a:ext cx="195209" cy="182856"/>
                </a:xfrm>
                <a:prstGeom prst="rect">
                  <a:avLst/>
                </a:prstGeom>
                <a:solidFill>
                  <a:srgbClr val="F3EF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400" dirty="0">
                      <a:solidFill>
                        <a:srgbClr val="C00000"/>
                      </a:solidFill>
                    </a:rPr>
                    <a:t>0</a:t>
                  </a:r>
                  <a:endParaRPr lang="zh-CN" altLang="en-US" sz="1400" dirty="0">
                    <a:solidFill>
                      <a:srgbClr val="C00000"/>
                    </a:solidFill>
                  </a:endParaRPr>
                </a:p>
              </p:txBody>
            </p:sp>
          </p:grpSp>
          <p:cxnSp>
            <p:nvCxnSpPr>
              <p:cNvPr id="67" name="直接连接符 66"/>
              <p:cNvCxnSpPr/>
              <p:nvPr/>
            </p:nvCxnSpPr>
            <p:spPr>
              <a:xfrm>
                <a:off x="1105028" y="3457136"/>
                <a:ext cx="4175572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 flipV="1">
                <a:off x="1079132" y="3879002"/>
                <a:ext cx="4155402" cy="30411"/>
              </a:xfrm>
              <a:prstGeom prst="line">
                <a:avLst/>
              </a:prstGeom>
              <a:ln w="3175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1105028" y="4365830"/>
                <a:ext cx="4175572" cy="0"/>
              </a:xfrm>
              <a:prstGeom prst="line">
                <a:avLst/>
              </a:prstGeom>
              <a:ln w="25400">
                <a:solidFill>
                  <a:srgbClr val="C0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0" name="图片 119"/>
            <p:cNvPicPr>
              <a:picLocks noChangeAspect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  <a14:imgEffect>
                        <a14:saturation sat="40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6952" y="2620416"/>
              <a:ext cx="3237770" cy="1652839"/>
            </a:xfrm>
            <a:prstGeom prst="rect">
              <a:avLst/>
            </a:prstGeom>
          </p:spPr>
        </p:pic>
        <p:grpSp>
          <p:nvGrpSpPr>
            <p:cNvPr id="124" name="组合 123"/>
            <p:cNvGrpSpPr/>
            <p:nvPr/>
          </p:nvGrpSpPr>
          <p:grpSpPr>
            <a:xfrm>
              <a:off x="8241539" y="2741959"/>
              <a:ext cx="4097418" cy="1706012"/>
              <a:chOff x="261269" y="4783735"/>
              <a:chExt cx="4097418" cy="1706012"/>
            </a:xfrm>
          </p:grpSpPr>
          <p:grpSp>
            <p:nvGrpSpPr>
              <p:cNvPr id="60" name="组合 59"/>
              <p:cNvGrpSpPr/>
              <p:nvPr/>
            </p:nvGrpSpPr>
            <p:grpSpPr>
              <a:xfrm>
                <a:off x="261269" y="4783735"/>
                <a:ext cx="4097418" cy="1706012"/>
                <a:chOff x="7355018" y="4868583"/>
                <a:chExt cx="3399809" cy="1706012"/>
              </a:xfrm>
            </p:grpSpPr>
            <p:grpSp>
              <p:nvGrpSpPr>
                <p:cNvPr id="41" name="组合 40"/>
                <p:cNvGrpSpPr/>
                <p:nvPr/>
              </p:nvGrpSpPr>
              <p:grpSpPr>
                <a:xfrm>
                  <a:off x="7355018" y="4868583"/>
                  <a:ext cx="3283806" cy="1706012"/>
                  <a:chOff x="6579020" y="1186451"/>
                  <a:chExt cx="5039618" cy="2613294"/>
                </a:xfrm>
              </p:grpSpPr>
              <p:grpSp>
                <p:nvGrpSpPr>
                  <p:cNvPr id="42" name="组合 41"/>
                  <p:cNvGrpSpPr/>
                  <p:nvPr/>
                </p:nvGrpSpPr>
                <p:grpSpPr>
                  <a:xfrm>
                    <a:off x="6916143" y="1663505"/>
                    <a:ext cx="4702495" cy="2136240"/>
                    <a:chOff x="6360333" y="1225934"/>
                    <a:chExt cx="3577170" cy="2573811"/>
                  </a:xfrm>
                </p:grpSpPr>
                <p:cxnSp>
                  <p:nvCxnSpPr>
                    <p:cNvPr id="44" name="直接箭头连接符 43"/>
                    <p:cNvCxnSpPr/>
                    <p:nvPr/>
                  </p:nvCxnSpPr>
                  <p:spPr>
                    <a:xfrm>
                      <a:off x="6405943" y="2592219"/>
                      <a:ext cx="3531560" cy="17742"/>
                    </a:xfrm>
                    <a:prstGeom prst="straightConnector1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直接箭头连接符 44"/>
                    <p:cNvCxnSpPr/>
                    <p:nvPr/>
                  </p:nvCxnSpPr>
                  <p:spPr>
                    <a:xfrm flipV="1">
                      <a:off x="6405943" y="1225934"/>
                      <a:ext cx="0" cy="2573811"/>
                    </a:xfrm>
                    <a:prstGeom prst="straightConnector1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46" name="组合 45"/>
                    <p:cNvGrpSpPr/>
                    <p:nvPr/>
                  </p:nvGrpSpPr>
                  <p:grpSpPr>
                    <a:xfrm rot="19632905">
                      <a:off x="6794388" y="1555149"/>
                      <a:ext cx="310527" cy="415914"/>
                      <a:chOff x="563255" y="1737035"/>
                      <a:chExt cx="270947" cy="910363"/>
                    </a:xfrm>
                  </p:grpSpPr>
                  <p:cxnSp>
                    <p:nvCxnSpPr>
                      <p:cNvPr id="54" name="直接连接符 53"/>
                      <p:cNvCxnSpPr/>
                      <p:nvPr/>
                    </p:nvCxnSpPr>
                    <p:spPr>
                      <a:xfrm rot="1967095" flipV="1">
                        <a:off x="563255" y="1737035"/>
                        <a:ext cx="66956" cy="910363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5" name="直接连接符 54"/>
                      <p:cNvCxnSpPr/>
                      <p:nvPr/>
                    </p:nvCxnSpPr>
                    <p:spPr>
                      <a:xfrm rot="1967095">
                        <a:off x="640638" y="2098253"/>
                        <a:ext cx="193564" cy="284819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7" name="组合 46"/>
                    <p:cNvGrpSpPr/>
                    <p:nvPr/>
                  </p:nvGrpSpPr>
                  <p:grpSpPr>
                    <a:xfrm rot="20555210">
                      <a:off x="6360333" y="1753616"/>
                      <a:ext cx="919597" cy="524395"/>
                      <a:chOff x="6149186" y="1313954"/>
                      <a:chExt cx="1064625" cy="880691"/>
                    </a:xfrm>
                  </p:grpSpPr>
                  <p:cxnSp>
                    <p:nvCxnSpPr>
                      <p:cNvPr id="49" name="直接连接符 48"/>
                      <p:cNvCxnSpPr/>
                      <p:nvPr/>
                    </p:nvCxnSpPr>
                    <p:spPr>
                      <a:xfrm rot="1044790" flipV="1">
                        <a:off x="6149186" y="2110520"/>
                        <a:ext cx="182925" cy="84125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50" name="组合 49"/>
                      <p:cNvGrpSpPr/>
                      <p:nvPr/>
                    </p:nvGrpSpPr>
                    <p:grpSpPr>
                      <a:xfrm rot="20677695">
                        <a:off x="6350917" y="1497360"/>
                        <a:ext cx="315569" cy="628489"/>
                        <a:chOff x="552992" y="1711634"/>
                        <a:chExt cx="251607" cy="676908"/>
                      </a:xfrm>
                    </p:grpSpPr>
                    <p:cxnSp>
                      <p:nvCxnSpPr>
                        <p:cNvPr id="52" name="直接连接符 51"/>
                        <p:cNvCxnSpPr/>
                        <p:nvPr/>
                      </p:nvCxnSpPr>
                      <p:spPr>
                        <a:xfrm rot="1967095" flipH="1" flipV="1">
                          <a:off x="552992" y="1711634"/>
                          <a:ext cx="11290" cy="676908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4"/>
                        </a:lnRef>
                        <a:fillRef idx="0">
                          <a:schemeClr val="accent4"/>
                        </a:fillRef>
                        <a:effectRef idx="0">
                          <a:schemeClr val="accent4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53" name="直接连接符 52"/>
                        <p:cNvCxnSpPr/>
                        <p:nvPr/>
                      </p:nvCxnSpPr>
                      <p:spPr>
                        <a:xfrm rot="1967095" flipV="1">
                          <a:off x="586949" y="1979348"/>
                          <a:ext cx="217650" cy="21713"/>
                        </a:xfrm>
                        <a:prstGeom prst="line">
                          <a:avLst/>
                        </a:prstGeom>
                        <a:ln w="22225"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</p:spPr>
                      <p:style>
                        <a:lnRef idx="1">
                          <a:schemeClr val="accent4"/>
                        </a:lnRef>
                        <a:fillRef idx="0">
                          <a:schemeClr val="accent4"/>
                        </a:fillRef>
                        <a:effectRef idx="0">
                          <a:schemeClr val="accent4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51" name="直接连接符 50"/>
                      <p:cNvCxnSpPr/>
                      <p:nvPr/>
                    </p:nvCxnSpPr>
                    <p:spPr>
                      <a:xfrm rot="1044790" flipV="1">
                        <a:off x="7052254" y="1313954"/>
                        <a:ext cx="161557" cy="422323"/>
                      </a:xfrm>
                      <a:prstGeom prst="line">
                        <a:avLst/>
                      </a:prstGeom>
                      <a:ln w="22225">
                        <a:solidFill>
                          <a:schemeClr val="bg1">
                            <a:lumMod val="50000"/>
                          </a:schemeClr>
                        </a:solidFill>
                      </a:ln>
                    </p:spPr>
                    <p:style>
                      <a:lnRef idx="1">
                        <a:schemeClr val="accent4"/>
                      </a:lnRef>
                      <a:fillRef idx="0">
                        <a:schemeClr val="accent4"/>
                      </a:fillRef>
                      <a:effectRef idx="0">
                        <a:schemeClr val="accent4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8" name="任意多边形 47"/>
                    <p:cNvSpPr/>
                    <p:nvPr/>
                  </p:nvSpPr>
                  <p:spPr>
                    <a:xfrm>
                      <a:off x="6414413" y="1672844"/>
                      <a:ext cx="2880655" cy="1749330"/>
                    </a:xfrm>
                    <a:custGeom>
                      <a:avLst/>
                      <a:gdLst>
                        <a:gd name="connsiteX0" fmla="*/ 0 w 3526971"/>
                        <a:gd name="connsiteY0" fmla="*/ 1132121 h 2264236"/>
                        <a:gd name="connsiteX1" fmla="*/ 885371 w 3526971"/>
                        <a:gd name="connsiteY1" fmla="*/ 7 h 2264236"/>
                        <a:gd name="connsiteX2" fmla="*/ 1785257 w 3526971"/>
                        <a:gd name="connsiteY2" fmla="*/ 1146636 h 2264236"/>
                        <a:gd name="connsiteX3" fmla="*/ 2641600 w 3526971"/>
                        <a:gd name="connsiteY3" fmla="*/ 2264236 h 2264236"/>
                        <a:gd name="connsiteX4" fmla="*/ 3526971 w 3526971"/>
                        <a:gd name="connsiteY4" fmla="*/ 1146636 h 22642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526971" h="2264236">
                          <a:moveTo>
                            <a:pt x="0" y="1132121"/>
                          </a:moveTo>
                          <a:cubicBezTo>
                            <a:pt x="293914" y="564854"/>
                            <a:pt x="587828" y="-2412"/>
                            <a:pt x="885371" y="7"/>
                          </a:cubicBezTo>
                          <a:cubicBezTo>
                            <a:pt x="1182914" y="2426"/>
                            <a:pt x="1492552" y="769265"/>
                            <a:pt x="1785257" y="1146636"/>
                          </a:cubicBezTo>
                          <a:cubicBezTo>
                            <a:pt x="2077962" y="1524007"/>
                            <a:pt x="2351314" y="2264236"/>
                            <a:pt x="2641600" y="2264236"/>
                          </a:cubicBezTo>
                          <a:cubicBezTo>
                            <a:pt x="2931886" y="2264236"/>
                            <a:pt x="3229428" y="1705436"/>
                            <a:pt x="3526971" y="1146636"/>
                          </a:cubicBezTo>
                        </a:path>
                      </a:pathLst>
                    </a:custGeom>
                    <a:noFill/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sp>
                <p:nvSpPr>
                  <p:cNvPr id="43" name="文本框 42"/>
                  <p:cNvSpPr txBox="1"/>
                  <p:nvPr/>
                </p:nvSpPr>
                <p:spPr>
                  <a:xfrm>
                    <a:off x="6579020" y="1186451"/>
                    <a:ext cx="370422" cy="56574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dirty="0">
                        <a:solidFill>
                          <a:schemeClr val="bg1">
                            <a:lumMod val="10000"/>
                          </a:schemeClr>
                        </a:solidFill>
                      </a:rPr>
                      <a:t>I</a:t>
                    </a:r>
                    <a:endParaRPr lang="zh-CN" altLang="en-US" dirty="0">
                      <a:solidFill>
                        <a:schemeClr val="bg1">
                          <a:lumMod val="1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59" name="文本框 58"/>
                <p:cNvSpPr txBox="1"/>
                <p:nvPr/>
              </p:nvSpPr>
              <p:spPr>
                <a:xfrm>
                  <a:off x="10381379" y="5925121"/>
                  <a:ext cx="3734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bg1">
                          <a:lumMod val="10000"/>
                        </a:schemeClr>
                      </a:solidFill>
                    </a:rPr>
                    <a:t>T</a:t>
                  </a:r>
                  <a:endParaRPr lang="zh-CN" altLang="en-US" dirty="0">
                    <a:solidFill>
                      <a:schemeClr val="bg1">
                        <a:lumMod val="10000"/>
                      </a:schemeClr>
                    </a:solidFill>
                  </a:endParaRPr>
                </a:p>
              </p:txBody>
            </p:sp>
          </p:grpSp>
          <p:sp>
            <p:nvSpPr>
              <p:cNvPr id="93" name="文本框 92"/>
              <p:cNvSpPr txBox="1"/>
              <p:nvPr/>
            </p:nvSpPr>
            <p:spPr>
              <a:xfrm>
                <a:off x="1708515" y="4918837"/>
                <a:ext cx="258854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dirty="0">
                    <a:solidFill>
                      <a:srgbClr val="3E4D60"/>
                    </a:solidFill>
                  </a:rPr>
                  <a:t> Ripple current</a:t>
                </a:r>
                <a:endParaRPr lang="zh-CN" altLang="en-US" sz="1500" dirty="0">
                  <a:solidFill>
                    <a:srgbClr val="3E4D60"/>
                  </a:solidFill>
                </a:endParaRPr>
              </a:p>
            </p:txBody>
          </p:sp>
          <p:cxnSp>
            <p:nvCxnSpPr>
              <p:cNvPr id="123" name="直接箭头连接符 122"/>
              <p:cNvCxnSpPr/>
              <p:nvPr/>
            </p:nvCxnSpPr>
            <p:spPr>
              <a:xfrm flipH="1">
                <a:off x="1534765" y="5153067"/>
                <a:ext cx="196641" cy="66543"/>
              </a:xfrm>
              <a:prstGeom prst="straightConnector1">
                <a:avLst/>
              </a:prstGeom>
              <a:ln w="25400">
                <a:solidFill>
                  <a:srgbClr val="3B4450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组合 83"/>
          <p:cNvGrpSpPr/>
          <p:nvPr/>
        </p:nvGrpSpPr>
        <p:grpSpPr>
          <a:xfrm>
            <a:off x="3354814" y="353340"/>
            <a:ext cx="4615910" cy="1858741"/>
            <a:chOff x="6946893" y="2704479"/>
            <a:chExt cx="4891362" cy="1858741"/>
          </a:xfrm>
        </p:grpSpPr>
        <p:grpSp>
          <p:nvGrpSpPr>
            <p:cNvPr id="11" name="组合 10"/>
            <p:cNvGrpSpPr/>
            <p:nvPr/>
          </p:nvGrpSpPr>
          <p:grpSpPr>
            <a:xfrm>
              <a:off x="6946893" y="2704479"/>
              <a:ext cx="4891362" cy="1858741"/>
              <a:chOff x="7141111" y="2926397"/>
              <a:chExt cx="4891362" cy="1858741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7141111" y="2926397"/>
                <a:ext cx="4891362" cy="1858741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/>
            </p:nvSpPr>
            <p:spPr>
              <a:xfrm>
                <a:off x="7393793" y="3430920"/>
                <a:ext cx="195209" cy="182856"/>
              </a:xfrm>
              <a:prstGeom prst="rect">
                <a:avLst/>
              </a:prstGeom>
              <a:solidFill>
                <a:srgbClr val="F3EF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U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7225100" y="4260213"/>
                <a:ext cx="392603" cy="209313"/>
              </a:xfrm>
              <a:prstGeom prst="rect">
                <a:avLst/>
              </a:prstGeom>
              <a:solidFill>
                <a:srgbClr val="F3EF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dirty="0">
                    <a:solidFill>
                      <a:srgbClr val="C00000"/>
                    </a:solidFill>
                  </a:rPr>
                  <a:t>-U</a:t>
                </a:r>
                <a:endParaRPr lang="zh-CN" altLang="en-US" sz="1400" dirty="0">
                  <a:solidFill>
                    <a:srgbClr val="C00000"/>
                  </a:solidFill>
                </a:endParaRPr>
              </a:p>
            </p:txBody>
          </p:sp>
        </p:grpSp>
        <p:cxnSp>
          <p:nvCxnSpPr>
            <p:cNvPr id="73" name="直接连接符 72"/>
            <p:cNvCxnSpPr/>
            <p:nvPr/>
          </p:nvCxnSpPr>
          <p:spPr>
            <a:xfrm>
              <a:off x="7456637" y="3308637"/>
              <a:ext cx="4175572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7456637" y="4142951"/>
              <a:ext cx="4175572" cy="0"/>
            </a:xfrm>
            <a:prstGeom prst="line">
              <a:avLst/>
            </a:prstGeom>
            <a:ln w="254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组合 85"/>
          <p:cNvGrpSpPr/>
          <p:nvPr/>
        </p:nvGrpSpPr>
        <p:grpSpPr>
          <a:xfrm>
            <a:off x="8056844" y="354162"/>
            <a:ext cx="4377750" cy="1684934"/>
            <a:chOff x="915905" y="4541900"/>
            <a:chExt cx="4488277" cy="1684934"/>
          </a:xfrm>
        </p:grpSpPr>
        <p:grpSp>
          <p:nvGrpSpPr>
            <p:cNvPr id="61" name="组合 60"/>
            <p:cNvGrpSpPr/>
            <p:nvPr/>
          </p:nvGrpSpPr>
          <p:grpSpPr>
            <a:xfrm>
              <a:off x="915905" y="4541900"/>
              <a:ext cx="4488277" cy="1684934"/>
              <a:chOff x="954501" y="4763740"/>
              <a:chExt cx="3728854" cy="1684934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954501" y="4763740"/>
                <a:ext cx="3320967" cy="1684934"/>
                <a:chOff x="839361" y="1142507"/>
                <a:chExt cx="5096648" cy="2581007"/>
              </a:xfrm>
            </p:grpSpPr>
            <p:grpSp>
              <p:nvGrpSpPr>
                <p:cNvPr id="22" name="组合 21"/>
                <p:cNvGrpSpPr/>
                <p:nvPr/>
              </p:nvGrpSpPr>
              <p:grpSpPr>
                <a:xfrm>
                  <a:off x="1198134" y="1596613"/>
                  <a:ext cx="4737875" cy="2126901"/>
                  <a:chOff x="1102045" y="1133685"/>
                  <a:chExt cx="3648283" cy="2573811"/>
                </a:xfrm>
              </p:grpSpPr>
              <p:cxnSp>
                <p:nvCxnSpPr>
                  <p:cNvPr id="24" name="直接箭头连接符 23"/>
                  <p:cNvCxnSpPr/>
                  <p:nvPr/>
                </p:nvCxnSpPr>
                <p:spPr>
                  <a:xfrm>
                    <a:off x="1105770" y="2499969"/>
                    <a:ext cx="3644558" cy="24024"/>
                  </a:xfrm>
                  <a:prstGeom prst="straightConnector1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接箭头连接符 24"/>
                  <p:cNvCxnSpPr/>
                  <p:nvPr/>
                </p:nvCxnSpPr>
                <p:spPr>
                  <a:xfrm flipV="1">
                    <a:off x="1105770" y="1133685"/>
                    <a:ext cx="0" cy="2573811"/>
                  </a:xfrm>
                  <a:prstGeom prst="straightConnector1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任意多边形 25"/>
                  <p:cNvSpPr/>
                  <p:nvPr/>
                </p:nvSpPr>
                <p:spPr>
                  <a:xfrm>
                    <a:off x="1102045" y="1605839"/>
                    <a:ext cx="2880655" cy="1749329"/>
                  </a:xfrm>
                  <a:custGeom>
                    <a:avLst/>
                    <a:gdLst>
                      <a:gd name="connsiteX0" fmla="*/ 0 w 3526971"/>
                      <a:gd name="connsiteY0" fmla="*/ 1132121 h 2264236"/>
                      <a:gd name="connsiteX1" fmla="*/ 885371 w 3526971"/>
                      <a:gd name="connsiteY1" fmla="*/ 7 h 2264236"/>
                      <a:gd name="connsiteX2" fmla="*/ 1785257 w 3526971"/>
                      <a:gd name="connsiteY2" fmla="*/ 1146636 h 2264236"/>
                      <a:gd name="connsiteX3" fmla="*/ 2641600 w 3526971"/>
                      <a:gd name="connsiteY3" fmla="*/ 2264236 h 2264236"/>
                      <a:gd name="connsiteX4" fmla="*/ 3526971 w 3526971"/>
                      <a:gd name="connsiteY4" fmla="*/ 1146636 h 2264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971" h="2264236">
                        <a:moveTo>
                          <a:pt x="0" y="1132121"/>
                        </a:moveTo>
                        <a:cubicBezTo>
                          <a:pt x="293914" y="564854"/>
                          <a:pt x="587828" y="-2412"/>
                          <a:pt x="885371" y="7"/>
                        </a:cubicBezTo>
                        <a:cubicBezTo>
                          <a:pt x="1182914" y="2426"/>
                          <a:pt x="1492552" y="769265"/>
                          <a:pt x="1785257" y="1146636"/>
                        </a:cubicBezTo>
                        <a:cubicBezTo>
                          <a:pt x="2077962" y="1524007"/>
                          <a:pt x="2351314" y="2264236"/>
                          <a:pt x="2641600" y="2264236"/>
                        </a:cubicBezTo>
                        <a:cubicBezTo>
                          <a:pt x="2931886" y="2264236"/>
                          <a:pt x="3229428" y="1705436"/>
                          <a:pt x="3526971" y="1146636"/>
                        </a:cubicBezTo>
                      </a:path>
                    </a:pathLst>
                  </a:custGeom>
                  <a:noFill/>
                  <a:ln w="222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cxnSp>
                <p:nvCxnSpPr>
                  <p:cNvPr id="27" name="直接连接符 26"/>
                  <p:cNvCxnSpPr>
                    <a:stCxn id="26" idx="0"/>
                  </p:cNvCxnSpPr>
                  <p:nvPr/>
                </p:nvCxnSpPr>
                <p:spPr>
                  <a:xfrm flipV="1">
                    <a:off x="1102045" y="2147643"/>
                    <a:ext cx="78530" cy="332864"/>
                  </a:xfrm>
                  <a:prstGeom prst="line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/>
                </p:nvCxnSpPr>
                <p:spPr>
                  <a:xfrm>
                    <a:off x="1180575" y="2139850"/>
                    <a:ext cx="223512" cy="258504"/>
                  </a:xfrm>
                  <a:prstGeom prst="line">
                    <a:avLst/>
                  </a:prstGeom>
                  <a:ln w="22225"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4"/>
                  </a:lnRef>
                  <a:fillRef idx="0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9" name="组合 28"/>
                  <p:cNvGrpSpPr/>
                  <p:nvPr/>
                </p:nvGrpSpPr>
                <p:grpSpPr>
                  <a:xfrm rot="20677695">
                    <a:off x="1270481" y="1665184"/>
                    <a:ext cx="240159" cy="701048"/>
                    <a:chOff x="502072" y="1598326"/>
                    <a:chExt cx="191482" cy="755059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 rot="922305" flipH="1" flipV="1">
                      <a:off x="502072" y="1598326"/>
                      <a:ext cx="91499" cy="755059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 rot="922305">
                      <a:off x="511965" y="1649250"/>
                      <a:ext cx="181589" cy="491484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0" name="组合 29"/>
                  <p:cNvGrpSpPr/>
                  <p:nvPr/>
                </p:nvGrpSpPr>
                <p:grpSpPr>
                  <a:xfrm rot="20677695">
                    <a:off x="1420337" y="1549325"/>
                    <a:ext cx="209416" cy="592888"/>
                    <a:chOff x="405414" y="1704298"/>
                    <a:chExt cx="228646" cy="772714"/>
                  </a:xfrm>
                </p:grpSpPr>
                <p:cxnSp>
                  <p:nvCxnSpPr>
                    <p:cNvPr id="37" name="直接连接符 36"/>
                    <p:cNvCxnSpPr/>
                    <p:nvPr/>
                  </p:nvCxnSpPr>
                  <p:spPr>
                    <a:xfrm rot="922305" flipH="1" flipV="1">
                      <a:off x="405414" y="1704298"/>
                      <a:ext cx="85864" cy="772714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直接连接符 37"/>
                    <p:cNvCxnSpPr/>
                    <p:nvPr/>
                  </p:nvCxnSpPr>
                  <p:spPr>
                    <a:xfrm rot="922305">
                      <a:off x="414985" y="1741456"/>
                      <a:ext cx="219075" cy="582906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1" name="组合 30"/>
                  <p:cNvGrpSpPr/>
                  <p:nvPr/>
                </p:nvGrpSpPr>
                <p:grpSpPr>
                  <a:xfrm rot="20677695">
                    <a:off x="1546608" y="1429647"/>
                    <a:ext cx="182068" cy="552297"/>
                    <a:chOff x="424269" y="1787059"/>
                    <a:chExt cx="137221" cy="719810"/>
                  </a:xfrm>
                </p:grpSpPr>
                <p:cxnSp>
                  <p:nvCxnSpPr>
                    <p:cNvPr id="35" name="直接连接符 34"/>
                    <p:cNvCxnSpPr/>
                    <p:nvPr/>
                  </p:nvCxnSpPr>
                  <p:spPr>
                    <a:xfrm rot="922305" flipH="1" flipV="1">
                      <a:off x="424269" y="1787059"/>
                      <a:ext cx="57618" cy="719810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/>
                    <p:cNvCxnSpPr/>
                    <p:nvPr/>
                  </p:nvCxnSpPr>
                  <p:spPr>
                    <a:xfrm rot="922305">
                      <a:off x="429394" y="1823198"/>
                      <a:ext cx="132096" cy="618162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/>
                  <p:cNvGrpSpPr/>
                  <p:nvPr/>
                </p:nvGrpSpPr>
                <p:grpSpPr>
                  <a:xfrm rot="239577">
                    <a:off x="1737392" y="1424078"/>
                    <a:ext cx="99394" cy="552910"/>
                    <a:chOff x="427954" y="1701550"/>
                    <a:chExt cx="55225" cy="846047"/>
                  </a:xfrm>
                </p:grpSpPr>
                <p:cxnSp>
                  <p:nvCxnSpPr>
                    <p:cNvPr id="33" name="直接连接符 32"/>
                    <p:cNvCxnSpPr/>
                    <p:nvPr/>
                  </p:nvCxnSpPr>
                  <p:spPr>
                    <a:xfrm rot="21360423" flipV="1">
                      <a:off x="427954" y="1701550"/>
                      <a:ext cx="12474" cy="777863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/>
                    <p:cNvCxnSpPr/>
                    <p:nvPr/>
                  </p:nvCxnSpPr>
                  <p:spPr>
                    <a:xfrm rot="21360423">
                      <a:off x="442627" y="1704599"/>
                      <a:ext cx="40552" cy="842998"/>
                    </a:xfrm>
                    <a:prstGeom prst="line">
                      <a:avLst/>
                    </a:prstGeom>
                    <a:ln w="22225"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1">
                      <a:schemeClr val="accent4"/>
                    </a:lnRef>
                    <a:fillRef idx="0">
                      <a:schemeClr val="accent4"/>
                    </a:fillRef>
                    <a:effectRef idx="0">
                      <a:schemeClr val="accent4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3" name="文本框 22"/>
                <p:cNvSpPr txBox="1"/>
                <p:nvPr/>
              </p:nvSpPr>
              <p:spPr>
                <a:xfrm>
                  <a:off x="839361" y="1142507"/>
                  <a:ext cx="370422" cy="5657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solidFill>
                        <a:schemeClr val="bg1">
                          <a:lumMod val="10000"/>
                        </a:schemeClr>
                      </a:solidFill>
                    </a:rPr>
                    <a:t>I</a:t>
                  </a:r>
                  <a:endParaRPr lang="zh-CN" altLang="en-US" dirty="0">
                    <a:solidFill>
                      <a:schemeClr val="bg1">
                        <a:lumMod val="10000"/>
                      </a:schemeClr>
                    </a:solidFill>
                  </a:endParaRPr>
                </a:p>
              </p:txBody>
            </p:sp>
          </p:grpSp>
          <p:sp>
            <p:nvSpPr>
              <p:cNvPr id="58" name="文本框 57"/>
              <p:cNvSpPr txBox="1"/>
              <p:nvPr/>
            </p:nvSpPr>
            <p:spPr>
              <a:xfrm>
                <a:off x="4309907" y="5727945"/>
                <a:ext cx="3734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chemeClr val="bg1">
                        <a:lumMod val="10000"/>
                      </a:schemeClr>
                    </a:solidFill>
                  </a:rPr>
                  <a:t>T</a:t>
                </a:r>
                <a:endParaRPr lang="zh-CN" altLang="en-US" dirty="0">
                  <a:solidFill>
                    <a:schemeClr val="bg1">
                      <a:lumMod val="10000"/>
                    </a:schemeClr>
                  </a:solidFill>
                </a:endParaRPr>
              </a:p>
            </p:txBody>
          </p:sp>
        </p:grpSp>
        <p:cxnSp>
          <p:nvCxnSpPr>
            <p:cNvPr id="79" name="直接连接符 78"/>
            <p:cNvCxnSpPr/>
            <p:nvPr/>
          </p:nvCxnSpPr>
          <p:spPr>
            <a:xfrm flipV="1">
              <a:off x="1945754" y="4964120"/>
              <a:ext cx="11030" cy="325877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1966681" y="4958238"/>
              <a:ext cx="82612" cy="297201"/>
            </a:xfrm>
            <a:prstGeom prst="line">
              <a:avLst/>
            </a:prstGeom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118" name="组合 117"/>
          <p:cNvGrpSpPr/>
          <p:nvPr/>
        </p:nvGrpSpPr>
        <p:grpSpPr>
          <a:xfrm>
            <a:off x="442351" y="762247"/>
            <a:ext cx="2119497" cy="938890"/>
            <a:chOff x="8446071" y="4964599"/>
            <a:chExt cx="3220626" cy="1577436"/>
          </a:xfrm>
        </p:grpSpPr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F3EFE6">
                  <a:tint val="45000"/>
                  <a:satMod val="400000"/>
                </a:srgbClr>
              </a:duotone>
            </a:blip>
            <a:srcRect r="-1" b="-1"/>
            <a:stretch>
              <a:fillRect/>
            </a:stretch>
          </p:blipFill>
          <p:spPr>
            <a:xfrm>
              <a:off x="8487458" y="4964599"/>
              <a:ext cx="3136692" cy="1577436"/>
            </a:xfrm>
            <a:prstGeom prst="rect">
              <a:avLst/>
            </a:prstGeom>
          </p:spPr>
        </p:pic>
        <p:sp>
          <p:nvSpPr>
            <p:cNvPr id="100" name="文本框 99"/>
            <p:cNvSpPr txBox="1"/>
            <p:nvPr/>
          </p:nvSpPr>
          <p:spPr>
            <a:xfrm>
              <a:off x="8446071" y="5660985"/>
              <a:ext cx="152454" cy="184666"/>
            </a:xfrm>
            <a:prstGeom prst="rect">
              <a:avLst/>
            </a:prstGeom>
            <a:solidFill>
              <a:srgbClr val="F3EFE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U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9469326" y="6027938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文本框 101"/>
            <p:cNvSpPr txBox="1"/>
            <p:nvPr/>
          </p:nvSpPr>
          <p:spPr>
            <a:xfrm flipH="1">
              <a:off x="9337541" y="5820560"/>
              <a:ext cx="490706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VD2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9687597" y="5716042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9042190" y="5597555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矩形 105"/>
            <p:cNvSpPr/>
            <p:nvPr/>
          </p:nvSpPr>
          <p:spPr>
            <a:xfrm>
              <a:off x="10352752" y="5810041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文本框 106"/>
            <p:cNvSpPr txBox="1"/>
            <p:nvPr/>
          </p:nvSpPr>
          <p:spPr>
            <a:xfrm flipH="1">
              <a:off x="9046073" y="5569804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A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 flipH="1">
              <a:off x="9703041" y="5668108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B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 flipH="1">
              <a:off x="10360009" y="5736667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C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8841563" y="5327663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矩形 110"/>
            <p:cNvSpPr/>
            <p:nvPr/>
          </p:nvSpPr>
          <p:spPr>
            <a:xfrm>
              <a:off x="9490254" y="5371519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文本框 111"/>
            <p:cNvSpPr txBox="1"/>
            <p:nvPr/>
          </p:nvSpPr>
          <p:spPr>
            <a:xfrm flipH="1">
              <a:off x="8738435" y="5253302"/>
              <a:ext cx="554389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VS1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3" name="文本框 112"/>
            <p:cNvSpPr txBox="1"/>
            <p:nvPr/>
          </p:nvSpPr>
          <p:spPr>
            <a:xfrm flipH="1">
              <a:off x="9362098" y="5269306"/>
              <a:ext cx="512333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VD1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4" name="矩形 113"/>
            <p:cNvSpPr/>
            <p:nvPr/>
          </p:nvSpPr>
          <p:spPr>
            <a:xfrm>
              <a:off x="10990465" y="5431987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文本框 114"/>
            <p:cNvSpPr txBox="1"/>
            <p:nvPr/>
          </p:nvSpPr>
          <p:spPr>
            <a:xfrm flipH="1">
              <a:off x="10852161" y="5316538"/>
              <a:ext cx="466678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LA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16" name="矩形 115"/>
            <p:cNvSpPr/>
            <p:nvPr/>
          </p:nvSpPr>
          <p:spPr>
            <a:xfrm>
              <a:off x="11396673" y="6220091"/>
              <a:ext cx="198695" cy="124231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文本框 116"/>
            <p:cNvSpPr txBox="1"/>
            <p:nvPr/>
          </p:nvSpPr>
          <p:spPr>
            <a:xfrm flipH="1">
              <a:off x="11347061" y="6168100"/>
              <a:ext cx="31963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O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 flipH="1">
              <a:off x="8796730" y="5810514"/>
              <a:ext cx="489279" cy="310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" dirty="0">
                  <a:solidFill>
                    <a:schemeClr val="tx1">
                      <a:lumMod val="25000"/>
                    </a:schemeClr>
                  </a:solidFill>
                </a:rPr>
                <a:t>VS2</a:t>
              </a:r>
              <a:endParaRPr lang="zh-CN" altLang="en-US" sz="600" dirty="0">
                <a:solidFill>
                  <a:schemeClr val="tx1">
                    <a:lumMod val="25000"/>
                  </a:schemeClr>
                </a:solidFill>
              </a:endParaRPr>
            </a:p>
          </p:txBody>
        </p:sp>
      </p:grpSp>
      <p:sp>
        <p:nvSpPr>
          <p:cNvPr id="125" name="文本框 124"/>
          <p:cNvSpPr txBox="1"/>
          <p:nvPr/>
        </p:nvSpPr>
        <p:spPr>
          <a:xfrm>
            <a:off x="9523080" y="642768"/>
            <a:ext cx="25885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3E4D60"/>
                </a:solidFill>
              </a:rPr>
              <a:t> Ripple current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 flipH="1">
            <a:off x="9272600" y="766611"/>
            <a:ext cx="196641" cy="66543"/>
          </a:xfrm>
          <a:prstGeom prst="straightConnector1">
            <a:avLst/>
          </a:prstGeom>
          <a:ln w="25400">
            <a:solidFill>
              <a:srgbClr val="3B44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9" name="矩形 98"/>
          <p:cNvSpPr/>
          <p:nvPr/>
        </p:nvSpPr>
        <p:spPr>
          <a:xfrm>
            <a:off x="740578" y="1408476"/>
            <a:ext cx="130761" cy="73942"/>
          </a:xfrm>
          <a:prstGeom prst="rect">
            <a:avLst/>
          </a:prstGeom>
          <a:solidFill>
            <a:srgbClr val="F3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6329129" y="5810069"/>
            <a:ext cx="2228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E4D60"/>
                </a:solidFill>
              </a:rPr>
              <a:t>Customer</a:t>
            </a:r>
            <a:r>
              <a:rPr lang="zh-CN" altLang="en-US" sz="2000" dirty="0">
                <a:solidFill>
                  <a:srgbClr val="3E4D60"/>
                </a:solidFill>
              </a:rPr>
              <a:t> </a:t>
            </a:r>
            <a:r>
              <a:rPr lang="en-US" altLang="zh-CN" sz="2000" dirty="0">
                <a:solidFill>
                  <a:srgbClr val="3E4D60"/>
                </a:solidFill>
              </a:rPr>
              <a:t>Benefits</a:t>
            </a:r>
            <a:endParaRPr lang="en-US" altLang="zh-CN" sz="2000" dirty="0">
              <a:solidFill>
                <a:srgbClr val="3E4D60"/>
              </a:solidFill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244995" y="5828442"/>
            <a:ext cx="358544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Modular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design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compact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flexible</a:t>
            </a:r>
            <a:endParaRPr lang="en-US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Higher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accuracy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harmonic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performance</a:t>
            </a:r>
            <a:endParaRPr lang="en-US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Higher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reliable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control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391056" y="2550610"/>
            <a:ext cx="11513729" cy="965922"/>
            <a:chOff x="208777" y="4454907"/>
            <a:chExt cx="11513729" cy="965922"/>
          </a:xfrm>
        </p:grpSpPr>
        <p:sp>
          <p:nvSpPr>
            <p:cNvPr id="119" name="文本框 118"/>
            <p:cNvSpPr txBox="1"/>
            <p:nvPr/>
          </p:nvSpPr>
          <p:spPr>
            <a:xfrm>
              <a:off x="231398" y="4454907"/>
              <a:ext cx="22287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solidFill>
                    <a:srgbClr val="3E4D60"/>
                  </a:solidFill>
                </a:rPr>
                <a:t>Technical</a:t>
              </a:r>
              <a:r>
                <a:rPr lang="zh-CN" altLang="en-US" sz="2000" dirty="0">
                  <a:solidFill>
                    <a:srgbClr val="3E4D60"/>
                  </a:solidFill>
                </a:rPr>
                <a:t> </a:t>
              </a:r>
              <a:r>
                <a:rPr lang="en-US" altLang="zh-CN" sz="2000" dirty="0">
                  <a:solidFill>
                    <a:srgbClr val="3E4D60"/>
                  </a:solidFill>
                </a:rPr>
                <a:t>Upgraded</a:t>
              </a:r>
              <a:endParaRPr lang="zh-CN" altLang="en-US" sz="2000" dirty="0">
                <a:solidFill>
                  <a:srgbClr val="3E4D60"/>
                </a:solidFill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208777" y="4866831"/>
              <a:ext cx="397457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Higher switching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frequency from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up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to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35kHz</a:t>
              </a:r>
              <a:endParaRPr lang="en-US" altLang="zh-CN" sz="1500" dirty="0">
                <a:solidFill>
                  <a:srgbClr val="3E4D60"/>
                </a:solidFill>
              </a:endParaRPr>
            </a:p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100%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IGBT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complicated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program</a:t>
              </a:r>
              <a:endPara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4340474" y="4865399"/>
              <a:ext cx="397457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One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level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voltage,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more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PWM</a:t>
              </a:r>
              <a:r>
                <a:rPr lang="zh-CN" altLang="en-US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7985448" y="4854609"/>
              <a:ext cx="373705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E4D6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Higher switching frequency of IGBT could filter more ripple current </a:t>
              </a:r>
              <a:endPara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1" name="文本框 130"/>
          <p:cNvSpPr txBox="1"/>
          <p:nvPr/>
        </p:nvSpPr>
        <p:spPr>
          <a:xfrm>
            <a:off x="4338856" y="5872100"/>
            <a:ext cx="227421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Close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sine</a:t>
            </a:r>
            <a:r>
              <a:rPr lang="zh-CN" altLang="en-US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wave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cxnSp>
        <p:nvCxnSpPr>
          <p:cNvPr id="14" name="直线连接符 13"/>
          <p:cNvCxnSpPr/>
          <p:nvPr/>
        </p:nvCxnSpPr>
        <p:spPr>
          <a:xfrm>
            <a:off x="290726" y="5649786"/>
            <a:ext cx="80962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图片 1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sp>
        <p:nvSpPr>
          <p:cNvPr id="133" name="文本框 132"/>
          <p:cNvSpPr txBox="1"/>
          <p:nvPr/>
        </p:nvSpPr>
        <p:spPr>
          <a:xfrm>
            <a:off x="8712652" y="5858194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3</a:t>
            </a:r>
            <a:r>
              <a:rPr lang="zh-CN" altLang="en-US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Level</a:t>
            </a:r>
            <a:r>
              <a:rPr lang="zh-CN" altLang="en-US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Topology</a:t>
            </a:r>
            <a:endParaRPr lang="zh-CN" altLang="zh-CN" sz="3600" dirty="0">
              <a:solidFill>
                <a:srgbClr val="3B4A5D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134" name="矩形 133"/>
          <p:cNvSpPr/>
          <p:nvPr/>
        </p:nvSpPr>
        <p:spPr>
          <a:xfrm>
            <a:off x="8712652" y="5161406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330804" y="-137916"/>
            <a:ext cx="12522804" cy="6995916"/>
          </a:xfrm>
          <a:prstGeom prst="rect">
            <a:avLst/>
          </a:prstGeom>
          <a:solidFill>
            <a:srgbClr val="F3EF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08020" y="1376449"/>
            <a:ext cx="6010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FFT-Fast</a:t>
            </a:r>
            <a:r>
              <a:rPr lang="zh-CN" altLang="en-US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 </a:t>
            </a:r>
            <a:r>
              <a:rPr lang="en-US" altLang="zh-CN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Fourier</a:t>
            </a:r>
            <a:r>
              <a:rPr lang="zh-CN" altLang="en-US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 </a:t>
            </a:r>
            <a:r>
              <a:rPr lang="en-US" altLang="zh-CN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Transform</a:t>
            </a:r>
            <a:r>
              <a:rPr lang="zh-CN" altLang="en-US" sz="3600" kern="100" dirty="0">
                <a:solidFill>
                  <a:srgbClr val="3B4450"/>
                </a:solidFill>
                <a:cs typeface="Arial" panose="020B0604020202020204" pitchFamily="34" charset="0"/>
              </a:rPr>
              <a:t> </a:t>
            </a:r>
            <a:endParaRPr lang="zh-CN" altLang="zh-CN" sz="3600" kern="100" dirty="0">
              <a:solidFill>
                <a:srgbClr val="3B4450"/>
              </a:solidFill>
              <a:cs typeface="Arial" panose="020B060402020202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35028" y="3048941"/>
            <a:ext cx="5387249" cy="3199598"/>
            <a:chOff x="0" y="1728213"/>
            <a:chExt cx="5387249" cy="319959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0169" y="2098363"/>
              <a:ext cx="4748270" cy="2829448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0" y="1728213"/>
              <a:ext cx="286439" cy="3086158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110169" y="2038175"/>
              <a:ext cx="5277080" cy="208567"/>
            </a:xfrm>
            <a:prstGeom prst="rect">
              <a:avLst/>
            </a:prstGeom>
            <a:solidFill>
              <a:srgbClr val="F3EF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任意多边形 14"/>
          <p:cNvSpPr/>
          <p:nvPr/>
        </p:nvSpPr>
        <p:spPr>
          <a:xfrm>
            <a:off x="6468472" y="861576"/>
            <a:ext cx="3558449" cy="738147"/>
          </a:xfrm>
          <a:custGeom>
            <a:avLst/>
            <a:gdLst>
              <a:gd name="connsiteX0" fmla="*/ 0 w 3558449"/>
              <a:gd name="connsiteY0" fmla="*/ 705094 h 738147"/>
              <a:gd name="connsiteX1" fmla="*/ 727114 w 3558449"/>
              <a:gd name="connsiteY1" fmla="*/ 11031 h 738147"/>
              <a:gd name="connsiteX2" fmla="*/ 1432193 w 3558449"/>
              <a:gd name="connsiteY2" fmla="*/ 738144 h 738147"/>
              <a:gd name="connsiteX3" fmla="*/ 2159306 w 3558449"/>
              <a:gd name="connsiteY3" fmla="*/ 14 h 738147"/>
              <a:gd name="connsiteX4" fmla="*/ 2875403 w 3558449"/>
              <a:gd name="connsiteY4" fmla="*/ 716111 h 738147"/>
              <a:gd name="connsiteX5" fmla="*/ 3558449 w 3558449"/>
              <a:gd name="connsiteY5" fmla="*/ 33065 h 73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8449" h="738147">
                <a:moveTo>
                  <a:pt x="0" y="705094"/>
                </a:moveTo>
                <a:cubicBezTo>
                  <a:pt x="244207" y="355308"/>
                  <a:pt x="488415" y="5523"/>
                  <a:pt x="727114" y="11031"/>
                </a:cubicBezTo>
                <a:cubicBezTo>
                  <a:pt x="965813" y="16539"/>
                  <a:pt x="1193494" y="739980"/>
                  <a:pt x="1432193" y="738144"/>
                </a:cubicBezTo>
                <a:cubicBezTo>
                  <a:pt x="1670892" y="736308"/>
                  <a:pt x="1918771" y="3686"/>
                  <a:pt x="2159306" y="14"/>
                </a:cubicBezTo>
                <a:cubicBezTo>
                  <a:pt x="2399841" y="-3658"/>
                  <a:pt x="2642213" y="710603"/>
                  <a:pt x="2875403" y="716111"/>
                </a:cubicBezTo>
                <a:cubicBezTo>
                  <a:pt x="3108593" y="721619"/>
                  <a:pt x="3437264" y="132217"/>
                  <a:pt x="3558449" y="33065"/>
                </a:cubicBezTo>
              </a:path>
            </a:pathLst>
          </a:custGeom>
          <a:noFill/>
          <a:ln>
            <a:solidFill>
              <a:srgbClr val="3B4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6435095" y="2246742"/>
            <a:ext cx="3624551" cy="749210"/>
            <a:chOff x="5806534" y="2214230"/>
            <a:chExt cx="3624551" cy="749210"/>
          </a:xfrm>
        </p:grpSpPr>
        <p:sp>
          <p:nvSpPr>
            <p:cNvPr id="16" name="任意多边形 15"/>
            <p:cNvSpPr/>
            <p:nvPr/>
          </p:nvSpPr>
          <p:spPr>
            <a:xfrm>
              <a:off x="5806534" y="2214231"/>
              <a:ext cx="3613533" cy="749209"/>
            </a:xfrm>
            <a:custGeom>
              <a:avLst/>
              <a:gdLst>
                <a:gd name="connsiteX0" fmla="*/ 0 w 3613533"/>
                <a:gd name="connsiteY0" fmla="*/ 716158 h 749209"/>
                <a:gd name="connsiteX1" fmla="*/ 341523 w 3613533"/>
                <a:gd name="connsiteY1" fmla="*/ 62 h 749209"/>
                <a:gd name="connsiteX2" fmla="*/ 738130 w 3613533"/>
                <a:gd name="connsiteY2" fmla="*/ 749209 h 749209"/>
                <a:gd name="connsiteX3" fmla="*/ 1057620 w 3613533"/>
                <a:gd name="connsiteY3" fmla="*/ 62 h 749209"/>
                <a:gd name="connsiteX4" fmla="*/ 1432193 w 3613533"/>
                <a:gd name="connsiteY4" fmla="*/ 727175 h 749209"/>
                <a:gd name="connsiteX5" fmla="*/ 1828800 w 3613533"/>
                <a:gd name="connsiteY5" fmla="*/ 11079 h 749209"/>
                <a:gd name="connsiteX6" fmla="*/ 2159306 w 3613533"/>
                <a:gd name="connsiteY6" fmla="*/ 738192 h 749209"/>
                <a:gd name="connsiteX7" fmla="*/ 2500829 w 3613533"/>
                <a:gd name="connsiteY7" fmla="*/ 62 h 749209"/>
                <a:gd name="connsiteX8" fmla="*/ 2875403 w 3613533"/>
                <a:gd name="connsiteY8" fmla="*/ 727175 h 749209"/>
                <a:gd name="connsiteX9" fmla="*/ 3283027 w 3613533"/>
                <a:gd name="connsiteY9" fmla="*/ 62 h 749209"/>
                <a:gd name="connsiteX10" fmla="*/ 3613533 w 3613533"/>
                <a:gd name="connsiteY10" fmla="*/ 738192 h 74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13533" h="749209">
                  <a:moveTo>
                    <a:pt x="0" y="716158"/>
                  </a:moveTo>
                  <a:cubicBezTo>
                    <a:pt x="109250" y="355355"/>
                    <a:pt x="218501" y="-5447"/>
                    <a:pt x="341523" y="62"/>
                  </a:cubicBezTo>
                  <a:cubicBezTo>
                    <a:pt x="464545" y="5570"/>
                    <a:pt x="618781" y="749209"/>
                    <a:pt x="738130" y="749209"/>
                  </a:cubicBezTo>
                  <a:cubicBezTo>
                    <a:pt x="857479" y="749209"/>
                    <a:pt x="941943" y="3734"/>
                    <a:pt x="1057620" y="62"/>
                  </a:cubicBezTo>
                  <a:cubicBezTo>
                    <a:pt x="1173297" y="-3610"/>
                    <a:pt x="1303663" y="725339"/>
                    <a:pt x="1432193" y="727175"/>
                  </a:cubicBezTo>
                  <a:cubicBezTo>
                    <a:pt x="1560723" y="729011"/>
                    <a:pt x="1707615" y="9243"/>
                    <a:pt x="1828800" y="11079"/>
                  </a:cubicBezTo>
                  <a:cubicBezTo>
                    <a:pt x="1949985" y="12915"/>
                    <a:pt x="2047301" y="740028"/>
                    <a:pt x="2159306" y="738192"/>
                  </a:cubicBezTo>
                  <a:cubicBezTo>
                    <a:pt x="2271311" y="736356"/>
                    <a:pt x="2381480" y="1898"/>
                    <a:pt x="2500829" y="62"/>
                  </a:cubicBezTo>
                  <a:cubicBezTo>
                    <a:pt x="2620178" y="-1774"/>
                    <a:pt x="2745037" y="727175"/>
                    <a:pt x="2875403" y="727175"/>
                  </a:cubicBezTo>
                  <a:cubicBezTo>
                    <a:pt x="3005769" y="727175"/>
                    <a:pt x="3160005" y="-1774"/>
                    <a:pt x="3283027" y="62"/>
                  </a:cubicBezTo>
                  <a:cubicBezTo>
                    <a:pt x="3406049" y="1898"/>
                    <a:pt x="3509791" y="370045"/>
                    <a:pt x="3613533" y="738192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 flipV="1">
              <a:off x="5817552" y="2214230"/>
              <a:ext cx="3613533" cy="744755"/>
            </a:xfrm>
            <a:custGeom>
              <a:avLst/>
              <a:gdLst>
                <a:gd name="connsiteX0" fmla="*/ 0 w 3613533"/>
                <a:gd name="connsiteY0" fmla="*/ 716158 h 749209"/>
                <a:gd name="connsiteX1" fmla="*/ 341523 w 3613533"/>
                <a:gd name="connsiteY1" fmla="*/ 62 h 749209"/>
                <a:gd name="connsiteX2" fmla="*/ 738130 w 3613533"/>
                <a:gd name="connsiteY2" fmla="*/ 749209 h 749209"/>
                <a:gd name="connsiteX3" fmla="*/ 1057620 w 3613533"/>
                <a:gd name="connsiteY3" fmla="*/ 62 h 749209"/>
                <a:gd name="connsiteX4" fmla="*/ 1432193 w 3613533"/>
                <a:gd name="connsiteY4" fmla="*/ 727175 h 749209"/>
                <a:gd name="connsiteX5" fmla="*/ 1828800 w 3613533"/>
                <a:gd name="connsiteY5" fmla="*/ 11079 h 749209"/>
                <a:gd name="connsiteX6" fmla="*/ 2159306 w 3613533"/>
                <a:gd name="connsiteY6" fmla="*/ 738192 h 749209"/>
                <a:gd name="connsiteX7" fmla="*/ 2500829 w 3613533"/>
                <a:gd name="connsiteY7" fmla="*/ 62 h 749209"/>
                <a:gd name="connsiteX8" fmla="*/ 2875403 w 3613533"/>
                <a:gd name="connsiteY8" fmla="*/ 727175 h 749209"/>
                <a:gd name="connsiteX9" fmla="*/ 3283027 w 3613533"/>
                <a:gd name="connsiteY9" fmla="*/ 62 h 749209"/>
                <a:gd name="connsiteX10" fmla="*/ 3613533 w 3613533"/>
                <a:gd name="connsiteY10" fmla="*/ 738192 h 74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13533" h="749209">
                  <a:moveTo>
                    <a:pt x="0" y="716158"/>
                  </a:moveTo>
                  <a:cubicBezTo>
                    <a:pt x="109250" y="355355"/>
                    <a:pt x="218501" y="-5447"/>
                    <a:pt x="341523" y="62"/>
                  </a:cubicBezTo>
                  <a:cubicBezTo>
                    <a:pt x="464545" y="5570"/>
                    <a:pt x="618781" y="749209"/>
                    <a:pt x="738130" y="749209"/>
                  </a:cubicBezTo>
                  <a:cubicBezTo>
                    <a:pt x="857479" y="749209"/>
                    <a:pt x="941943" y="3734"/>
                    <a:pt x="1057620" y="62"/>
                  </a:cubicBezTo>
                  <a:cubicBezTo>
                    <a:pt x="1173297" y="-3610"/>
                    <a:pt x="1303663" y="725339"/>
                    <a:pt x="1432193" y="727175"/>
                  </a:cubicBezTo>
                  <a:cubicBezTo>
                    <a:pt x="1560723" y="729011"/>
                    <a:pt x="1707615" y="9243"/>
                    <a:pt x="1828800" y="11079"/>
                  </a:cubicBezTo>
                  <a:cubicBezTo>
                    <a:pt x="1949985" y="12915"/>
                    <a:pt x="2047301" y="740028"/>
                    <a:pt x="2159306" y="738192"/>
                  </a:cubicBezTo>
                  <a:cubicBezTo>
                    <a:pt x="2271311" y="736356"/>
                    <a:pt x="2381480" y="1898"/>
                    <a:pt x="2500829" y="62"/>
                  </a:cubicBezTo>
                  <a:cubicBezTo>
                    <a:pt x="2620178" y="-1774"/>
                    <a:pt x="2745037" y="727175"/>
                    <a:pt x="2875403" y="727175"/>
                  </a:cubicBezTo>
                  <a:cubicBezTo>
                    <a:pt x="3005769" y="727175"/>
                    <a:pt x="3160005" y="-1774"/>
                    <a:pt x="3283027" y="62"/>
                  </a:cubicBezTo>
                  <a:cubicBezTo>
                    <a:pt x="3406049" y="1898"/>
                    <a:pt x="3509791" y="370045"/>
                    <a:pt x="3613533" y="738192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377460" y="3565289"/>
            <a:ext cx="3602516" cy="727120"/>
            <a:chOff x="5784500" y="3188335"/>
            <a:chExt cx="3602516" cy="727120"/>
          </a:xfrm>
        </p:grpSpPr>
        <p:sp>
          <p:nvSpPr>
            <p:cNvPr id="17" name="任意多边形 16"/>
            <p:cNvSpPr/>
            <p:nvPr/>
          </p:nvSpPr>
          <p:spPr>
            <a:xfrm>
              <a:off x="5784500" y="3188336"/>
              <a:ext cx="3602516" cy="727119"/>
            </a:xfrm>
            <a:custGeom>
              <a:avLst/>
              <a:gdLst>
                <a:gd name="connsiteX0" fmla="*/ 0 w 3602516"/>
                <a:gd name="connsiteY0" fmla="*/ 727116 h 727119"/>
                <a:gd name="connsiteX1" fmla="*/ 143220 w 3602516"/>
                <a:gd name="connsiteY1" fmla="*/ 3 h 727119"/>
                <a:gd name="connsiteX2" fmla="*/ 341523 w 3602516"/>
                <a:gd name="connsiteY2" fmla="*/ 716099 h 727119"/>
                <a:gd name="connsiteX3" fmla="*/ 539827 w 3602516"/>
                <a:gd name="connsiteY3" fmla="*/ 11020 h 727119"/>
                <a:gd name="connsiteX4" fmla="*/ 716097 w 3602516"/>
                <a:gd name="connsiteY4" fmla="*/ 727116 h 727119"/>
                <a:gd name="connsiteX5" fmla="*/ 859316 w 3602516"/>
                <a:gd name="connsiteY5" fmla="*/ 11020 h 727119"/>
                <a:gd name="connsiteX6" fmla="*/ 1079653 w 3602516"/>
                <a:gd name="connsiteY6" fmla="*/ 727116 h 727119"/>
                <a:gd name="connsiteX7" fmla="*/ 1299991 w 3602516"/>
                <a:gd name="connsiteY7" fmla="*/ 11020 h 727119"/>
                <a:gd name="connsiteX8" fmla="*/ 1454227 w 3602516"/>
                <a:gd name="connsiteY8" fmla="*/ 727116 h 727119"/>
                <a:gd name="connsiteX9" fmla="*/ 1608463 w 3602516"/>
                <a:gd name="connsiteY9" fmla="*/ 22037 h 727119"/>
                <a:gd name="connsiteX10" fmla="*/ 1806767 w 3602516"/>
                <a:gd name="connsiteY10" fmla="*/ 727116 h 727119"/>
                <a:gd name="connsiteX11" fmla="*/ 2038121 w 3602516"/>
                <a:gd name="connsiteY11" fmla="*/ 11020 h 727119"/>
                <a:gd name="connsiteX12" fmla="*/ 2159306 w 3602516"/>
                <a:gd name="connsiteY12" fmla="*/ 716099 h 727119"/>
                <a:gd name="connsiteX13" fmla="*/ 2302526 w 3602516"/>
                <a:gd name="connsiteY13" fmla="*/ 11020 h 727119"/>
                <a:gd name="connsiteX14" fmla="*/ 2533880 w 3602516"/>
                <a:gd name="connsiteY14" fmla="*/ 727116 h 727119"/>
                <a:gd name="connsiteX15" fmla="*/ 2699133 w 3602516"/>
                <a:gd name="connsiteY15" fmla="*/ 11020 h 727119"/>
                <a:gd name="connsiteX16" fmla="*/ 2886420 w 3602516"/>
                <a:gd name="connsiteY16" fmla="*/ 727116 h 727119"/>
                <a:gd name="connsiteX17" fmla="*/ 3029639 w 3602516"/>
                <a:gd name="connsiteY17" fmla="*/ 11020 h 727119"/>
                <a:gd name="connsiteX18" fmla="*/ 3238959 w 3602516"/>
                <a:gd name="connsiteY18" fmla="*/ 727116 h 727119"/>
                <a:gd name="connsiteX19" fmla="*/ 3426246 w 3602516"/>
                <a:gd name="connsiteY19" fmla="*/ 11020 h 727119"/>
                <a:gd name="connsiteX20" fmla="*/ 3602516 w 3602516"/>
                <a:gd name="connsiteY20" fmla="*/ 727116 h 72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2516" h="727119">
                  <a:moveTo>
                    <a:pt x="0" y="727116"/>
                  </a:moveTo>
                  <a:cubicBezTo>
                    <a:pt x="43150" y="364477"/>
                    <a:pt x="86300" y="1839"/>
                    <a:pt x="143220" y="3"/>
                  </a:cubicBezTo>
                  <a:cubicBezTo>
                    <a:pt x="200140" y="-1833"/>
                    <a:pt x="275422" y="714263"/>
                    <a:pt x="341523" y="716099"/>
                  </a:cubicBezTo>
                  <a:cubicBezTo>
                    <a:pt x="407624" y="717935"/>
                    <a:pt x="477398" y="9184"/>
                    <a:pt x="539827" y="11020"/>
                  </a:cubicBezTo>
                  <a:cubicBezTo>
                    <a:pt x="602256" y="12856"/>
                    <a:pt x="662849" y="727116"/>
                    <a:pt x="716097" y="727116"/>
                  </a:cubicBezTo>
                  <a:cubicBezTo>
                    <a:pt x="769345" y="727116"/>
                    <a:pt x="798723" y="11020"/>
                    <a:pt x="859316" y="11020"/>
                  </a:cubicBezTo>
                  <a:cubicBezTo>
                    <a:pt x="919909" y="11020"/>
                    <a:pt x="1006207" y="727116"/>
                    <a:pt x="1079653" y="727116"/>
                  </a:cubicBezTo>
                  <a:cubicBezTo>
                    <a:pt x="1153099" y="727116"/>
                    <a:pt x="1237562" y="11020"/>
                    <a:pt x="1299991" y="11020"/>
                  </a:cubicBezTo>
                  <a:cubicBezTo>
                    <a:pt x="1362420" y="11020"/>
                    <a:pt x="1402815" y="725280"/>
                    <a:pt x="1454227" y="727116"/>
                  </a:cubicBezTo>
                  <a:cubicBezTo>
                    <a:pt x="1505639" y="728952"/>
                    <a:pt x="1549706" y="22037"/>
                    <a:pt x="1608463" y="22037"/>
                  </a:cubicBezTo>
                  <a:cubicBezTo>
                    <a:pt x="1667220" y="22037"/>
                    <a:pt x="1735157" y="728952"/>
                    <a:pt x="1806767" y="727116"/>
                  </a:cubicBezTo>
                  <a:cubicBezTo>
                    <a:pt x="1878377" y="725280"/>
                    <a:pt x="1979365" y="12856"/>
                    <a:pt x="2038121" y="11020"/>
                  </a:cubicBezTo>
                  <a:cubicBezTo>
                    <a:pt x="2096877" y="9184"/>
                    <a:pt x="2115239" y="716099"/>
                    <a:pt x="2159306" y="716099"/>
                  </a:cubicBezTo>
                  <a:cubicBezTo>
                    <a:pt x="2203373" y="716099"/>
                    <a:pt x="2240097" y="9184"/>
                    <a:pt x="2302526" y="11020"/>
                  </a:cubicBezTo>
                  <a:cubicBezTo>
                    <a:pt x="2364955" y="12856"/>
                    <a:pt x="2467779" y="727116"/>
                    <a:pt x="2533880" y="727116"/>
                  </a:cubicBezTo>
                  <a:cubicBezTo>
                    <a:pt x="2599981" y="727116"/>
                    <a:pt x="2640376" y="11020"/>
                    <a:pt x="2699133" y="11020"/>
                  </a:cubicBezTo>
                  <a:cubicBezTo>
                    <a:pt x="2757890" y="11020"/>
                    <a:pt x="2831336" y="727116"/>
                    <a:pt x="2886420" y="727116"/>
                  </a:cubicBezTo>
                  <a:cubicBezTo>
                    <a:pt x="2941504" y="727116"/>
                    <a:pt x="2970883" y="11020"/>
                    <a:pt x="3029639" y="11020"/>
                  </a:cubicBezTo>
                  <a:cubicBezTo>
                    <a:pt x="3088395" y="11020"/>
                    <a:pt x="3172858" y="727116"/>
                    <a:pt x="3238959" y="727116"/>
                  </a:cubicBezTo>
                  <a:cubicBezTo>
                    <a:pt x="3305060" y="727116"/>
                    <a:pt x="3365653" y="11020"/>
                    <a:pt x="3426246" y="11020"/>
                  </a:cubicBezTo>
                  <a:cubicBezTo>
                    <a:pt x="3486839" y="11020"/>
                    <a:pt x="3544677" y="369068"/>
                    <a:pt x="3602516" y="727116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 flipV="1">
              <a:off x="5784500" y="3188335"/>
              <a:ext cx="3602516" cy="727119"/>
            </a:xfrm>
            <a:custGeom>
              <a:avLst/>
              <a:gdLst>
                <a:gd name="connsiteX0" fmla="*/ 0 w 3602516"/>
                <a:gd name="connsiteY0" fmla="*/ 727116 h 727119"/>
                <a:gd name="connsiteX1" fmla="*/ 143220 w 3602516"/>
                <a:gd name="connsiteY1" fmla="*/ 3 h 727119"/>
                <a:gd name="connsiteX2" fmla="*/ 341523 w 3602516"/>
                <a:gd name="connsiteY2" fmla="*/ 716099 h 727119"/>
                <a:gd name="connsiteX3" fmla="*/ 539827 w 3602516"/>
                <a:gd name="connsiteY3" fmla="*/ 11020 h 727119"/>
                <a:gd name="connsiteX4" fmla="*/ 716097 w 3602516"/>
                <a:gd name="connsiteY4" fmla="*/ 727116 h 727119"/>
                <a:gd name="connsiteX5" fmla="*/ 859316 w 3602516"/>
                <a:gd name="connsiteY5" fmla="*/ 11020 h 727119"/>
                <a:gd name="connsiteX6" fmla="*/ 1079653 w 3602516"/>
                <a:gd name="connsiteY6" fmla="*/ 727116 h 727119"/>
                <a:gd name="connsiteX7" fmla="*/ 1299991 w 3602516"/>
                <a:gd name="connsiteY7" fmla="*/ 11020 h 727119"/>
                <a:gd name="connsiteX8" fmla="*/ 1454227 w 3602516"/>
                <a:gd name="connsiteY8" fmla="*/ 727116 h 727119"/>
                <a:gd name="connsiteX9" fmla="*/ 1608463 w 3602516"/>
                <a:gd name="connsiteY9" fmla="*/ 22037 h 727119"/>
                <a:gd name="connsiteX10" fmla="*/ 1806767 w 3602516"/>
                <a:gd name="connsiteY10" fmla="*/ 727116 h 727119"/>
                <a:gd name="connsiteX11" fmla="*/ 2038121 w 3602516"/>
                <a:gd name="connsiteY11" fmla="*/ 11020 h 727119"/>
                <a:gd name="connsiteX12" fmla="*/ 2159306 w 3602516"/>
                <a:gd name="connsiteY12" fmla="*/ 716099 h 727119"/>
                <a:gd name="connsiteX13" fmla="*/ 2302526 w 3602516"/>
                <a:gd name="connsiteY13" fmla="*/ 11020 h 727119"/>
                <a:gd name="connsiteX14" fmla="*/ 2533880 w 3602516"/>
                <a:gd name="connsiteY14" fmla="*/ 727116 h 727119"/>
                <a:gd name="connsiteX15" fmla="*/ 2699133 w 3602516"/>
                <a:gd name="connsiteY15" fmla="*/ 11020 h 727119"/>
                <a:gd name="connsiteX16" fmla="*/ 2886420 w 3602516"/>
                <a:gd name="connsiteY16" fmla="*/ 727116 h 727119"/>
                <a:gd name="connsiteX17" fmla="*/ 3029639 w 3602516"/>
                <a:gd name="connsiteY17" fmla="*/ 11020 h 727119"/>
                <a:gd name="connsiteX18" fmla="*/ 3238959 w 3602516"/>
                <a:gd name="connsiteY18" fmla="*/ 727116 h 727119"/>
                <a:gd name="connsiteX19" fmla="*/ 3426246 w 3602516"/>
                <a:gd name="connsiteY19" fmla="*/ 11020 h 727119"/>
                <a:gd name="connsiteX20" fmla="*/ 3602516 w 3602516"/>
                <a:gd name="connsiteY20" fmla="*/ 727116 h 727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02516" h="727119">
                  <a:moveTo>
                    <a:pt x="0" y="727116"/>
                  </a:moveTo>
                  <a:cubicBezTo>
                    <a:pt x="43150" y="364477"/>
                    <a:pt x="86300" y="1839"/>
                    <a:pt x="143220" y="3"/>
                  </a:cubicBezTo>
                  <a:cubicBezTo>
                    <a:pt x="200140" y="-1833"/>
                    <a:pt x="275422" y="714263"/>
                    <a:pt x="341523" y="716099"/>
                  </a:cubicBezTo>
                  <a:cubicBezTo>
                    <a:pt x="407624" y="717935"/>
                    <a:pt x="477398" y="9184"/>
                    <a:pt x="539827" y="11020"/>
                  </a:cubicBezTo>
                  <a:cubicBezTo>
                    <a:pt x="602256" y="12856"/>
                    <a:pt x="662849" y="727116"/>
                    <a:pt x="716097" y="727116"/>
                  </a:cubicBezTo>
                  <a:cubicBezTo>
                    <a:pt x="769345" y="727116"/>
                    <a:pt x="798723" y="11020"/>
                    <a:pt x="859316" y="11020"/>
                  </a:cubicBezTo>
                  <a:cubicBezTo>
                    <a:pt x="919909" y="11020"/>
                    <a:pt x="1006207" y="727116"/>
                    <a:pt x="1079653" y="727116"/>
                  </a:cubicBezTo>
                  <a:cubicBezTo>
                    <a:pt x="1153099" y="727116"/>
                    <a:pt x="1237562" y="11020"/>
                    <a:pt x="1299991" y="11020"/>
                  </a:cubicBezTo>
                  <a:cubicBezTo>
                    <a:pt x="1362420" y="11020"/>
                    <a:pt x="1402815" y="725280"/>
                    <a:pt x="1454227" y="727116"/>
                  </a:cubicBezTo>
                  <a:cubicBezTo>
                    <a:pt x="1505639" y="728952"/>
                    <a:pt x="1549706" y="22037"/>
                    <a:pt x="1608463" y="22037"/>
                  </a:cubicBezTo>
                  <a:cubicBezTo>
                    <a:pt x="1667220" y="22037"/>
                    <a:pt x="1735157" y="728952"/>
                    <a:pt x="1806767" y="727116"/>
                  </a:cubicBezTo>
                  <a:cubicBezTo>
                    <a:pt x="1878377" y="725280"/>
                    <a:pt x="1979365" y="12856"/>
                    <a:pt x="2038121" y="11020"/>
                  </a:cubicBezTo>
                  <a:cubicBezTo>
                    <a:pt x="2096877" y="9184"/>
                    <a:pt x="2115239" y="716099"/>
                    <a:pt x="2159306" y="716099"/>
                  </a:cubicBezTo>
                  <a:cubicBezTo>
                    <a:pt x="2203373" y="716099"/>
                    <a:pt x="2240097" y="9184"/>
                    <a:pt x="2302526" y="11020"/>
                  </a:cubicBezTo>
                  <a:cubicBezTo>
                    <a:pt x="2364955" y="12856"/>
                    <a:pt x="2467779" y="727116"/>
                    <a:pt x="2533880" y="727116"/>
                  </a:cubicBezTo>
                  <a:cubicBezTo>
                    <a:pt x="2599981" y="727116"/>
                    <a:pt x="2640376" y="11020"/>
                    <a:pt x="2699133" y="11020"/>
                  </a:cubicBezTo>
                  <a:cubicBezTo>
                    <a:pt x="2757890" y="11020"/>
                    <a:pt x="2831336" y="727116"/>
                    <a:pt x="2886420" y="727116"/>
                  </a:cubicBezTo>
                  <a:cubicBezTo>
                    <a:pt x="2941504" y="727116"/>
                    <a:pt x="2970883" y="11020"/>
                    <a:pt x="3029639" y="11020"/>
                  </a:cubicBezTo>
                  <a:cubicBezTo>
                    <a:pt x="3088395" y="11020"/>
                    <a:pt x="3172858" y="727116"/>
                    <a:pt x="3238959" y="727116"/>
                  </a:cubicBezTo>
                  <a:cubicBezTo>
                    <a:pt x="3305060" y="727116"/>
                    <a:pt x="3365653" y="11020"/>
                    <a:pt x="3426246" y="11020"/>
                  </a:cubicBezTo>
                  <a:cubicBezTo>
                    <a:pt x="3486839" y="11020"/>
                    <a:pt x="3544677" y="369068"/>
                    <a:pt x="3602516" y="727116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275781" y="5080679"/>
            <a:ext cx="3783865" cy="770241"/>
            <a:chOff x="5784500" y="4268891"/>
            <a:chExt cx="3783865" cy="770241"/>
          </a:xfrm>
        </p:grpSpPr>
        <p:sp>
          <p:nvSpPr>
            <p:cNvPr id="24" name="任意多边形 23"/>
            <p:cNvSpPr/>
            <p:nvPr/>
          </p:nvSpPr>
          <p:spPr>
            <a:xfrm>
              <a:off x="5806534" y="4286866"/>
              <a:ext cx="2346593" cy="738144"/>
            </a:xfrm>
            <a:custGeom>
              <a:avLst/>
              <a:gdLst>
                <a:gd name="connsiteX0" fmla="*/ 0 w 2346593"/>
                <a:gd name="connsiteY0" fmla="*/ 727113 h 738144"/>
                <a:gd name="connsiteX1" fmla="*/ 88135 w 2346593"/>
                <a:gd name="connsiteY1" fmla="*/ 11016 h 738144"/>
                <a:gd name="connsiteX2" fmla="*/ 154236 w 2346593"/>
                <a:gd name="connsiteY2" fmla="*/ 727113 h 738144"/>
                <a:gd name="connsiteX3" fmla="*/ 253388 w 2346593"/>
                <a:gd name="connsiteY3" fmla="*/ 22033 h 738144"/>
                <a:gd name="connsiteX4" fmla="*/ 341523 w 2346593"/>
                <a:gd name="connsiteY4" fmla="*/ 738130 h 738144"/>
                <a:gd name="connsiteX5" fmla="*/ 418641 w 2346593"/>
                <a:gd name="connsiteY5" fmla="*/ 22033 h 738144"/>
                <a:gd name="connsiteX6" fmla="*/ 517793 w 2346593"/>
                <a:gd name="connsiteY6" fmla="*/ 738130 h 738144"/>
                <a:gd name="connsiteX7" fmla="*/ 583894 w 2346593"/>
                <a:gd name="connsiteY7" fmla="*/ 22033 h 738144"/>
                <a:gd name="connsiteX8" fmla="*/ 705080 w 2346593"/>
                <a:gd name="connsiteY8" fmla="*/ 738130 h 738144"/>
                <a:gd name="connsiteX9" fmla="*/ 771181 w 2346593"/>
                <a:gd name="connsiteY9" fmla="*/ 22033 h 738144"/>
                <a:gd name="connsiteX10" fmla="*/ 881350 w 2346593"/>
                <a:gd name="connsiteY10" fmla="*/ 738130 h 738144"/>
                <a:gd name="connsiteX11" fmla="*/ 936434 w 2346593"/>
                <a:gd name="connsiteY11" fmla="*/ 0 h 738144"/>
                <a:gd name="connsiteX12" fmla="*/ 1035586 w 2346593"/>
                <a:gd name="connsiteY12" fmla="*/ 738130 h 738144"/>
                <a:gd name="connsiteX13" fmla="*/ 1079653 w 2346593"/>
                <a:gd name="connsiteY13" fmla="*/ 22033 h 738144"/>
                <a:gd name="connsiteX14" fmla="*/ 1200839 w 2346593"/>
                <a:gd name="connsiteY14" fmla="*/ 738130 h 738144"/>
                <a:gd name="connsiteX15" fmla="*/ 1211856 w 2346593"/>
                <a:gd name="connsiteY15" fmla="*/ 22033 h 738144"/>
                <a:gd name="connsiteX16" fmla="*/ 1344058 w 2346593"/>
                <a:gd name="connsiteY16" fmla="*/ 727113 h 738144"/>
                <a:gd name="connsiteX17" fmla="*/ 1388126 w 2346593"/>
                <a:gd name="connsiteY17" fmla="*/ 11016 h 738144"/>
                <a:gd name="connsiteX18" fmla="*/ 1520328 w 2346593"/>
                <a:gd name="connsiteY18" fmla="*/ 727113 h 738144"/>
                <a:gd name="connsiteX19" fmla="*/ 1553379 w 2346593"/>
                <a:gd name="connsiteY19" fmla="*/ 11016 h 738144"/>
                <a:gd name="connsiteX20" fmla="*/ 1685581 w 2346593"/>
                <a:gd name="connsiteY20" fmla="*/ 727113 h 738144"/>
                <a:gd name="connsiteX21" fmla="*/ 1707615 w 2346593"/>
                <a:gd name="connsiteY21" fmla="*/ 22033 h 738144"/>
                <a:gd name="connsiteX22" fmla="*/ 1828800 w 2346593"/>
                <a:gd name="connsiteY22" fmla="*/ 716096 h 738144"/>
                <a:gd name="connsiteX23" fmla="*/ 1861851 w 2346593"/>
                <a:gd name="connsiteY23" fmla="*/ 33050 h 738144"/>
                <a:gd name="connsiteX24" fmla="*/ 1994053 w 2346593"/>
                <a:gd name="connsiteY24" fmla="*/ 727113 h 738144"/>
                <a:gd name="connsiteX25" fmla="*/ 2027104 w 2346593"/>
                <a:gd name="connsiteY25" fmla="*/ 11016 h 738144"/>
                <a:gd name="connsiteX26" fmla="*/ 2170323 w 2346593"/>
                <a:gd name="connsiteY26" fmla="*/ 727113 h 738144"/>
                <a:gd name="connsiteX27" fmla="*/ 2170323 w 2346593"/>
                <a:gd name="connsiteY27" fmla="*/ 22033 h 738144"/>
                <a:gd name="connsiteX28" fmla="*/ 2346593 w 2346593"/>
                <a:gd name="connsiteY28" fmla="*/ 727113 h 73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6593" h="738144">
                  <a:moveTo>
                    <a:pt x="0" y="727113"/>
                  </a:moveTo>
                  <a:cubicBezTo>
                    <a:pt x="31214" y="369064"/>
                    <a:pt x="62429" y="11016"/>
                    <a:pt x="88135" y="11016"/>
                  </a:cubicBezTo>
                  <a:cubicBezTo>
                    <a:pt x="113841" y="11016"/>
                    <a:pt x="126694" y="725277"/>
                    <a:pt x="154236" y="727113"/>
                  </a:cubicBezTo>
                  <a:cubicBezTo>
                    <a:pt x="181778" y="728949"/>
                    <a:pt x="222174" y="20197"/>
                    <a:pt x="253388" y="22033"/>
                  </a:cubicBezTo>
                  <a:cubicBezTo>
                    <a:pt x="284602" y="23869"/>
                    <a:pt x="313981" y="738130"/>
                    <a:pt x="341523" y="738130"/>
                  </a:cubicBezTo>
                  <a:cubicBezTo>
                    <a:pt x="369065" y="738130"/>
                    <a:pt x="389263" y="22033"/>
                    <a:pt x="418641" y="22033"/>
                  </a:cubicBezTo>
                  <a:cubicBezTo>
                    <a:pt x="448019" y="22033"/>
                    <a:pt x="490251" y="738130"/>
                    <a:pt x="517793" y="738130"/>
                  </a:cubicBezTo>
                  <a:cubicBezTo>
                    <a:pt x="545335" y="738130"/>
                    <a:pt x="552680" y="22033"/>
                    <a:pt x="583894" y="22033"/>
                  </a:cubicBezTo>
                  <a:cubicBezTo>
                    <a:pt x="615108" y="22033"/>
                    <a:pt x="673866" y="738130"/>
                    <a:pt x="705080" y="738130"/>
                  </a:cubicBezTo>
                  <a:cubicBezTo>
                    <a:pt x="736294" y="738130"/>
                    <a:pt x="741803" y="22033"/>
                    <a:pt x="771181" y="22033"/>
                  </a:cubicBezTo>
                  <a:cubicBezTo>
                    <a:pt x="800559" y="22033"/>
                    <a:pt x="853808" y="741802"/>
                    <a:pt x="881350" y="738130"/>
                  </a:cubicBezTo>
                  <a:cubicBezTo>
                    <a:pt x="908892" y="734458"/>
                    <a:pt x="910728" y="0"/>
                    <a:pt x="936434" y="0"/>
                  </a:cubicBezTo>
                  <a:cubicBezTo>
                    <a:pt x="962140" y="0"/>
                    <a:pt x="1011716" y="734458"/>
                    <a:pt x="1035586" y="738130"/>
                  </a:cubicBezTo>
                  <a:cubicBezTo>
                    <a:pt x="1059456" y="741802"/>
                    <a:pt x="1052111" y="22033"/>
                    <a:pt x="1079653" y="22033"/>
                  </a:cubicBezTo>
                  <a:cubicBezTo>
                    <a:pt x="1107195" y="22033"/>
                    <a:pt x="1178805" y="738130"/>
                    <a:pt x="1200839" y="738130"/>
                  </a:cubicBezTo>
                  <a:cubicBezTo>
                    <a:pt x="1222873" y="738130"/>
                    <a:pt x="1187986" y="23869"/>
                    <a:pt x="1211856" y="22033"/>
                  </a:cubicBezTo>
                  <a:cubicBezTo>
                    <a:pt x="1235726" y="20197"/>
                    <a:pt x="1314680" y="728949"/>
                    <a:pt x="1344058" y="727113"/>
                  </a:cubicBezTo>
                  <a:cubicBezTo>
                    <a:pt x="1373436" y="725277"/>
                    <a:pt x="1358748" y="11016"/>
                    <a:pt x="1388126" y="11016"/>
                  </a:cubicBezTo>
                  <a:cubicBezTo>
                    <a:pt x="1417504" y="11016"/>
                    <a:pt x="1492786" y="727113"/>
                    <a:pt x="1520328" y="727113"/>
                  </a:cubicBezTo>
                  <a:cubicBezTo>
                    <a:pt x="1547870" y="727113"/>
                    <a:pt x="1525837" y="11016"/>
                    <a:pt x="1553379" y="11016"/>
                  </a:cubicBezTo>
                  <a:cubicBezTo>
                    <a:pt x="1580921" y="11016"/>
                    <a:pt x="1659875" y="725277"/>
                    <a:pt x="1685581" y="727113"/>
                  </a:cubicBezTo>
                  <a:cubicBezTo>
                    <a:pt x="1711287" y="728949"/>
                    <a:pt x="1683745" y="23869"/>
                    <a:pt x="1707615" y="22033"/>
                  </a:cubicBezTo>
                  <a:cubicBezTo>
                    <a:pt x="1731485" y="20197"/>
                    <a:pt x="1803094" y="714260"/>
                    <a:pt x="1828800" y="716096"/>
                  </a:cubicBezTo>
                  <a:cubicBezTo>
                    <a:pt x="1854506" y="717932"/>
                    <a:pt x="1834309" y="31214"/>
                    <a:pt x="1861851" y="33050"/>
                  </a:cubicBezTo>
                  <a:cubicBezTo>
                    <a:pt x="1889393" y="34886"/>
                    <a:pt x="1966511" y="730785"/>
                    <a:pt x="1994053" y="727113"/>
                  </a:cubicBezTo>
                  <a:cubicBezTo>
                    <a:pt x="2021595" y="723441"/>
                    <a:pt x="1997726" y="11016"/>
                    <a:pt x="2027104" y="11016"/>
                  </a:cubicBezTo>
                  <a:cubicBezTo>
                    <a:pt x="2056482" y="11016"/>
                    <a:pt x="2146453" y="725277"/>
                    <a:pt x="2170323" y="727113"/>
                  </a:cubicBezTo>
                  <a:cubicBezTo>
                    <a:pt x="2194193" y="728949"/>
                    <a:pt x="2140945" y="22033"/>
                    <a:pt x="2170323" y="22033"/>
                  </a:cubicBezTo>
                  <a:cubicBezTo>
                    <a:pt x="2199701" y="22033"/>
                    <a:pt x="2319051" y="727113"/>
                    <a:pt x="2346593" y="727113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8153223" y="4286650"/>
              <a:ext cx="1415142" cy="742212"/>
            </a:xfrm>
            <a:custGeom>
              <a:avLst/>
              <a:gdLst>
                <a:gd name="connsiteX0" fmla="*/ 1979 w 1415142"/>
                <a:gd name="connsiteY0" fmla="*/ 730337 h 742212"/>
                <a:gd name="connsiteX1" fmla="*/ 19792 w 1415142"/>
                <a:gd name="connsiteY1" fmla="*/ 5942 h 742212"/>
                <a:gd name="connsiteX2" fmla="*/ 144483 w 1415142"/>
                <a:gd name="connsiteY2" fmla="*/ 724399 h 742212"/>
                <a:gd name="connsiteX3" fmla="*/ 186046 w 1415142"/>
                <a:gd name="connsiteY3" fmla="*/ 5942 h 742212"/>
                <a:gd name="connsiteX4" fmla="*/ 304799 w 1415142"/>
                <a:gd name="connsiteY4" fmla="*/ 730337 h 742212"/>
                <a:gd name="connsiteX5" fmla="*/ 358238 w 1415142"/>
                <a:gd name="connsiteY5" fmla="*/ 17817 h 742212"/>
                <a:gd name="connsiteX6" fmla="*/ 471054 w 1415142"/>
                <a:gd name="connsiteY6" fmla="*/ 718461 h 742212"/>
                <a:gd name="connsiteX7" fmla="*/ 524493 w 1415142"/>
                <a:gd name="connsiteY7" fmla="*/ 5942 h 742212"/>
                <a:gd name="connsiteX8" fmla="*/ 619496 w 1415142"/>
                <a:gd name="connsiteY8" fmla="*/ 730337 h 742212"/>
                <a:gd name="connsiteX9" fmla="*/ 672935 w 1415142"/>
                <a:gd name="connsiteY9" fmla="*/ 5942 h 742212"/>
                <a:gd name="connsiteX10" fmla="*/ 761999 w 1415142"/>
                <a:gd name="connsiteY10" fmla="*/ 724399 h 742212"/>
                <a:gd name="connsiteX11" fmla="*/ 821376 w 1415142"/>
                <a:gd name="connsiteY11" fmla="*/ 17817 h 742212"/>
                <a:gd name="connsiteX12" fmla="*/ 904503 w 1415142"/>
                <a:gd name="connsiteY12" fmla="*/ 730337 h 742212"/>
                <a:gd name="connsiteX13" fmla="*/ 981693 w 1415142"/>
                <a:gd name="connsiteY13" fmla="*/ 5942 h 742212"/>
                <a:gd name="connsiteX14" fmla="*/ 1047007 w 1415142"/>
                <a:gd name="connsiteY14" fmla="*/ 742212 h 742212"/>
                <a:gd name="connsiteX15" fmla="*/ 1118259 w 1415142"/>
                <a:gd name="connsiteY15" fmla="*/ 4 h 742212"/>
                <a:gd name="connsiteX16" fmla="*/ 1183574 w 1415142"/>
                <a:gd name="connsiteY16" fmla="*/ 730337 h 742212"/>
                <a:gd name="connsiteX17" fmla="*/ 1260763 w 1415142"/>
                <a:gd name="connsiteY17" fmla="*/ 11879 h 742212"/>
                <a:gd name="connsiteX18" fmla="*/ 1332015 w 1415142"/>
                <a:gd name="connsiteY18" fmla="*/ 730337 h 742212"/>
                <a:gd name="connsiteX19" fmla="*/ 1415142 w 1415142"/>
                <a:gd name="connsiteY19" fmla="*/ 5942 h 74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15142" h="742212">
                  <a:moveTo>
                    <a:pt x="1979" y="730337"/>
                  </a:moveTo>
                  <a:cubicBezTo>
                    <a:pt x="-990" y="368634"/>
                    <a:pt x="-3959" y="6932"/>
                    <a:pt x="19792" y="5942"/>
                  </a:cubicBezTo>
                  <a:cubicBezTo>
                    <a:pt x="43543" y="4952"/>
                    <a:pt x="116774" y="724399"/>
                    <a:pt x="144483" y="724399"/>
                  </a:cubicBezTo>
                  <a:cubicBezTo>
                    <a:pt x="172192" y="724399"/>
                    <a:pt x="159327" y="4952"/>
                    <a:pt x="186046" y="5942"/>
                  </a:cubicBezTo>
                  <a:cubicBezTo>
                    <a:pt x="212765" y="6932"/>
                    <a:pt x="276100" y="728358"/>
                    <a:pt x="304799" y="730337"/>
                  </a:cubicBezTo>
                  <a:cubicBezTo>
                    <a:pt x="333498" y="732316"/>
                    <a:pt x="330529" y="19796"/>
                    <a:pt x="358238" y="17817"/>
                  </a:cubicBezTo>
                  <a:cubicBezTo>
                    <a:pt x="385947" y="15838"/>
                    <a:pt x="443345" y="720440"/>
                    <a:pt x="471054" y="718461"/>
                  </a:cubicBezTo>
                  <a:cubicBezTo>
                    <a:pt x="498763" y="716482"/>
                    <a:pt x="499753" y="3963"/>
                    <a:pt x="524493" y="5942"/>
                  </a:cubicBezTo>
                  <a:cubicBezTo>
                    <a:pt x="549233" y="7921"/>
                    <a:pt x="594756" y="730337"/>
                    <a:pt x="619496" y="730337"/>
                  </a:cubicBezTo>
                  <a:cubicBezTo>
                    <a:pt x="644236" y="730337"/>
                    <a:pt x="649185" y="6932"/>
                    <a:pt x="672935" y="5942"/>
                  </a:cubicBezTo>
                  <a:cubicBezTo>
                    <a:pt x="696685" y="4952"/>
                    <a:pt x="737259" y="722420"/>
                    <a:pt x="761999" y="724399"/>
                  </a:cubicBezTo>
                  <a:cubicBezTo>
                    <a:pt x="786739" y="726378"/>
                    <a:pt x="797625" y="16827"/>
                    <a:pt x="821376" y="17817"/>
                  </a:cubicBezTo>
                  <a:cubicBezTo>
                    <a:pt x="845127" y="18807"/>
                    <a:pt x="877784" y="732316"/>
                    <a:pt x="904503" y="730337"/>
                  </a:cubicBezTo>
                  <a:cubicBezTo>
                    <a:pt x="931222" y="728358"/>
                    <a:pt x="957942" y="3963"/>
                    <a:pt x="981693" y="5942"/>
                  </a:cubicBezTo>
                  <a:cubicBezTo>
                    <a:pt x="1005444" y="7921"/>
                    <a:pt x="1024246" y="743202"/>
                    <a:pt x="1047007" y="742212"/>
                  </a:cubicBezTo>
                  <a:cubicBezTo>
                    <a:pt x="1069768" y="741222"/>
                    <a:pt x="1095498" y="1983"/>
                    <a:pt x="1118259" y="4"/>
                  </a:cubicBezTo>
                  <a:cubicBezTo>
                    <a:pt x="1141020" y="-1975"/>
                    <a:pt x="1159823" y="728358"/>
                    <a:pt x="1183574" y="730337"/>
                  </a:cubicBezTo>
                  <a:cubicBezTo>
                    <a:pt x="1207325" y="732316"/>
                    <a:pt x="1236023" y="11879"/>
                    <a:pt x="1260763" y="11879"/>
                  </a:cubicBezTo>
                  <a:cubicBezTo>
                    <a:pt x="1285503" y="11879"/>
                    <a:pt x="1306285" y="731326"/>
                    <a:pt x="1332015" y="730337"/>
                  </a:cubicBezTo>
                  <a:cubicBezTo>
                    <a:pt x="1357745" y="729348"/>
                    <a:pt x="1391391" y="104903"/>
                    <a:pt x="1415142" y="5942"/>
                  </a:cubicBezTo>
                </a:path>
              </a:pathLst>
            </a:custGeom>
            <a:noFill/>
            <a:ln>
              <a:solidFill>
                <a:srgbClr val="3B44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 flipV="1">
              <a:off x="5784500" y="4283014"/>
              <a:ext cx="2346593" cy="756118"/>
            </a:xfrm>
            <a:custGeom>
              <a:avLst/>
              <a:gdLst>
                <a:gd name="connsiteX0" fmla="*/ 0 w 2346593"/>
                <a:gd name="connsiteY0" fmla="*/ 727113 h 738144"/>
                <a:gd name="connsiteX1" fmla="*/ 88135 w 2346593"/>
                <a:gd name="connsiteY1" fmla="*/ 11016 h 738144"/>
                <a:gd name="connsiteX2" fmla="*/ 154236 w 2346593"/>
                <a:gd name="connsiteY2" fmla="*/ 727113 h 738144"/>
                <a:gd name="connsiteX3" fmla="*/ 253388 w 2346593"/>
                <a:gd name="connsiteY3" fmla="*/ 22033 h 738144"/>
                <a:gd name="connsiteX4" fmla="*/ 341523 w 2346593"/>
                <a:gd name="connsiteY4" fmla="*/ 738130 h 738144"/>
                <a:gd name="connsiteX5" fmla="*/ 418641 w 2346593"/>
                <a:gd name="connsiteY5" fmla="*/ 22033 h 738144"/>
                <a:gd name="connsiteX6" fmla="*/ 517793 w 2346593"/>
                <a:gd name="connsiteY6" fmla="*/ 738130 h 738144"/>
                <a:gd name="connsiteX7" fmla="*/ 583894 w 2346593"/>
                <a:gd name="connsiteY7" fmla="*/ 22033 h 738144"/>
                <a:gd name="connsiteX8" fmla="*/ 705080 w 2346593"/>
                <a:gd name="connsiteY8" fmla="*/ 738130 h 738144"/>
                <a:gd name="connsiteX9" fmla="*/ 771181 w 2346593"/>
                <a:gd name="connsiteY9" fmla="*/ 22033 h 738144"/>
                <a:gd name="connsiteX10" fmla="*/ 881350 w 2346593"/>
                <a:gd name="connsiteY10" fmla="*/ 738130 h 738144"/>
                <a:gd name="connsiteX11" fmla="*/ 936434 w 2346593"/>
                <a:gd name="connsiteY11" fmla="*/ 0 h 738144"/>
                <a:gd name="connsiteX12" fmla="*/ 1035586 w 2346593"/>
                <a:gd name="connsiteY12" fmla="*/ 738130 h 738144"/>
                <a:gd name="connsiteX13" fmla="*/ 1079653 w 2346593"/>
                <a:gd name="connsiteY13" fmla="*/ 22033 h 738144"/>
                <a:gd name="connsiteX14" fmla="*/ 1200839 w 2346593"/>
                <a:gd name="connsiteY14" fmla="*/ 738130 h 738144"/>
                <a:gd name="connsiteX15" fmla="*/ 1211856 w 2346593"/>
                <a:gd name="connsiteY15" fmla="*/ 22033 h 738144"/>
                <a:gd name="connsiteX16" fmla="*/ 1344058 w 2346593"/>
                <a:gd name="connsiteY16" fmla="*/ 727113 h 738144"/>
                <a:gd name="connsiteX17" fmla="*/ 1388126 w 2346593"/>
                <a:gd name="connsiteY17" fmla="*/ 11016 h 738144"/>
                <a:gd name="connsiteX18" fmla="*/ 1520328 w 2346593"/>
                <a:gd name="connsiteY18" fmla="*/ 727113 h 738144"/>
                <a:gd name="connsiteX19" fmla="*/ 1553379 w 2346593"/>
                <a:gd name="connsiteY19" fmla="*/ 11016 h 738144"/>
                <a:gd name="connsiteX20" fmla="*/ 1685581 w 2346593"/>
                <a:gd name="connsiteY20" fmla="*/ 727113 h 738144"/>
                <a:gd name="connsiteX21" fmla="*/ 1707615 w 2346593"/>
                <a:gd name="connsiteY21" fmla="*/ 22033 h 738144"/>
                <a:gd name="connsiteX22" fmla="*/ 1828800 w 2346593"/>
                <a:gd name="connsiteY22" fmla="*/ 716096 h 738144"/>
                <a:gd name="connsiteX23" fmla="*/ 1861851 w 2346593"/>
                <a:gd name="connsiteY23" fmla="*/ 33050 h 738144"/>
                <a:gd name="connsiteX24" fmla="*/ 1994053 w 2346593"/>
                <a:gd name="connsiteY24" fmla="*/ 727113 h 738144"/>
                <a:gd name="connsiteX25" fmla="*/ 2027104 w 2346593"/>
                <a:gd name="connsiteY25" fmla="*/ 11016 h 738144"/>
                <a:gd name="connsiteX26" fmla="*/ 2170323 w 2346593"/>
                <a:gd name="connsiteY26" fmla="*/ 727113 h 738144"/>
                <a:gd name="connsiteX27" fmla="*/ 2170323 w 2346593"/>
                <a:gd name="connsiteY27" fmla="*/ 22033 h 738144"/>
                <a:gd name="connsiteX28" fmla="*/ 2346593 w 2346593"/>
                <a:gd name="connsiteY28" fmla="*/ 727113 h 73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46593" h="738144">
                  <a:moveTo>
                    <a:pt x="0" y="727113"/>
                  </a:moveTo>
                  <a:cubicBezTo>
                    <a:pt x="31214" y="369064"/>
                    <a:pt x="62429" y="11016"/>
                    <a:pt x="88135" y="11016"/>
                  </a:cubicBezTo>
                  <a:cubicBezTo>
                    <a:pt x="113841" y="11016"/>
                    <a:pt x="126694" y="725277"/>
                    <a:pt x="154236" y="727113"/>
                  </a:cubicBezTo>
                  <a:cubicBezTo>
                    <a:pt x="181778" y="728949"/>
                    <a:pt x="222174" y="20197"/>
                    <a:pt x="253388" y="22033"/>
                  </a:cubicBezTo>
                  <a:cubicBezTo>
                    <a:pt x="284602" y="23869"/>
                    <a:pt x="313981" y="738130"/>
                    <a:pt x="341523" y="738130"/>
                  </a:cubicBezTo>
                  <a:cubicBezTo>
                    <a:pt x="369065" y="738130"/>
                    <a:pt x="389263" y="22033"/>
                    <a:pt x="418641" y="22033"/>
                  </a:cubicBezTo>
                  <a:cubicBezTo>
                    <a:pt x="448019" y="22033"/>
                    <a:pt x="490251" y="738130"/>
                    <a:pt x="517793" y="738130"/>
                  </a:cubicBezTo>
                  <a:cubicBezTo>
                    <a:pt x="545335" y="738130"/>
                    <a:pt x="552680" y="22033"/>
                    <a:pt x="583894" y="22033"/>
                  </a:cubicBezTo>
                  <a:cubicBezTo>
                    <a:pt x="615108" y="22033"/>
                    <a:pt x="673866" y="738130"/>
                    <a:pt x="705080" y="738130"/>
                  </a:cubicBezTo>
                  <a:cubicBezTo>
                    <a:pt x="736294" y="738130"/>
                    <a:pt x="741803" y="22033"/>
                    <a:pt x="771181" y="22033"/>
                  </a:cubicBezTo>
                  <a:cubicBezTo>
                    <a:pt x="800559" y="22033"/>
                    <a:pt x="853808" y="741802"/>
                    <a:pt x="881350" y="738130"/>
                  </a:cubicBezTo>
                  <a:cubicBezTo>
                    <a:pt x="908892" y="734458"/>
                    <a:pt x="910728" y="0"/>
                    <a:pt x="936434" y="0"/>
                  </a:cubicBezTo>
                  <a:cubicBezTo>
                    <a:pt x="962140" y="0"/>
                    <a:pt x="1011716" y="734458"/>
                    <a:pt x="1035586" y="738130"/>
                  </a:cubicBezTo>
                  <a:cubicBezTo>
                    <a:pt x="1059456" y="741802"/>
                    <a:pt x="1052111" y="22033"/>
                    <a:pt x="1079653" y="22033"/>
                  </a:cubicBezTo>
                  <a:cubicBezTo>
                    <a:pt x="1107195" y="22033"/>
                    <a:pt x="1178805" y="738130"/>
                    <a:pt x="1200839" y="738130"/>
                  </a:cubicBezTo>
                  <a:cubicBezTo>
                    <a:pt x="1222873" y="738130"/>
                    <a:pt x="1187986" y="23869"/>
                    <a:pt x="1211856" y="22033"/>
                  </a:cubicBezTo>
                  <a:cubicBezTo>
                    <a:pt x="1235726" y="20197"/>
                    <a:pt x="1314680" y="728949"/>
                    <a:pt x="1344058" y="727113"/>
                  </a:cubicBezTo>
                  <a:cubicBezTo>
                    <a:pt x="1373436" y="725277"/>
                    <a:pt x="1358748" y="11016"/>
                    <a:pt x="1388126" y="11016"/>
                  </a:cubicBezTo>
                  <a:cubicBezTo>
                    <a:pt x="1417504" y="11016"/>
                    <a:pt x="1492786" y="727113"/>
                    <a:pt x="1520328" y="727113"/>
                  </a:cubicBezTo>
                  <a:cubicBezTo>
                    <a:pt x="1547870" y="727113"/>
                    <a:pt x="1525837" y="11016"/>
                    <a:pt x="1553379" y="11016"/>
                  </a:cubicBezTo>
                  <a:cubicBezTo>
                    <a:pt x="1580921" y="11016"/>
                    <a:pt x="1659875" y="725277"/>
                    <a:pt x="1685581" y="727113"/>
                  </a:cubicBezTo>
                  <a:cubicBezTo>
                    <a:pt x="1711287" y="728949"/>
                    <a:pt x="1683745" y="23869"/>
                    <a:pt x="1707615" y="22033"/>
                  </a:cubicBezTo>
                  <a:cubicBezTo>
                    <a:pt x="1731485" y="20197"/>
                    <a:pt x="1803094" y="714260"/>
                    <a:pt x="1828800" y="716096"/>
                  </a:cubicBezTo>
                  <a:cubicBezTo>
                    <a:pt x="1854506" y="717932"/>
                    <a:pt x="1834309" y="31214"/>
                    <a:pt x="1861851" y="33050"/>
                  </a:cubicBezTo>
                  <a:cubicBezTo>
                    <a:pt x="1889393" y="34886"/>
                    <a:pt x="1966511" y="730785"/>
                    <a:pt x="1994053" y="727113"/>
                  </a:cubicBezTo>
                  <a:cubicBezTo>
                    <a:pt x="2021595" y="723441"/>
                    <a:pt x="1997726" y="11016"/>
                    <a:pt x="2027104" y="11016"/>
                  </a:cubicBezTo>
                  <a:cubicBezTo>
                    <a:pt x="2056482" y="11016"/>
                    <a:pt x="2146453" y="725277"/>
                    <a:pt x="2170323" y="727113"/>
                  </a:cubicBezTo>
                  <a:cubicBezTo>
                    <a:pt x="2194193" y="728949"/>
                    <a:pt x="2140945" y="22033"/>
                    <a:pt x="2170323" y="22033"/>
                  </a:cubicBezTo>
                  <a:cubicBezTo>
                    <a:pt x="2199701" y="22033"/>
                    <a:pt x="2319051" y="727113"/>
                    <a:pt x="2346593" y="727113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 33"/>
            <p:cNvSpPr/>
            <p:nvPr/>
          </p:nvSpPr>
          <p:spPr>
            <a:xfrm flipV="1">
              <a:off x="8131093" y="4268891"/>
              <a:ext cx="1437272" cy="756118"/>
            </a:xfrm>
            <a:custGeom>
              <a:avLst/>
              <a:gdLst>
                <a:gd name="connsiteX0" fmla="*/ 1979 w 1415142"/>
                <a:gd name="connsiteY0" fmla="*/ 730337 h 742212"/>
                <a:gd name="connsiteX1" fmla="*/ 19792 w 1415142"/>
                <a:gd name="connsiteY1" fmla="*/ 5942 h 742212"/>
                <a:gd name="connsiteX2" fmla="*/ 144483 w 1415142"/>
                <a:gd name="connsiteY2" fmla="*/ 724399 h 742212"/>
                <a:gd name="connsiteX3" fmla="*/ 186046 w 1415142"/>
                <a:gd name="connsiteY3" fmla="*/ 5942 h 742212"/>
                <a:gd name="connsiteX4" fmla="*/ 304799 w 1415142"/>
                <a:gd name="connsiteY4" fmla="*/ 730337 h 742212"/>
                <a:gd name="connsiteX5" fmla="*/ 358238 w 1415142"/>
                <a:gd name="connsiteY5" fmla="*/ 17817 h 742212"/>
                <a:gd name="connsiteX6" fmla="*/ 471054 w 1415142"/>
                <a:gd name="connsiteY6" fmla="*/ 718461 h 742212"/>
                <a:gd name="connsiteX7" fmla="*/ 524493 w 1415142"/>
                <a:gd name="connsiteY7" fmla="*/ 5942 h 742212"/>
                <a:gd name="connsiteX8" fmla="*/ 619496 w 1415142"/>
                <a:gd name="connsiteY8" fmla="*/ 730337 h 742212"/>
                <a:gd name="connsiteX9" fmla="*/ 672935 w 1415142"/>
                <a:gd name="connsiteY9" fmla="*/ 5942 h 742212"/>
                <a:gd name="connsiteX10" fmla="*/ 761999 w 1415142"/>
                <a:gd name="connsiteY10" fmla="*/ 724399 h 742212"/>
                <a:gd name="connsiteX11" fmla="*/ 821376 w 1415142"/>
                <a:gd name="connsiteY11" fmla="*/ 17817 h 742212"/>
                <a:gd name="connsiteX12" fmla="*/ 904503 w 1415142"/>
                <a:gd name="connsiteY12" fmla="*/ 730337 h 742212"/>
                <a:gd name="connsiteX13" fmla="*/ 981693 w 1415142"/>
                <a:gd name="connsiteY13" fmla="*/ 5942 h 742212"/>
                <a:gd name="connsiteX14" fmla="*/ 1047007 w 1415142"/>
                <a:gd name="connsiteY14" fmla="*/ 742212 h 742212"/>
                <a:gd name="connsiteX15" fmla="*/ 1118259 w 1415142"/>
                <a:gd name="connsiteY15" fmla="*/ 4 h 742212"/>
                <a:gd name="connsiteX16" fmla="*/ 1183574 w 1415142"/>
                <a:gd name="connsiteY16" fmla="*/ 730337 h 742212"/>
                <a:gd name="connsiteX17" fmla="*/ 1260763 w 1415142"/>
                <a:gd name="connsiteY17" fmla="*/ 11879 h 742212"/>
                <a:gd name="connsiteX18" fmla="*/ 1332015 w 1415142"/>
                <a:gd name="connsiteY18" fmla="*/ 730337 h 742212"/>
                <a:gd name="connsiteX19" fmla="*/ 1415142 w 1415142"/>
                <a:gd name="connsiteY19" fmla="*/ 5942 h 74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415142" h="742212">
                  <a:moveTo>
                    <a:pt x="1979" y="730337"/>
                  </a:moveTo>
                  <a:cubicBezTo>
                    <a:pt x="-990" y="368634"/>
                    <a:pt x="-3959" y="6932"/>
                    <a:pt x="19792" y="5942"/>
                  </a:cubicBezTo>
                  <a:cubicBezTo>
                    <a:pt x="43543" y="4952"/>
                    <a:pt x="116774" y="724399"/>
                    <a:pt x="144483" y="724399"/>
                  </a:cubicBezTo>
                  <a:cubicBezTo>
                    <a:pt x="172192" y="724399"/>
                    <a:pt x="159327" y="4952"/>
                    <a:pt x="186046" y="5942"/>
                  </a:cubicBezTo>
                  <a:cubicBezTo>
                    <a:pt x="212765" y="6932"/>
                    <a:pt x="276100" y="728358"/>
                    <a:pt x="304799" y="730337"/>
                  </a:cubicBezTo>
                  <a:cubicBezTo>
                    <a:pt x="333498" y="732316"/>
                    <a:pt x="330529" y="19796"/>
                    <a:pt x="358238" y="17817"/>
                  </a:cubicBezTo>
                  <a:cubicBezTo>
                    <a:pt x="385947" y="15838"/>
                    <a:pt x="443345" y="720440"/>
                    <a:pt x="471054" y="718461"/>
                  </a:cubicBezTo>
                  <a:cubicBezTo>
                    <a:pt x="498763" y="716482"/>
                    <a:pt x="499753" y="3963"/>
                    <a:pt x="524493" y="5942"/>
                  </a:cubicBezTo>
                  <a:cubicBezTo>
                    <a:pt x="549233" y="7921"/>
                    <a:pt x="594756" y="730337"/>
                    <a:pt x="619496" y="730337"/>
                  </a:cubicBezTo>
                  <a:cubicBezTo>
                    <a:pt x="644236" y="730337"/>
                    <a:pt x="649185" y="6932"/>
                    <a:pt x="672935" y="5942"/>
                  </a:cubicBezTo>
                  <a:cubicBezTo>
                    <a:pt x="696685" y="4952"/>
                    <a:pt x="737259" y="722420"/>
                    <a:pt x="761999" y="724399"/>
                  </a:cubicBezTo>
                  <a:cubicBezTo>
                    <a:pt x="786739" y="726378"/>
                    <a:pt x="797625" y="16827"/>
                    <a:pt x="821376" y="17817"/>
                  </a:cubicBezTo>
                  <a:cubicBezTo>
                    <a:pt x="845127" y="18807"/>
                    <a:pt x="877784" y="732316"/>
                    <a:pt x="904503" y="730337"/>
                  </a:cubicBezTo>
                  <a:cubicBezTo>
                    <a:pt x="931222" y="728358"/>
                    <a:pt x="957942" y="3963"/>
                    <a:pt x="981693" y="5942"/>
                  </a:cubicBezTo>
                  <a:cubicBezTo>
                    <a:pt x="1005444" y="7921"/>
                    <a:pt x="1024246" y="743202"/>
                    <a:pt x="1047007" y="742212"/>
                  </a:cubicBezTo>
                  <a:cubicBezTo>
                    <a:pt x="1069768" y="741222"/>
                    <a:pt x="1095498" y="1983"/>
                    <a:pt x="1118259" y="4"/>
                  </a:cubicBezTo>
                  <a:cubicBezTo>
                    <a:pt x="1141020" y="-1975"/>
                    <a:pt x="1159823" y="728358"/>
                    <a:pt x="1183574" y="730337"/>
                  </a:cubicBezTo>
                  <a:cubicBezTo>
                    <a:pt x="1207325" y="732316"/>
                    <a:pt x="1236023" y="11879"/>
                    <a:pt x="1260763" y="11879"/>
                  </a:cubicBezTo>
                  <a:cubicBezTo>
                    <a:pt x="1285503" y="11879"/>
                    <a:pt x="1306285" y="731326"/>
                    <a:pt x="1332015" y="730337"/>
                  </a:cubicBezTo>
                  <a:cubicBezTo>
                    <a:pt x="1357745" y="729348"/>
                    <a:pt x="1391391" y="104903"/>
                    <a:pt x="1415142" y="5942"/>
                  </a:cubicBezTo>
                </a:path>
              </a:pathLst>
            </a:custGeom>
            <a:noFill/>
            <a:ln>
              <a:solidFill>
                <a:srgbClr val="3B44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5988771" y="1004048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1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979714" y="2428697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3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948808" y="3728793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5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8183207" y="4489627"/>
            <a:ext cx="461665" cy="7995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4000" dirty="0">
                <a:solidFill>
                  <a:srgbClr val="3B4450"/>
                </a:solidFill>
              </a:rPr>
              <a:t>…</a:t>
            </a:r>
            <a:endParaRPr lang="zh-CN" altLang="en-US" sz="4000" dirty="0">
              <a:solidFill>
                <a:srgbClr val="3B4450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886060" y="5315548"/>
            <a:ext cx="406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3B4450"/>
                </a:solidFill>
              </a:rPr>
              <a:t>n</a:t>
            </a:r>
            <a:endParaRPr lang="zh-CN" altLang="en-US" sz="2000" dirty="0">
              <a:solidFill>
                <a:srgbClr val="3B4450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72091" y="2082314"/>
            <a:ext cx="5157532" cy="12464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It is the mode of program to identify RMS current to fundamental current, harmonic current of 150Hz/3rd , 250Hz/5th, 350Hz/7th,450Hz/9th...up to 2500Hz/50Hz</a:t>
            </a:r>
            <a:endParaRPr lang="en-US" altLang="zh-CN" sz="1500" kern="100" dirty="0">
              <a:solidFill>
                <a:srgbClr val="3B44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AHF output current as same frequency as individual harmonic order at the reverse direction.</a:t>
            </a:r>
            <a:endParaRPr lang="en-US" altLang="zh-CN" sz="1500" kern="100" dirty="0">
              <a:solidFill>
                <a:srgbClr val="3B44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4A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-330804" y="-137916"/>
            <a:ext cx="12522804" cy="6995916"/>
          </a:xfrm>
          <a:prstGeom prst="rect">
            <a:avLst/>
          </a:prstGeom>
          <a:solidFill>
            <a:srgbClr val="F0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6488" y="2261971"/>
            <a:ext cx="368567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Base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FFT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add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intelligent</a:t>
            </a:r>
            <a:r>
              <a:rPr lang="zh-CN" altLang="en-US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3B445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</a:t>
            </a:r>
            <a:endParaRPr lang="en-US" altLang="zh-CN" sz="1500" kern="100" dirty="0">
              <a:solidFill>
                <a:srgbClr val="3B445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图片 1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634" y="2771988"/>
            <a:ext cx="4596580" cy="2737990"/>
          </a:xfrm>
          <a:prstGeom prst="rect">
            <a:avLst/>
          </a:prstGeom>
        </p:spPr>
      </p:pic>
      <p:grpSp>
        <p:nvGrpSpPr>
          <p:cNvPr id="130" name="组合 129"/>
          <p:cNvGrpSpPr/>
          <p:nvPr/>
        </p:nvGrpSpPr>
        <p:grpSpPr>
          <a:xfrm>
            <a:off x="4244976" y="350974"/>
            <a:ext cx="7624466" cy="6292349"/>
            <a:chOff x="4244976" y="350974"/>
            <a:chExt cx="7624466" cy="6292349"/>
          </a:xfrm>
        </p:grpSpPr>
        <p:grpSp>
          <p:nvGrpSpPr>
            <p:cNvPr id="91" name="组合 90"/>
            <p:cNvGrpSpPr/>
            <p:nvPr/>
          </p:nvGrpSpPr>
          <p:grpSpPr>
            <a:xfrm>
              <a:off x="4244976" y="350974"/>
              <a:ext cx="6901895" cy="6292349"/>
              <a:chOff x="4058366" y="388296"/>
              <a:chExt cx="6901895" cy="6292349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4831951" y="793476"/>
                <a:ext cx="2706762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Self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learn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system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impedance,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identify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feature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individual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4887366" y="1987894"/>
                <a:ext cx="2485196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Progress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add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compensation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capacity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4058366" y="3491065"/>
                <a:ext cx="1958980" cy="784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Output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all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capacity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system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needed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5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mins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849240" y="5732180"/>
                <a:ext cx="2528163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Cancel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meet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requirement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6262949" y="3517449"/>
                <a:ext cx="2273834" cy="1246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Program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detects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some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resonance,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stop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output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but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continuous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compensates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others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8746034" y="3305789"/>
                <a:ext cx="2214227" cy="1477328"/>
              </a:xfrm>
              <a:prstGeom prst="rect">
                <a:avLst/>
              </a:prstGeom>
              <a:ln>
                <a:solidFill>
                  <a:srgbClr val="3B4A5D"/>
                </a:solidFill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resonance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change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harmonic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order,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go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back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begin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self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learn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impedance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adjust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program</a:t>
                </a:r>
                <a:r>
                  <a:rPr lang="zh-CN" altLang="en-US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6385656" y="2758737"/>
                <a:ext cx="6478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3B4A5D"/>
                    </a:solidFill>
                  </a:rPr>
                  <a:t>YES</a:t>
                </a:r>
                <a:endParaRPr lang="zh-CN" altLang="en-US" dirty="0">
                  <a:solidFill>
                    <a:srgbClr val="3B4A5D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5016853" y="2764759"/>
                <a:ext cx="6478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3B4A5D"/>
                    </a:solidFill>
                  </a:rPr>
                  <a:t>NO</a:t>
                </a:r>
                <a:endParaRPr lang="zh-CN" altLang="en-US" dirty="0">
                  <a:solidFill>
                    <a:srgbClr val="3B4A5D"/>
                  </a:solidFill>
                </a:endParaRPr>
              </a:p>
            </p:txBody>
          </p:sp>
          <p:cxnSp>
            <p:nvCxnSpPr>
              <p:cNvPr id="24" name="直接连接符 23"/>
              <p:cNvCxnSpPr/>
              <p:nvPr/>
            </p:nvCxnSpPr>
            <p:spPr>
              <a:xfrm>
                <a:off x="4934533" y="4774215"/>
                <a:ext cx="0" cy="465221"/>
              </a:xfrm>
              <a:prstGeom prst="line">
                <a:avLst/>
              </a:prstGeom>
              <a:ln w="28575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4934533" y="5239436"/>
                <a:ext cx="2083569" cy="0"/>
              </a:xfrm>
              <a:prstGeom prst="line">
                <a:avLst/>
              </a:prstGeom>
              <a:ln w="28575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7020862" y="4811548"/>
                <a:ext cx="0" cy="427888"/>
              </a:xfrm>
              <a:prstGeom prst="line">
                <a:avLst/>
              </a:prstGeom>
              <a:ln w="28575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/>
              <p:cNvCxnSpPr/>
              <p:nvPr/>
            </p:nvCxnSpPr>
            <p:spPr>
              <a:xfrm>
                <a:off x="6017346" y="157830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/>
              <p:nvPr/>
            </p:nvCxnSpPr>
            <p:spPr>
              <a:xfrm>
                <a:off x="6017346" y="247621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 flipH="1" flipV="1">
                <a:off x="4934534" y="3128069"/>
                <a:ext cx="2083568" cy="6930"/>
              </a:xfrm>
              <a:prstGeom prst="line">
                <a:avLst/>
              </a:prstGeom>
              <a:ln w="25400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箭头连接符 38"/>
              <p:cNvCxnSpPr/>
              <p:nvPr/>
            </p:nvCxnSpPr>
            <p:spPr>
              <a:xfrm>
                <a:off x="4946889" y="3124625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/>
              <p:cNvCxnSpPr/>
              <p:nvPr/>
            </p:nvCxnSpPr>
            <p:spPr>
              <a:xfrm>
                <a:off x="7018102" y="3124625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箭头连接符 43"/>
              <p:cNvCxnSpPr/>
              <p:nvPr/>
            </p:nvCxnSpPr>
            <p:spPr>
              <a:xfrm>
                <a:off x="6008714" y="523943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组合 69"/>
              <p:cNvGrpSpPr/>
              <p:nvPr/>
            </p:nvGrpSpPr>
            <p:grpSpPr>
              <a:xfrm>
                <a:off x="7768669" y="5006825"/>
                <a:ext cx="1887129" cy="1058074"/>
                <a:chOff x="8241771" y="4946433"/>
                <a:chExt cx="1887129" cy="1058074"/>
              </a:xfrm>
            </p:grpSpPr>
            <p:cxnSp>
              <p:nvCxnSpPr>
                <p:cNvPr id="59" name="直接连接符 58"/>
                <p:cNvCxnSpPr/>
                <p:nvPr/>
              </p:nvCxnSpPr>
              <p:spPr>
                <a:xfrm>
                  <a:off x="8241771" y="6004506"/>
                  <a:ext cx="1881051" cy="1"/>
                </a:xfrm>
                <a:prstGeom prst="line">
                  <a:avLst/>
                </a:prstGeom>
                <a:ln w="25400">
                  <a:solidFill>
                    <a:srgbClr val="3B4A5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 flipV="1">
                  <a:off x="10128900" y="4946433"/>
                  <a:ext cx="0" cy="1058073"/>
                </a:xfrm>
                <a:prstGeom prst="line">
                  <a:avLst/>
                </a:prstGeom>
                <a:ln w="25400">
                  <a:solidFill>
                    <a:srgbClr val="3B4A5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3" name="直接箭头连接符 72"/>
              <p:cNvCxnSpPr/>
              <p:nvPr/>
            </p:nvCxnSpPr>
            <p:spPr>
              <a:xfrm>
                <a:off x="6008714" y="6275465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 flipV="1">
                <a:off x="9623596" y="1291357"/>
                <a:ext cx="0" cy="1652046"/>
              </a:xfrm>
              <a:prstGeom prst="line">
                <a:avLst/>
              </a:prstGeom>
              <a:ln w="25400">
                <a:solidFill>
                  <a:srgbClr val="3B4A5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矩形 88"/>
              <p:cNvSpPr/>
              <p:nvPr/>
            </p:nvSpPr>
            <p:spPr>
              <a:xfrm>
                <a:off x="6000793" y="2486060"/>
                <a:ext cx="1148877" cy="3231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altLang="zh-CN" sz="1500" kern="100" dirty="0">
                    <a:solidFill>
                      <a:srgbClr val="3B4450"/>
                    </a:solidFill>
                    <a:latin typeface="Calibri" panose="020F0502020204030204" pitchFamily="34" charset="0"/>
                    <a:cs typeface="Arial" panose="020B0604020202020204" pitchFamily="34" charset="0"/>
                  </a:rPr>
                  <a:t>Resonance?</a:t>
                </a:r>
                <a:endParaRPr lang="zh-CN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90" name="直接箭头连接符 89"/>
              <p:cNvCxnSpPr/>
              <p:nvPr/>
            </p:nvCxnSpPr>
            <p:spPr>
              <a:xfrm>
                <a:off x="5982933" y="388296"/>
                <a:ext cx="0" cy="405180"/>
              </a:xfrm>
              <a:prstGeom prst="straightConnector1">
                <a:avLst/>
              </a:prstGeom>
              <a:ln w="25400">
                <a:solidFill>
                  <a:srgbClr val="3B4A5D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文本框 115"/>
            <p:cNvSpPr txBox="1"/>
            <p:nvPr/>
          </p:nvSpPr>
          <p:spPr>
            <a:xfrm>
              <a:off x="10015615" y="2472178"/>
              <a:ext cx="185382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Resonance</a:t>
              </a:r>
              <a:r>
                <a:rPr lang="zh-CN" altLang="en-US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real</a:t>
              </a:r>
              <a:r>
                <a:rPr lang="zh-CN" altLang="en-US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time</a:t>
              </a:r>
              <a:r>
                <a:rPr lang="zh-CN" altLang="en-US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500" kern="100" dirty="0">
                  <a:solidFill>
                    <a:srgbClr val="3B445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monitor</a:t>
              </a:r>
              <a:endParaRPr lang="zh-CN" altLang="en-US" sz="1500" dirty="0"/>
            </a:p>
          </p:txBody>
        </p:sp>
        <p:cxnSp>
          <p:nvCxnSpPr>
            <p:cNvPr id="124" name="直接箭头连接符 123"/>
            <p:cNvCxnSpPr/>
            <p:nvPr/>
          </p:nvCxnSpPr>
          <p:spPr>
            <a:xfrm flipH="1" flipV="1">
              <a:off x="7759337" y="1267097"/>
              <a:ext cx="2050869" cy="1"/>
            </a:xfrm>
            <a:prstGeom prst="straightConnector1">
              <a:avLst/>
            </a:prstGeom>
            <a:ln w="25400">
              <a:solidFill>
                <a:srgbClr val="3B4A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212411" y="1608832"/>
            <a:ext cx="4563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Intelligent</a:t>
            </a:r>
            <a:r>
              <a:rPr lang="zh-CN" altLang="en-US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FFT</a:t>
            </a:r>
            <a:endParaRPr lang="zh-CN" altLang="zh-CN" sz="3600" dirty="0">
              <a:solidFill>
                <a:srgbClr val="3B4A5D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12411" y="912044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-241602" y="-68958"/>
            <a:ext cx="12522804" cy="6995916"/>
          </a:xfrm>
          <a:prstGeom prst="rect">
            <a:avLst/>
          </a:prstGeom>
          <a:solidFill>
            <a:srgbClr val="F0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>
              <a:solidFill>
                <a:srgbClr val="3E4D60"/>
              </a:solidFill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754" y="1811430"/>
            <a:ext cx="9247414" cy="478166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-68580" y="263896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r>
              <a:rPr lang="zh-CN" altLang="en-US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     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cxnSp>
        <p:nvCxnSpPr>
          <p:cNvPr id="33" name="直接箭头连接符 27"/>
          <p:cNvCxnSpPr>
            <a:cxnSpLocks noChangeShapeType="1"/>
          </p:cNvCxnSpPr>
          <p:nvPr/>
        </p:nvCxnSpPr>
        <p:spPr bwMode="auto">
          <a:xfrm>
            <a:off x="1198338" y="4593256"/>
            <a:ext cx="1032832" cy="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直接箭头连接符 27"/>
          <p:cNvCxnSpPr>
            <a:cxnSpLocks noChangeShapeType="1"/>
          </p:cNvCxnSpPr>
          <p:nvPr/>
        </p:nvCxnSpPr>
        <p:spPr bwMode="auto">
          <a:xfrm>
            <a:off x="9779853" y="4741700"/>
            <a:ext cx="1032832" cy="1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29"/>
          <p:cNvSpPr>
            <a:spLocks noChangeArrowheads="1"/>
          </p:cNvSpPr>
          <p:nvPr/>
        </p:nvSpPr>
        <p:spPr bwMode="auto">
          <a:xfrm>
            <a:off x="1198338" y="4139510"/>
            <a:ext cx="104067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inlet</a:t>
            </a:r>
            <a:endParaRPr lang="zh-CN" altLang="en-US" sz="2000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29"/>
          <p:cNvSpPr>
            <a:spLocks noChangeArrowheads="1"/>
          </p:cNvSpPr>
          <p:nvPr/>
        </p:nvSpPr>
        <p:spPr bwMode="auto">
          <a:xfrm>
            <a:off x="9593407" y="4257581"/>
            <a:ext cx="12522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000" dirty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Outlet</a:t>
            </a:r>
            <a:endParaRPr lang="zh-CN" altLang="en-US" sz="2000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0" y="1082841"/>
            <a:ext cx="313724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3B4A5D"/>
                </a:solidFill>
                <a:ea typeface="Microsoft YaHei UI" panose="020B0503020204020204" pitchFamily="34" charset="-122"/>
              </a:rPr>
              <a:t>Heat Isolation</a:t>
            </a:r>
            <a:endParaRPr lang="zh-CN" altLang="zh-CN" sz="3600" dirty="0">
              <a:solidFill>
                <a:srgbClr val="3B4A5D"/>
              </a:solidFill>
              <a:ea typeface="Microsoft YaHei UI" panose="020B0503020204020204" pitchFamily="34" charset="-122"/>
            </a:endParaRPr>
          </a:p>
        </p:txBody>
      </p:sp>
      <p:sp>
        <p:nvSpPr>
          <p:cNvPr id="38" name="矩形 16"/>
          <p:cNvSpPr>
            <a:spLocks noChangeArrowheads="1"/>
          </p:cNvSpPr>
          <p:nvPr/>
        </p:nvSpPr>
        <p:spPr bwMode="auto">
          <a:xfrm>
            <a:off x="1987730" y="5606124"/>
            <a:ext cx="229902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Heat dissipation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微软雅黑" panose="020B0503020204020204" charset="-122"/>
            </a:endParaRPr>
          </a:p>
          <a:p>
            <a:pPr eaLnBrk="1" hangingPunct="1">
              <a:spcBef>
                <a:spcPct val="0"/>
              </a:spcBef>
              <a:buClr>
                <a:srgbClr val="00B050"/>
              </a:buClr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微软雅黑" panose="020B0503020204020204" charset="-122"/>
              </a:rPr>
              <a:t>Dust prevention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1727" y="-18129"/>
            <a:ext cx="6365625" cy="6858000"/>
          </a:xfrm>
          <a:prstGeom prst="rect">
            <a:avLst/>
          </a:prstGeom>
          <a:solidFill>
            <a:schemeClr val="bg1">
              <a:lumMod val="10000"/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2752" y="1085150"/>
            <a:ext cx="523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</a:rPr>
              <a:t>Full Controlled Technology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07746" y="2997022"/>
            <a:ext cx="2073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FFFF"/>
                </a:solidFill>
              </a:rPr>
              <a:t>Tech Combination</a:t>
            </a:r>
            <a:endParaRPr lang="zh-CN" altLang="zh-CN" sz="2800" dirty="0">
              <a:solidFill>
                <a:srgbClr val="FFFFFF"/>
              </a:solidFill>
            </a:endParaRPr>
          </a:p>
        </p:txBody>
      </p:sp>
      <p:grpSp>
        <p:nvGrpSpPr>
          <p:cNvPr id="23" name="组 22"/>
          <p:cNvGrpSpPr/>
          <p:nvPr/>
        </p:nvGrpSpPr>
        <p:grpSpPr>
          <a:xfrm>
            <a:off x="8064592" y="2816620"/>
            <a:ext cx="2335407" cy="2471107"/>
            <a:chOff x="8271096" y="3424507"/>
            <a:chExt cx="2335407" cy="2471107"/>
          </a:xfrm>
        </p:grpSpPr>
        <p:sp>
          <p:nvSpPr>
            <p:cNvPr id="8" name="矩形 7"/>
            <p:cNvSpPr/>
            <p:nvPr/>
          </p:nvSpPr>
          <p:spPr>
            <a:xfrm>
              <a:off x="8853010" y="3433272"/>
              <a:ext cx="1497782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Power Electronic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271096" y="3424507"/>
              <a:ext cx="308372" cy="308372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8853010" y="3937808"/>
              <a:ext cx="1753493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Micro-Programming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V="1">
              <a:off x="8271096" y="3899659"/>
              <a:ext cx="375166" cy="375166"/>
            </a:xfrm>
            <a:prstGeom prst="rect">
              <a:avLst/>
            </a:prstGeom>
            <a:ln w="22225">
              <a:noFill/>
            </a:ln>
          </p:spPr>
        </p:pic>
        <p:sp>
          <p:nvSpPr>
            <p:cNvPr id="12" name="矩形 11"/>
            <p:cNvSpPr/>
            <p:nvPr/>
          </p:nvSpPr>
          <p:spPr>
            <a:xfrm>
              <a:off x="8853010" y="4496132"/>
              <a:ext cx="155068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Micro-Electronics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1096" y="4441605"/>
              <a:ext cx="378471" cy="378471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8853010" y="5000668"/>
              <a:ext cx="1423595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Communication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71096" y="4986856"/>
              <a:ext cx="349309" cy="34930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7" name="矩形 16"/>
            <p:cNvSpPr/>
            <p:nvPr/>
          </p:nvSpPr>
          <p:spPr>
            <a:xfrm>
              <a:off x="8853010" y="5558912"/>
              <a:ext cx="128733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en-US" altLang="zh-CN" sz="1500" kern="100" dirty="0">
                  <a:solidFill>
                    <a:srgbClr val="FFFFFF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Control</a:t>
              </a:r>
              <a:endParaRPr lang="zh-CN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1096" y="5502946"/>
              <a:ext cx="392668" cy="392668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321047" y="1983011"/>
            <a:ext cx="5319345" cy="3833295"/>
            <a:chOff x="522752" y="1983011"/>
            <a:chExt cx="5319345" cy="38332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1038666" y="2192423"/>
              <a:ext cx="4602295" cy="3623883"/>
            </a:xfrm>
            <a:prstGeom prst="rect">
              <a:avLst/>
            </a:prstGeom>
            <a:ln w="34925"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2752" y="1983011"/>
              <a:ext cx="728790" cy="806536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4900052" y="1983011"/>
              <a:ext cx="942045" cy="1025397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00052" y="2296607"/>
              <a:ext cx="74090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/>
                <a:t>Load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2326025" y="5306503"/>
              <a:ext cx="1068861" cy="270790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>
              <a:stCxn id="20" idx="3"/>
              <a:endCxn id="20" idx="3"/>
            </p:cNvCxnSpPr>
            <p:nvPr/>
          </p:nvCxnSpPr>
          <p:spPr>
            <a:xfrm>
              <a:off x="3394886" y="544189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stCxn id="21" idx="1"/>
              <a:endCxn id="26" idx="3"/>
            </p:cNvCxnSpPr>
            <p:nvPr/>
          </p:nvCxnSpPr>
          <p:spPr>
            <a:xfrm flipH="1" flipV="1">
              <a:off x="3249061" y="5433129"/>
              <a:ext cx="930383" cy="2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2326024" y="5301482"/>
              <a:ext cx="923037" cy="2632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IGBT Driver</a:t>
              </a:r>
              <a:endParaRPr lang="zh-CN" altLang="en-US" sz="1100" dirty="0"/>
            </a:p>
          </p:txBody>
        </p:sp>
        <p:sp>
          <p:nvSpPr>
            <p:cNvPr id="29" name="矩形 28"/>
            <p:cNvSpPr/>
            <p:nvPr/>
          </p:nvSpPr>
          <p:spPr>
            <a:xfrm>
              <a:off x="3882289" y="5293986"/>
              <a:ext cx="788952" cy="270790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327953" y="5009180"/>
              <a:ext cx="610986" cy="2542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dirty="0"/>
                <a:t>DSP</a:t>
              </a:r>
              <a:endParaRPr lang="zh-CN" altLang="en-US" sz="1100" dirty="0"/>
            </a:p>
          </p:txBody>
        </p:sp>
        <p:sp>
          <p:nvSpPr>
            <p:cNvPr id="5" name="矩形 4"/>
            <p:cNvSpPr/>
            <p:nvPr/>
          </p:nvSpPr>
          <p:spPr>
            <a:xfrm>
              <a:off x="3931505" y="4926639"/>
              <a:ext cx="305413" cy="361088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79444" y="5263753"/>
              <a:ext cx="306594" cy="339301"/>
            </a:xfrm>
            <a:prstGeom prst="rect">
              <a:avLst/>
            </a:prstGeom>
          </p:spPr>
        </p:pic>
        <p:cxnSp>
          <p:nvCxnSpPr>
            <p:cNvPr id="28" name="直接连接符 27"/>
            <p:cNvCxnSpPr/>
            <p:nvPr/>
          </p:nvCxnSpPr>
          <p:spPr>
            <a:xfrm flipH="1" flipV="1">
              <a:off x="3859839" y="5432485"/>
              <a:ext cx="327805" cy="50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 24"/>
            <p:cNvSpPr/>
            <p:nvPr/>
          </p:nvSpPr>
          <p:spPr>
            <a:xfrm>
              <a:off x="3876735" y="4975277"/>
              <a:ext cx="118388" cy="257668"/>
            </a:xfrm>
            <a:prstGeom prst="rect">
              <a:avLst/>
            </a:prstGeom>
            <a:solidFill>
              <a:srgbClr val="2F3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4926747" y="2180231"/>
              <a:ext cx="702022" cy="59712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7139966" y="1030987"/>
            <a:ext cx="470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</a:rPr>
              <a:t>Flexible Alternative Current Transmission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-41498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108"/>
            <a:ext cx="7130776" cy="61752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4619" y="295770"/>
            <a:ext cx="6589883" cy="4167473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  <a:scene3d>
            <a:camera prst="perspectiveLeft">
              <a:rot lat="0" lon="1200000" rev="0"/>
            </a:camera>
            <a:lightRig rig="threePt" dir="t"/>
          </a:scene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0073" y="1689579"/>
            <a:ext cx="7152156" cy="3937498"/>
          </a:xfrm>
          <a:prstGeom prst="rect">
            <a:avLst/>
          </a:prstGeom>
          <a:effectLst>
            <a:reflection blurRad="6350" stA="50000" endPos="40000" dir="5400000" sy="-100000" algn="bl" rotWithShape="0"/>
          </a:effectLst>
          <a:scene3d>
            <a:camera prst="perspectiveRight">
              <a:rot lat="0" lon="0" rev="0"/>
            </a:camera>
            <a:lightRig rig="threePt" dir="t"/>
          </a:scene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sharpenSoften amoun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425">
            <a:off x="-720595" y="194091"/>
            <a:ext cx="4576216" cy="25931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42">
            <a:off x="-790790" y="135040"/>
            <a:ext cx="4592185" cy="26022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  <a14:imgEffect>
                      <a14:sharpenSoften amoun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4712">
            <a:off x="5447499" y="34172"/>
            <a:ext cx="4394915" cy="249045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7494">
            <a:off x="5316288" y="-35584"/>
            <a:ext cx="4930232" cy="2793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9754">
            <a:off x="7261666" y="4132386"/>
            <a:ext cx="4626241" cy="262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1037">
            <a:off x="7315541" y="4115572"/>
            <a:ext cx="4707346" cy="266749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6246">
            <a:off x="3414391" y="1754546"/>
            <a:ext cx="4574287" cy="2592096"/>
          </a:xfrm>
          <a:prstGeom prst="rect">
            <a:avLst/>
          </a:prstGeom>
          <a:ln>
            <a:noFill/>
          </a:ln>
          <a:effectLst>
            <a:outerShdw blurRad="381000" dist="762000" dir="5400000" sx="109000" sy="109000" algn="tl" rotWithShape="0">
              <a:srgbClr val="333333">
                <a:alpha val="54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bg1">
                <a:lumMod val="1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  <a14:imgEffect>
                      <a14:sharpenSoften amoun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268">
            <a:off x="1965724" y="4198281"/>
            <a:ext cx="4448764" cy="2520966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254000" dist="38100" dir="2700000" sx="104000" sy="104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65002" y="-103394"/>
            <a:ext cx="12257003" cy="6937805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0" y="1953975"/>
            <a:ext cx="6112042" cy="803594"/>
          </a:xfrm>
          <a:prstGeom prst="rect">
            <a:avLst/>
          </a:prstGeom>
          <a:solidFill>
            <a:schemeClr val="bg1">
              <a:lumMod val="25000"/>
              <a:alpha val="67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512509" y="2019614"/>
            <a:ext cx="4856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</a:rPr>
              <a:t>Friendly  Interface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4288" y="1141797"/>
            <a:ext cx="296422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5400" b="1" kern="100" dirty="0">
                <a:solidFill>
                  <a:srgbClr val="C00000"/>
                </a:solidFill>
                <a:latin typeface="Segoe Script" panose="030B0504020000000003" pitchFamily="34" charset="0"/>
                <a:cs typeface="Arial" panose="020B0604020202020204" pitchFamily="34" charset="0"/>
              </a:rPr>
              <a:t>Unique</a:t>
            </a:r>
            <a:endParaRPr lang="zh-CN" altLang="zh-CN" sz="5400" b="1" kern="100" dirty="0">
              <a:solidFill>
                <a:srgbClr val="C00000"/>
              </a:solidFill>
              <a:latin typeface="Segoe Script" panose="030B0504020000000003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1445">
            <a:off x="1819597" y="4084042"/>
            <a:ext cx="4607166" cy="26107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-7275" y="682987"/>
          <a:ext cx="12336780" cy="5859394"/>
        </p:xfrm>
        <a:graphic>
          <a:graphicData uri="http://schemas.openxmlformats.org/drawingml/2006/table">
            <a:tbl>
              <a:tblPr firstRow="1" firstCol="1">
                <a:tableStyleId>{616DA210-FB5B-4158-B5E0-FEB733F419BA}</a:tableStyleId>
              </a:tblPr>
              <a:tblGrid>
                <a:gridCol w="2659380"/>
                <a:gridCol w="3017520"/>
                <a:gridCol w="1724576"/>
                <a:gridCol w="2456932"/>
                <a:gridCol w="2478195"/>
              </a:tblGrid>
              <a:tr h="33974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Items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400V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208V/480V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600V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effectLst/>
                        </a:rPr>
                        <a:t>690V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176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Rated Voltage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228~456V</a:t>
                      </a:r>
                      <a:endParaRPr lang="en-US" sz="1500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384~552V</a:t>
                      </a:r>
                      <a:endParaRPr lang="en-US" sz="1500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420~690V</a:t>
                      </a:r>
                      <a:endParaRPr lang="en-US" sz="1500" u="none" strike="noStrike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u="none" strike="noStrike" dirty="0">
                          <a:effectLst/>
                        </a:rPr>
                        <a:t>483v~793V</a:t>
                      </a:r>
                      <a:endParaRPr lang="en-US" sz="1500" u="none" strike="noStrike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marB="0" anchor="ctr"/>
                </a:tc>
              </a:tr>
              <a:tr h="3570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Rated Capacity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15/25/35/50/60/75/ 100/150/300A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25/35/50/60/75/90/100A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745">
                        <a:alpha val="32941"/>
                      </a:srgbClr>
                    </a:solidFill>
                  </a:tcPr>
                </a:tc>
                <a:tc hMerge="1"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9745">
                        <a:alpha val="32941"/>
                      </a:srgbClr>
                    </a:solidFill>
                  </a:tcPr>
                </a:tc>
              </a:tr>
              <a:tr h="5069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Compensation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Harmonic Compensation, Reactive power compensation, unbalance Compensation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66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Power Grid Structure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3P4W, 3P3W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Filter Range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2~50</a:t>
                      </a:r>
                      <a:r>
                        <a:rPr lang="en-US" sz="1500" u="none" strike="noStrike" baseline="30000" dirty="0">
                          <a:solidFill>
                            <a:srgbClr val="FFFFFF"/>
                          </a:solidFill>
                          <a:effectLst/>
                        </a:rPr>
                        <a:t>th</a:t>
                      </a:r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 order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289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Response Time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&lt;5ms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57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Efficiency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&gt;97%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649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Cooling air require</a:t>
                      </a:r>
                      <a:r>
                        <a:rPr lang="en-US" altLang="zh-CN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ment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44/75/151/300/405L/Sec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359L/Sec</a:t>
                      </a:r>
                      <a:endParaRPr lang="zh-CN" alt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</a:tr>
              <a:tr h="59055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Dimensions (W x D x H) (mm³</a:t>
                      </a:r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)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440*470*150</a:t>
                      </a:r>
                      <a:r>
                        <a:rPr lang="zh-CN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、</a:t>
                      </a:r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440*590*190</a:t>
                      </a:r>
                      <a:r>
                        <a:rPr lang="zh-CN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、</a:t>
                      </a:r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440*600*230</a:t>
                      </a:r>
                      <a:r>
                        <a:rPr lang="zh-CN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、</a:t>
                      </a:r>
                      <a:r>
                        <a:rPr lang="en-US" altLang="zh-CN" sz="1500" kern="1200" dirty="0">
                          <a:solidFill>
                            <a:srgbClr val="FFFFFF"/>
                          </a:solidFill>
                          <a:effectLst/>
                        </a:rPr>
                        <a:t>500*510*270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500" dirty="0">
                          <a:solidFill>
                            <a:srgbClr val="FFFFFF"/>
                          </a:solidFill>
                        </a:rPr>
                        <a:t>544*640*250(Rack-mounted)/504*253*640(Wall-mounted)</a:t>
                      </a:r>
                      <a:endParaRPr lang="zh-CN" alt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</a:tr>
              <a:tr h="5905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Module display interface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4.3-inch HMI(module), 7-inch HMI(central</a:t>
                      </a:r>
                      <a:r>
                        <a:rPr lang="en-US" sz="1500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monitor),LED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4.3-inch HMI(wall-mounted), 7-inch HMI(rack</a:t>
                      </a:r>
                      <a:r>
                        <a:rPr lang="en-US" altLang="zh-CN" sz="1500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mounted)</a:t>
                      </a:r>
                      <a:endParaRPr lang="zh-CN" altLang="en-US" sz="1500" dirty="0">
                        <a:solidFill>
                          <a:srgbClr val="FFFFFF"/>
                        </a:solidFill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</a:tr>
              <a:tr h="4099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Communications ports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RS485,and</a:t>
                      </a:r>
                      <a:r>
                        <a:rPr lang="en-US" sz="1500" u="none" strike="noStrike" baseline="0" dirty="0">
                          <a:solidFill>
                            <a:srgbClr val="FFFFFF"/>
                          </a:solidFill>
                          <a:effectLst/>
                        </a:rPr>
                        <a:t> Ether net port(RJ45)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1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Communications protocols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Modbus (RTU)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219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b="0" u="none" strike="noStrike" dirty="0">
                          <a:solidFill>
                            <a:srgbClr val="FFFFFF"/>
                          </a:solidFill>
                          <a:effectLst/>
                        </a:rPr>
                        <a:t>Standards Compliance 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UL /ETL</a:t>
                      </a:r>
                      <a:r>
                        <a:rPr lang="zh-CN" alt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（</a:t>
                      </a:r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UL508</a:t>
                      </a:r>
                      <a:r>
                        <a:rPr lang="zh-CN" alt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）</a:t>
                      </a:r>
                      <a:r>
                        <a:rPr lang="en-US" sz="15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/ DNV/ RINA/ BV/ IEEE519, ER G5/4</a:t>
                      </a:r>
                      <a:endParaRPr lang="en-US" sz="1500" b="0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等线" panose="02010600030101010101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928463"/>
            <a:ext cx="11110879" cy="5654744"/>
          </a:xfrm>
          <a:prstGeom prst="rect">
            <a:avLst/>
          </a:prstGeom>
          <a:blipFill dpi="0" rotWithShape="1">
            <a:blip r:embed="rId1">
              <a:alphaModFix amt="69000"/>
              <a:biLevel thresh="7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508" y="4193616"/>
            <a:ext cx="1299793" cy="64989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210" y="3871083"/>
            <a:ext cx="1131146" cy="7574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085" y="1175073"/>
            <a:ext cx="1428155" cy="720038"/>
          </a:xfrm>
          <a:prstGeom prst="rect">
            <a:avLst/>
          </a:prstGeom>
        </p:spPr>
      </p:pic>
      <p:pic>
        <p:nvPicPr>
          <p:cNvPr id="1030" name="Picture 6" descr="http://www.zlsale.com/Upload/1/21/212/20120322094025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 bwMode="auto">
          <a:xfrm>
            <a:off x="3436267" y="3834262"/>
            <a:ext cx="939037" cy="611260"/>
          </a:xfrm>
          <a:prstGeom prst="rect">
            <a:avLst/>
          </a:prstGeom>
          <a:noFill/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091" y="3293292"/>
            <a:ext cx="1218098" cy="81524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5109" y="3470382"/>
            <a:ext cx="917925" cy="61330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3482" y="4561354"/>
            <a:ext cx="969163" cy="64753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4685" y="697506"/>
            <a:ext cx="1016680" cy="51002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6164" y="1740296"/>
            <a:ext cx="1577212" cy="791226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4436343" y="2569911"/>
            <a:ext cx="4121886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FFFFFF"/>
                </a:solidFill>
              </a:rPr>
              <a:t>2.0 </a:t>
            </a:r>
            <a:r>
              <a:rPr lang="en-US" altLang="zh-CN" sz="2500" dirty="0">
                <a:solidFill>
                  <a:srgbClr val="FFFFFF"/>
                </a:solidFill>
              </a:rPr>
              <a:t>Million</a:t>
            </a:r>
            <a:r>
              <a:rPr lang="zh-CN" altLang="en-US" sz="2500" dirty="0">
                <a:solidFill>
                  <a:srgbClr val="FFFFFF"/>
                </a:solidFill>
              </a:rPr>
              <a:t> </a:t>
            </a:r>
            <a:r>
              <a:rPr lang="en-US" altLang="zh-CN" sz="2500" dirty="0">
                <a:solidFill>
                  <a:srgbClr val="FFFFFF"/>
                </a:solidFill>
              </a:rPr>
              <a:t>Installation</a:t>
            </a:r>
            <a:r>
              <a:rPr lang="zh-CN" altLang="en-US" sz="2500" dirty="0">
                <a:solidFill>
                  <a:srgbClr val="FFFFFF"/>
                </a:solidFill>
              </a:rPr>
              <a:t> </a:t>
            </a:r>
            <a:r>
              <a:rPr lang="en-US" altLang="zh-CN" sz="2500" dirty="0">
                <a:solidFill>
                  <a:srgbClr val="FFFFFF"/>
                </a:solidFill>
              </a:rPr>
              <a:t>Global</a:t>
            </a:r>
            <a:endParaRPr lang="en-US" altLang="zh-CN" sz="2500" dirty="0">
              <a:solidFill>
                <a:srgbClr val="FFFFFF"/>
              </a:solidFill>
            </a:endParaRPr>
          </a:p>
          <a:p>
            <a:r>
              <a:rPr lang="en-US" altLang="zh-CN" sz="1500" dirty="0">
                <a:solidFill>
                  <a:srgbClr val="FFFFFF"/>
                </a:solidFill>
              </a:rPr>
              <a:t>The biggest quantity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installation reference</a:t>
            </a:r>
            <a:endParaRPr lang="zh-CN" altLang="zh-CN" sz="1500" dirty="0">
              <a:solidFill>
                <a:srgbClr val="FFFFFF"/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4474306" y="3695805"/>
            <a:ext cx="322532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Widest</a:t>
            </a:r>
            <a:r>
              <a:rPr lang="zh-CN" altLang="en-US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Application</a:t>
            </a:r>
            <a:endParaRPr lang="en-US" altLang="zh-CN" sz="2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non-linear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loads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industries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Reference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environment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474306" y="4942425"/>
            <a:ext cx="492369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Unique</a:t>
            </a:r>
            <a:r>
              <a:rPr lang="zh-CN" altLang="en-US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Engineering</a:t>
            </a:r>
            <a:r>
              <a:rPr lang="zh-CN" altLang="en-US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Innovation</a:t>
            </a:r>
            <a:endParaRPr lang="en-US" altLang="zh-CN" sz="2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Modular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Design</a:t>
            </a:r>
            <a:endParaRPr lang="en-US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Level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topology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4739941" y="1201261"/>
            <a:ext cx="1858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3600" kern="100" dirty="0">
                <a:solidFill>
                  <a:srgbClr val="FFFFFF"/>
                </a:solidFill>
                <a:ea typeface="方正兰亭超细黑简体" panose="02000000000000000000" pitchFamily="2" charset="-122"/>
                <a:cs typeface="RomanS" panose="02000400000000000000" pitchFamily="2" charset="0"/>
              </a:rPr>
              <a:t>LEADING</a:t>
            </a:r>
            <a:endParaRPr lang="zh-CN" altLang="zh-CN" sz="3600" kern="100" dirty="0">
              <a:solidFill>
                <a:srgbClr val="FFFFFF"/>
              </a:solidFill>
              <a:ea typeface="方正兰亭超细黑简体" panose="02000000000000000000" pitchFamily="2" charset="-122"/>
              <a:cs typeface="RomanS" panose="02000400000000000000" pitchFamily="2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086792" y="1755817"/>
            <a:ext cx="185935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5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IN INDUSTRY</a:t>
            </a:r>
            <a:endParaRPr lang="zh-CN" altLang="en-US" sz="2500" dirty="0">
              <a:solidFill>
                <a:srgbClr val="FFFFFF"/>
              </a:solidFill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924" y="1066634"/>
            <a:ext cx="1139673" cy="759308"/>
          </a:xfrm>
          <a:prstGeom prst="rect">
            <a:avLst/>
          </a:prstGeom>
        </p:spPr>
      </p:pic>
      <p:pic>
        <p:nvPicPr>
          <p:cNvPr id="1026" name="Picture 2" descr="http://pic20.photophoto.cn/20110901/0022005976351952_b.jpg"/>
          <p:cNvPicPr>
            <a:picLocks noChangeAspect="1" noChangeArrowheads="1"/>
          </p:cNvPicPr>
          <p:nvPr/>
        </p:nvPicPr>
        <p:blipFill rotWithShape="1">
          <a:blip r:embed="rId12"/>
          <a:srcRect/>
          <a:stretch>
            <a:fillRect/>
          </a:stretch>
        </p:blipFill>
        <p:spPr bwMode="auto">
          <a:xfrm>
            <a:off x="3378986" y="1545929"/>
            <a:ext cx="1079591" cy="677475"/>
          </a:xfrm>
          <a:prstGeom prst="rect">
            <a:avLst/>
          </a:prstGeom>
          <a:noFill/>
        </p:spPr>
      </p:pic>
      <p:pic>
        <p:nvPicPr>
          <p:cNvPr id="1028" name="Picture 4" descr="http://img.sj33.cn/uploads/allimg/201401/7-14012Q51ADc.jpg"/>
          <p:cNvPicPr>
            <a:picLocks noChangeAspect="1" noChangeArrowheads="1"/>
          </p:cNvPicPr>
          <p:nvPr/>
        </p:nvPicPr>
        <p:blipFill rotWithShape="1">
          <a:blip r:embed="rId13"/>
          <a:srcRect/>
          <a:stretch>
            <a:fillRect/>
          </a:stretch>
        </p:blipFill>
        <p:spPr bwMode="auto">
          <a:xfrm>
            <a:off x="2209182" y="3103911"/>
            <a:ext cx="1254047" cy="793377"/>
          </a:xfrm>
          <a:prstGeom prst="rect">
            <a:avLst/>
          </a:prstGeom>
          <a:noFill/>
        </p:spPr>
      </p:pic>
      <p:pic>
        <p:nvPicPr>
          <p:cNvPr id="1034" name="Picture 10" descr="http://imgsrc.baidu.com/image/c0%3Dshijue1%2C0%2C0%2C294%2C40/sign=3b56c0f13301213fdb3e469f3c8e5ca4/b90e7bec54e736d19968782091504fc2d562699b.jpg"/>
          <p:cNvPicPr>
            <a:picLocks noChangeAspect="1" noChangeArrowheads="1"/>
          </p:cNvPicPr>
          <p:nvPr/>
        </p:nvPicPr>
        <p:blipFill rotWithShape="1">
          <a:blip r:embed="rId14"/>
          <a:srcRect/>
          <a:stretch>
            <a:fillRect/>
          </a:stretch>
        </p:blipFill>
        <p:spPr bwMode="auto">
          <a:xfrm>
            <a:off x="2632632" y="4833289"/>
            <a:ext cx="1186890" cy="706956"/>
          </a:xfrm>
          <a:prstGeom prst="rect">
            <a:avLst/>
          </a:prstGeom>
          <a:noFill/>
        </p:spPr>
      </p:pic>
      <p:pic>
        <p:nvPicPr>
          <p:cNvPr id="1032" name="Picture 8" descr="http://pic.58pic.com/58pic/15/43/76/45m58PICiRP_1024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45130" y="2497013"/>
            <a:ext cx="1210394" cy="785770"/>
          </a:xfrm>
          <a:prstGeom prst="rect">
            <a:avLst/>
          </a:prstGeom>
          <a:noFill/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72738" y="1867334"/>
            <a:ext cx="1344722" cy="830482"/>
          </a:xfrm>
          <a:prstGeom prst="rect">
            <a:avLst/>
          </a:prstGeom>
        </p:spPr>
      </p:pic>
      <p:pic>
        <p:nvPicPr>
          <p:cNvPr id="1036" name="Picture 12" descr="http://pic.baike.soso.com/p/20111217/20111217104739-368824055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52645" y="2685586"/>
            <a:ext cx="1256656" cy="655974"/>
          </a:xfrm>
          <a:prstGeom prst="rect">
            <a:avLst/>
          </a:prstGeom>
          <a:noFill/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8"/>
          <a:srcRect/>
          <a:stretch>
            <a:fillRect/>
          </a:stretch>
        </p:blipFill>
        <p:spPr>
          <a:xfrm>
            <a:off x="1581206" y="2714397"/>
            <a:ext cx="1082334" cy="750591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712460" y="1348179"/>
            <a:ext cx="3479540" cy="4094678"/>
            <a:chOff x="8712460" y="1348179"/>
            <a:chExt cx="3479540" cy="4094678"/>
          </a:xfrm>
        </p:grpSpPr>
        <p:pic>
          <p:nvPicPr>
            <p:cNvPr id="2" name="图片 1" descr="屏幕快照 2017-11-01 下午11.19.12.png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724900" y="1375360"/>
              <a:ext cx="3467100" cy="406279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0"/>
            <a:srcRect/>
            <a:stretch>
              <a:fillRect/>
            </a:stretch>
          </p:blipFill>
          <p:spPr>
            <a:xfrm>
              <a:off x="8721643" y="3897288"/>
              <a:ext cx="1100843" cy="1545569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21"/>
            <a:srcRect/>
            <a:stretch>
              <a:fillRect/>
            </a:stretch>
          </p:blipFill>
          <p:spPr>
            <a:xfrm>
              <a:off x="8712460" y="1348179"/>
              <a:ext cx="1323699" cy="203727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712460" y="3080805"/>
              <a:ext cx="1591484" cy="1002882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23"/>
            <a:srcRect/>
            <a:stretch>
              <a:fillRect/>
            </a:stretch>
          </p:blipFill>
          <p:spPr>
            <a:xfrm>
              <a:off x="9822485" y="3078497"/>
              <a:ext cx="1352261" cy="10300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 l="-209" r="-523"/>
          <a:stretch>
            <a:fillRect/>
          </a:stretch>
        </p:blipFill>
        <p:spPr>
          <a:xfrm>
            <a:off x="-26894" y="1"/>
            <a:ext cx="12272682" cy="696557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-12441" y="0"/>
            <a:ext cx="12204441" cy="7053943"/>
          </a:xfrm>
          <a:prstGeom prst="rect">
            <a:avLst/>
          </a:prstGeom>
          <a:solidFill>
            <a:schemeClr val="bg1">
              <a:lumMod val="10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0" y="2699656"/>
            <a:ext cx="12192000" cy="1127077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FF"/>
                </a:solidFill>
                <a:latin typeface="+mn-lt"/>
              </a:rPr>
              <a:t>Inverter PQ focus company</a:t>
            </a:r>
            <a:endParaRPr lang="zh-CN" altLang="en-US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649505" y="4988424"/>
            <a:ext cx="36486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kern="100" dirty="0">
                <a:solidFill>
                  <a:srgbClr val="FFFFFF"/>
                </a:solidFill>
                <a:cs typeface="Arial" panose="020B0604020202020204" pitchFamily="34" charset="0"/>
              </a:rPr>
              <a:t>100% Power Electronic company high </a:t>
            </a:r>
            <a:r>
              <a:rPr kumimoji="1" lang="en-US" altLang="zh-CN" sz="1500" dirty="0">
                <a:solidFill>
                  <a:srgbClr val="FFFFFF"/>
                </a:solidFill>
              </a:rPr>
              <a:t>focus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on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PQ</a:t>
            </a:r>
            <a:r>
              <a:rPr kumimoji="1" lang="zh-CN" altLang="en-US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>
                <a:solidFill>
                  <a:srgbClr val="FFFFFF"/>
                </a:solidFill>
              </a:rPr>
              <a:t>Tech</a:t>
            </a:r>
            <a:endParaRPr kumimoji="1" lang="en-US" altLang="zh-CN" sz="1500" dirty="0">
              <a:solidFill>
                <a:srgbClr val="FFFF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53867" y="4988424"/>
            <a:ext cx="326672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Stock listed on CEM  stock code 300693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646134" y="3125804"/>
            <a:ext cx="3545866" cy="370232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1" y="16298"/>
            <a:ext cx="4358053" cy="31095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矩形 13"/>
          <p:cNvSpPr/>
          <p:nvPr/>
        </p:nvSpPr>
        <p:spPr>
          <a:xfrm>
            <a:off x="9381823" y="127661"/>
            <a:ext cx="2805830" cy="598848"/>
          </a:xfrm>
          <a:prstGeom prst="rect">
            <a:avLst/>
          </a:prstGeom>
          <a:solidFill>
            <a:srgbClr val="3E4D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3125804"/>
            <a:ext cx="4369378" cy="3732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77488" y="3125806"/>
            <a:ext cx="4337762" cy="3732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293496" y="16296"/>
            <a:ext cx="4340535" cy="3109509"/>
          </a:xfrm>
          <a:prstGeom prst="rect">
            <a:avLst/>
          </a:prstGeom>
          <a:effectLst/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250" y="16297"/>
            <a:ext cx="3531720" cy="3109508"/>
          </a:xfrm>
          <a:prstGeom prst="rect">
            <a:avLst/>
          </a:prstGeom>
          <a:effectLst/>
        </p:spPr>
      </p:pic>
      <p:sp>
        <p:nvSpPr>
          <p:cNvPr id="80" name="矩形 79"/>
          <p:cNvSpPr/>
          <p:nvPr/>
        </p:nvSpPr>
        <p:spPr>
          <a:xfrm>
            <a:off x="1" y="2693458"/>
            <a:ext cx="12191999" cy="1127077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70"/>
          <p:cNvSpPr/>
          <p:nvPr/>
        </p:nvSpPr>
        <p:spPr>
          <a:xfrm>
            <a:off x="1686732" y="2788338"/>
            <a:ext cx="9519274" cy="937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rgbClr val="FFFFFF"/>
                </a:solidFill>
              </a:rPr>
              <a:t>Reference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in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Global,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Industries,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Non-linear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r>
              <a:rPr lang="en-US" altLang="zh-CN" sz="3600" dirty="0">
                <a:solidFill>
                  <a:srgbClr val="FFFFFF"/>
                </a:solidFill>
              </a:rPr>
              <a:t>Loads</a:t>
            </a:r>
            <a:r>
              <a:rPr lang="zh-CN" altLang="en-US" sz="3600" dirty="0">
                <a:solidFill>
                  <a:srgbClr val="FFFFFF"/>
                </a:solidFill>
              </a:rPr>
              <a:t> </a:t>
            </a:r>
            <a:endParaRPr lang="zh-CN" altLang="zh-CN" sz="3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79513"/>
            <a:ext cx="12192000" cy="698105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74825" y="6120352"/>
            <a:ext cx="304929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500" dirty="0"/>
              <a:t>Australia, Sydney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Opera house, 200A</a:t>
            </a:r>
            <a:endParaRPr kumimoji="1" lang="en-US" altLang="zh-CN" sz="15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00081" y="6014598"/>
            <a:ext cx="1074744" cy="53467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baidu.com/image/c0%3Dshijue1%2C0%2C0%2C294%2C40/sign=c3bfbdbd68d0f703f2bf9d9f60933b48/908fa0ec08fa513d6f3b8774376d55fbb3fbd983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112"/>
            <a:ext cx="12192000" cy="6991350"/>
          </a:xfrm>
          <a:prstGeom prst="rect">
            <a:avLst/>
          </a:prstGeom>
          <a:noFill/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429" y="5928753"/>
            <a:ext cx="915207" cy="6108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347318" y="5972118"/>
            <a:ext cx="3565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New Zealand, Irrigation, Central Plains Water,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VFD,1340A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13-c.poco.cn/mypoco/myphoto/20130828/22/173608710201308282228012442430899629_011.jpg?1920x1272_120"/>
          <p:cNvPicPr>
            <a:picLocks noChangeAspect="1" noChangeArrowheads="1"/>
          </p:cNvPicPr>
          <p:nvPr/>
        </p:nvPicPr>
        <p:blipFill rotWithShape="1"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15" y="6000794"/>
            <a:ext cx="864995" cy="55399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84110" y="6000794"/>
            <a:ext cx="4216153" cy="553998"/>
          </a:xfrm>
          <a:prstGeom prst="rect">
            <a:avLst/>
          </a:prstGeom>
          <a:solidFill>
            <a:schemeClr val="bg1">
              <a:lumMod val="25000"/>
              <a:alpha val="58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1500" dirty="0"/>
              <a:t>Hong Kong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International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Airport,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one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of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the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busiest,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most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developed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airport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in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the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world,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520A</a:t>
            </a:r>
            <a:endParaRPr kumimoji="1" lang="en-US" altLang="zh-CN" sz="1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 t="-8082"/>
          <a:stretch>
            <a:fillRect/>
          </a:stretch>
        </p:blipFill>
        <p:spPr>
          <a:xfrm>
            <a:off x="0" y="-552450"/>
            <a:ext cx="12192000" cy="74312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360859" y="6027219"/>
            <a:ext cx="901811" cy="53262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62670" y="6016531"/>
            <a:ext cx="3650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Saudi Arabia, oil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drilling,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off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grid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diesel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system,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high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impendence,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high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 err="1">
                <a:solidFill>
                  <a:srgbClr val="FFFFFF"/>
                </a:solidFill>
              </a:rPr>
              <a:t>THDu</a:t>
            </a:r>
            <a:r>
              <a:rPr lang="en-US" altLang="zh-CN" sz="1500" dirty="0">
                <a:solidFill>
                  <a:srgbClr val="FFFFFF"/>
                </a:solidFill>
              </a:rPr>
              <a:t>, 450A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3.lvjs.com.cn/uploads/pc/place2/2015-10-01/2e889a14-694a-4748-a151-d43521bdd881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文本框 3"/>
          <p:cNvSpPr txBox="1"/>
          <p:nvPr/>
        </p:nvSpPr>
        <p:spPr>
          <a:xfrm>
            <a:off x="8262670" y="6029231"/>
            <a:ext cx="3650030" cy="553998"/>
          </a:xfrm>
          <a:prstGeom prst="rect">
            <a:avLst/>
          </a:prstGeom>
          <a:solidFill>
            <a:schemeClr val="bg1">
              <a:lumMod val="10000"/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500" dirty="0" err="1"/>
              <a:t>Changlong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Ocean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World,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Theme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Park,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Hotel,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Shopping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mall , 12000A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418810" y="6029231"/>
            <a:ext cx="843860" cy="5974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02985" y="-8593"/>
            <a:ext cx="12423633" cy="6875185"/>
          </a:xfrm>
          <a:prstGeom prst="rect">
            <a:avLst/>
          </a:prstGeom>
          <a:solidFill>
            <a:srgbClr val="F3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410976" y="61541"/>
            <a:ext cx="7011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Benefit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Inverter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Based</a:t>
            </a:r>
            <a:r>
              <a:rPr lang="zh-CN" altLang="en-US" sz="3600" dirty="0">
                <a:solidFill>
                  <a:srgbClr val="3E4D60"/>
                </a:solidFill>
                <a:ea typeface="Microsoft YaHei UI" panose="020B0503020204020204" pitchFamily="34" charset="-122"/>
                <a:cs typeface="Times New Roman" panose="02020603050405020304" pitchFamily="18" charset="0"/>
              </a:rPr>
              <a:t> PQ</a:t>
            </a:r>
            <a:endParaRPr lang="zh-CN" altLang="en-US" sz="3600" dirty="0">
              <a:solidFill>
                <a:srgbClr val="3E4D60"/>
              </a:solidFill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043391" y="5377081"/>
            <a:ext cx="20946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Fast and programmable to high accuracy</a:t>
            </a:r>
            <a:endParaRPr lang="zh-CN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17241" y="5354711"/>
            <a:ext cx="32524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Extremely excellent performance consistent to meet PQ standard</a:t>
            </a:r>
            <a:endParaRPr lang="zh-CN" altLang="zh-CN" sz="1500" kern="100" dirty="0">
              <a:solidFill>
                <a:srgbClr val="3E4D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769734" y="5354711"/>
            <a:ext cx="17210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kern="100" dirty="0">
                <a:solidFill>
                  <a:srgbClr val="3E4D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 reliability by free maintenance</a:t>
            </a:r>
            <a:endParaRPr lang="zh-CN" altLang="en-US" sz="1500" dirty="0">
              <a:solidFill>
                <a:srgbClr val="3E4D60"/>
              </a:solidFill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 flipH="1">
            <a:off x="3796513" y="3701177"/>
            <a:ext cx="437446" cy="456654"/>
          </a:xfrm>
          <a:prstGeom prst="straightConnector1">
            <a:avLst/>
          </a:prstGeom>
          <a:ln w="76200">
            <a:solidFill>
              <a:srgbClr val="3E4D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4" name="图片 2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270" y="1590289"/>
            <a:ext cx="3638414" cy="2203470"/>
          </a:xfrm>
          <a:prstGeom prst="rect">
            <a:avLst/>
          </a:prstGeom>
        </p:spPr>
      </p:pic>
      <p:pic>
        <p:nvPicPr>
          <p:cNvPr id="215" name="图片 2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03" y="4208931"/>
            <a:ext cx="3685016" cy="2231694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H="1">
            <a:off x="3040273" y="1641389"/>
            <a:ext cx="385165" cy="456654"/>
          </a:xfrm>
          <a:prstGeom prst="straightConnector1">
            <a:avLst/>
          </a:prstGeom>
          <a:ln w="76200">
            <a:solidFill>
              <a:srgbClr val="3E4D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6" name="组合 225"/>
          <p:cNvGrpSpPr/>
          <p:nvPr/>
        </p:nvGrpSpPr>
        <p:grpSpPr>
          <a:xfrm>
            <a:off x="8000647" y="2046006"/>
            <a:ext cx="3625141" cy="2260505"/>
            <a:chOff x="8752529" y="1895681"/>
            <a:chExt cx="3625141" cy="2260505"/>
          </a:xfrm>
        </p:grpSpPr>
        <p:pic>
          <p:nvPicPr>
            <p:cNvPr id="216" name="图片 2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529" y="1895681"/>
              <a:ext cx="3625141" cy="2260505"/>
            </a:xfrm>
            <a:prstGeom prst="rect">
              <a:avLst/>
            </a:prstGeom>
          </p:spPr>
        </p:pic>
        <p:sp>
          <p:nvSpPr>
            <p:cNvPr id="217" name="文本框 216"/>
            <p:cNvSpPr txBox="1"/>
            <p:nvPr/>
          </p:nvSpPr>
          <p:spPr>
            <a:xfrm>
              <a:off x="8818117" y="2141589"/>
              <a:ext cx="527657" cy="400110"/>
            </a:xfrm>
            <a:prstGeom prst="rect">
              <a:avLst/>
            </a:prstGeom>
            <a:solidFill>
              <a:srgbClr val="F5F1E8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3E4D6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Ih</a:t>
              </a:r>
              <a:endParaRPr lang="zh-CN" altLang="en-US" sz="2000" b="1" dirty="0">
                <a:solidFill>
                  <a:srgbClr val="3E4D60"/>
                </a:solidFill>
                <a:latin typeface="MV Boli" panose="02000500030200090000" pitchFamily="2" charset="0"/>
                <a:cs typeface="MV Boli" panose="02000500030200090000" pitchFamily="2" charset="0"/>
              </a:endParaRPr>
            </a:p>
          </p:txBody>
        </p:sp>
      </p:grpSp>
      <p:cxnSp>
        <p:nvCxnSpPr>
          <p:cNvPr id="227" name="直接箭头连接符 226"/>
          <p:cNvCxnSpPr/>
          <p:nvPr/>
        </p:nvCxnSpPr>
        <p:spPr>
          <a:xfrm>
            <a:off x="8073690" y="1625082"/>
            <a:ext cx="384689" cy="441923"/>
          </a:xfrm>
          <a:prstGeom prst="straightConnector1">
            <a:avLst/>
          </a:prstGeom>
          <a:ln w="76200">
            <a:solidFill>
              <a:srgbClr val="3E4D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9540" y="300733"/>
            <a:ext cx="1685245" cy="32019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110966" y="722942"/>
            <a:ext cx="7546505" cy="4084242"/>
            <a:chOff x="2110966" y="722942"/>
            <a:chExt cx="7546505" cy="4084242"/>
          </a:xfrm>
        </p:grpSpPr>
        <p:grpSp>
          <p:nvGrpSpPr>
            <p:cNvPr id="229" name="组合 228"/>
            <p:cNvGrpSpPr/>
            <p:nvPr/>
          </p:nvGrpSpPr>
          <p:grpSpPr>
            <a:xfrm>
              <a:off x="2110966" y="722942"/>
              <a:ext cx="7546505" cy="4084242"/>
              <a:chOff x="2110966" y="722941"/>
              <a:chExt cx="7546505" cy="4214423"/>
            </a:xfrm>
          </p:grpSpPr>
          <p:cxnSp>
            <p:nvCxnSpPr>
              <p:cNvPr id="221" name="直接连接符 220"/>
              <p:cNvCxnSpPr/>
              <p:nvPr/>
            </p:nvCxnSpPr>
            <p:spPr>
              <a:xfrm>
                <a:off x="4830215" y="4552993"/>
                <a:ext cx="218706" cy="0"/>
              </a:xfrm>
              <a:prstGeom prst="line">
                <a:avLst/>
              </a:prstGeom>
              <a:ln w="15875">
                <a:solidFill>
                  <a:srgbClr val="3E4D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5" name="组合 224"/>
              <p:cNvGrpSpPr/>
              <p:nvPr/>
            </p:nvGrpSpPr>
            <p:grpSpPr>
              <a:xfrm>
                <a:off x="2110966" y="722941"/>
                <a:ext cx="7546505" cy="4214423"/>
                <a:chOff x="2871566" y="731272"/>
                <a:chExt cx="7546505" cy="4214423"/>
              </a:xfrm>
            </p:grpSpPr>
            <p:grpSp>
              <p:nvGrpSpPr>
                <p:cNvPr id="171" name="组合 170"/>
                <p:cNvGrpSpPr/>
                <p:nvPr/>
              </p:nvGrpSpPr>
              <p:grpSpPr>
                <a:xfrm>
                  <a:off x="2871566" y="731272"/>
                  <a:ext cx="7546505" cy="4158147"/>
                  <a:chOff x="2605455" y="868048"/>
                  <a:chExt cx="6331061" cy="3840555"/>
                </a:xfrm>
              </p:grpSpPr>
              <p:grpSp>
                <p:nvGrpSpPr>
                  <p:cNvPr id="38" name="组合 37"/>
                  <p:cNvGrpSpPr/>
                  <p:nvPr/>
                </p:nvGrpSpPr>
                <p:grpSpPr>
                  <a:xfrm>
                    <a:off x="3185341" y="1185110"/>
                    <a:ext cx="4809481" cy="380199"/>
                    <a:chOff x="3149777" y="625642"/>
                    <a:chExt cx="6282981" cy="577517"/>
                  </a:xfrm>
                </p:grpSpPr>
                <p:cxnSp>
                  <p:nvCxnSpPr>
                    <p:cNvPr id="39" name="直接连接符 38"/>
                    <p:cNvCxnSpPr/>
                    <p:nvPr/>
                  </p:nvCxnSpPr>
                  <p:spPr>
                    <a:xfrm>
                      <a:off x="3149777" y="625642"/>
                      <a:ext cx="6282981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/>
                    <p:cNvCxnSpPr/>
                    <p:nvPr/>
                  </p:nvCxnSpPr>
                  <p:spPr>
                    <a:xfrm>
                      <a:off x="3149777" y="914400"/>
                      <a:ext cx="6282981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直接连接符 40"/>
                    <p:cNvCxnSpPr/>
                    <p:nvPr/>
                  </p:nvCxnSpPr>
                  <p:spPr>
                    <a:xfrm>
                      <a:off x="3149777" y="1203159"/>
                      <a:ext cx="6282981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2" name="直接连接符 41"/>
                  <p:cNvCxnSpPr/>
                  <p:nvPr/>
                </p:nvCxnSpPr>
                <p:spPr>
                  <a:xfrm>
                    <a:off x="4117028" y="1185110"/>
                    <a:ext cx="0" cy="1119471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/>
                </p:nvCxnSpPr>
                <p:spPr>
                  <a:xfrm>
                    <a:off x="4300651" y="1375209"/>
                    <a:ext cx="0" cy="929372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/>
                  <p:cNvCxnSpPr/>
                  <p:nvPr/>
                </p:nvCxnSpPr>
                <p:spPr>
                  <a:xfrm>
                    <a:off x="4459441" y="1565309"/>
                    <a:ext cx="0" cy="739273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/>
                  <p:cNvCxnSpPr/>
                  <p:nvPr/>
                </p:nvCxnSpPr>
                <p:spPr>
                  <a:xfrm flipH="1">
                    <a:off x="4046557" y="2304581"/>
                    <a:ext cx="70471" cy="190098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/>
                </p:nvCxnSpPr>
                <p:spPr>
                  <a:xfrm flipH="1">
                    <a:off x="4230181" y="2288850"/>
                    <a:ext cx="70471" cy="190098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/>
                </p:nvCxnSpPr>
                <p:spPr>
                  <a:xfrm flipH="1">
                    <a:off x="4388970" y="2293283"/>
                    <a:ext cx="70471" cy="190098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直接连接符 47"/>
                  <p:cNvCxnSpPr/>
                  <p:nvPr/>
                </p:nvCxnSpPr>
                <p:spPr>
                  <a:xfrm>
                    <a:off x="4117028" y="2494680"/>
                    <a:ext cx="0" cy="855446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/>
                  <p:cNvCxnSpPr/>
                  <p:nvPr/>
                </p:nvCxnSpPr>
                <p:spPr>
                  <a:xfrm>
                    <a:off x="4300651" y="2494680"/>
                    <a:ext cx="0" cy="644225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直接连接符 49"/>
                  <p:cNvCxnSpPr/>
                  <p:nvPr/>
                </p:nvCxnSpPr>
                <p:spPr>
                  <a:xfrm>
                    <a:off x="4470459" y="2494680"/>
                    <a:ext cx="4644" cy="353905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直接连接符 50"/>
                  <p:cNvCxnSpPr/>
                  <p:nvPr/>
                </p:nvCxnSpPr>
                <p:spPr>
                  <a:xfrm>
                    <a:off x="4475104" y="2848584"/>
                    <a:ext cx="442151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直接连接符 51"/>
                  <p:cNvCxnSpPr/>
                  <p:nvPr/>
                </p:nvCxnSpPr>
                <p:spPr>
                  <a:xfrm>
                    <a:off x="4300651" y="3138905"/>
                    <a:ext cx="616604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直接连接符 52"/>
                  <p:cNvCxnSpPr/>
                  <p:nvPr/>
                </p:nvCxnSpPr>
                <p:spPr>
                  <a:xfrm>
                    <a:off x="4117028" y="3350126"/>
                    <a:ext cx="800227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任意多边形 53"/>
                  <p:cNvSpPr/>
                  <p:nvPr/>
                </p:nvSpPr>
                <p:spPr>
                  <a:xfrm>
                    <a:off x="4914486" y="2764880"/>
                    <a:ext cx="381014" cy="153703"/>
                  </a:xfrm>
                  <a:custGeom>
                    <a:avLst/>
                    <a:gdLst>
                      <a:gd name="connsiteX0" fmla="*/ 0 w 778213"/>
                      <a:gd name="connsiteY0" fmla="*/ 126469 h 233473"/>
                      <a:gd name="connsiteX1" fmla="*/ 97276 w 778213"/>
                      <a:gd name="connsiteY1" fmla="*/ 9737 h 233473"/>
                      <a:gd name="connsiteX2" fmla="*/ 204281 w 778213"/>
                      <a:gd name="connsiteY2" fmla="*/ 233473 h 233473"/>
                      <a:gd name="connsiteX3" fmla="*/ 291830 w 778213"/>
                      <a:gd name="connsiteY3" fmla="*/ 9737 h 233473"/>
                      <a:gd name="connsiteX4" fmla="*/ 359923 w 778213"/>
                      <a:gd name="connsiteY4" fmla="*/ 223745 h 233473"/>
                      <a:gd name="connsiteX5" fmla="*/ 437744 w 778213"/>
                      <a:gd name="connsiteY5" fmla="*/ 9 h 233473"/>
                      <a:gd name="connsiteX6" fmla="*/ 505838 w 778213"/>
                      <a:gd name="connsiteY6" fmla="*/ 214018 h 233473"/>
                      <a:gd name="connsiteX7" fmla="*/ 564204 w 778213"/>
                      <a:gd name="connsiteY7" fmla="*/ 19464 h 233473"/>
                      <a:gd name="connsiteX8" fmla="*/ 651753 w 778213"/>
                      <a:gd name="connsiteY8" fmla="*/ 204290 h 233473"/>
                      <a:gd name="connsiteX9" fmla="*/ 710119 w 778213"/>
                      <a:gd name="connsiteY9" fmla="*/ 19464 h 233473"/>
                      <a:gd name="connsiteX10" fmla="*/ 778213 w 778213"/>
                      <a:gd name="connsiteY10" fmla="*/ 116741 h 233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8213" h="233473">
                        <a:moveTo>
                          <a:pt x="0" y="126469"/>
                        </a:moveTo>
                        <a:cubicBezTo>
                          <a:pt x="31614" y="59186"/>
                          <a:pt x="63229" y="-8097"/>
                          <a:pt x="97276" y="9737"/>
                        </a:cubicBezTo>
                        <a:cubicBezTo>
                          <a:pt x="131323" y="27571"/>
                          <a:pt x="171855" y="233473"/>
                          <a:pt x="204281" y="233473"/>
                        </a:cubicBezTo>
                        <a:cubicBezTo>
                          <a:pt x="236707" y="233473"/>
                          <a:pt x="265890" y="11358"/>
                          <a:pt x="291830" y="9737"/>
                        </a:cubicBezTo>
                        <a:cubicBezTo>
                          <a:pt x="317770" y="8116"/>
                          <a:pt x="335604" y="225366"/>
                          <a:pt x="359923" y="223745"/>
                        </a:cubicBezTo>
                        <a:cubicBezTo>
                          <a:pt x="384242" y="222124"/>
                          <a:pt x="413425" y="1630"/>
                          <a:pt x="437744" y="9"/>
                        </a:cubicBezTo>
                        <a:cubicBezTo>
                          <a:pt x="462063" y="-1612"/>
                          <a:pt x="484761" y="210776"/>
                          <a:pt x="505838" y="214018"/>
                        </a:cubicBezTo>
                        <a:cubicBezTo>
                          <a:pt x="526915" y="217260"/>
                          <a:pt x="539885" y="21085"/>
                          <a:pt x="564204" y="19464"/>
                        </a:cubicBezTo>
                        <a:cubicBezTo>
                          <a:pt x="588523" y="17843"/>
                          <a:pt x="627434" y="204290"/>
                          <a:pt x="651753" y="204290"/>
                        </a:cubicBezTo>
                        <a:cubicBezTo>
                          <a:pt x="676072" y="204290"/>
                          <a:pt x="689042" y="34055"/>
                          <a:pt x="710119" y="19464"/>
                        </a:cubicBezTo>
                        <a:cubicBezTo>
                          <a:pt x="731196" y="4873"/>
                          <a:pt x="754704" y="60807"/>
                          <a:pt x="778213" y="116741"/>
                        </a:cubicBezTo>
                      </a:path>
                    </a:pathLst>
                  </a:custGeom>
                  <a:noFill/>
                  <a:ln w="15875"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5" name="任意多边形 54"/>
                  <p:cNvSpPr/>
                  <p:nvPr/>
                </p:nvSpPr>
                <p:spPr>
                  <a:xfrm>
                    <a:off x="4914485" y="3051993"/>
                    <a:ext cx="381016" cy="153703"/>
                  </a:xfrm>
                  <a:custGeom>
                    <a:avLst/>
                    <a:gdLst>
                      <a:gd name="connsiteX0" fmla="*/ 0 w 778213"/>
                      <a:gd name="connsiteY0" fmla="*/ 126469 h 233473"/>
                      <a:gd name="connsiteX1" fmla="*/ 97276 w 778213"/>
                      <a:gd name="connsiteY1" fmla="*/ 9737 h 233473"/>
                      <a:gd name="connsiteX2" fmla="*/ 204281 w 778213"/>
                      <a:gd name="connsiteY2" fmla="*/ 233473 h 233473"/>
                      <a:gd name="connsiteX3" fmla="*/ 291830 w 778213"/>
                      <a:gd name="connsiteY3" fmla="*/ 9737 h 233473"/>
                      <a:gd name="connsiteX4" fmla="*/ 359923 w 778213"/>
                      <a:gd name="connsiteY4" fmla="*/ 223745 h 233473"/>
                      <a:gd name="connsiteX5" fmla="*/ 437744 w 778213"/>
                      <a:gd name="connsiteY5" fmla="*/ 9 h 233473"/>
                      <a:gd name="connsiteX6" fmla="*/ 505838 w 778213"/>
                      <a:gd name="connsiteY6" fmla="*/ 214018 h 233473"/>
                      <a:gd name="connsiteX7" fmla="*/ 564204 w 778213"/>
                      <a:gd name="connsiteY7" fmla="*/ 19464 h 233473"/>
                      <a:gd name="connsiteX8" fmla="*/ 651753 w 778213"/>
                      <a:gd name="connsiteY8" fmla="*/ 204290 h 233473"/>
                      <a:gd name="connsiteX9" fmla="*/ 710119 w 778213"/>
                      <a:gd name="connsiteY9" fmla="*/ 19464 h 233473"/>
                      <a:gd name="connsiteX10" fmla="*/ 778213 w 778213"/>
                      <a:gd name="connsiteY10" fmla="*/ 116741 h 233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8213" h="233473">
                        <a:moveTo>
                          <a:pt x="0" y="126469"/>
                        </a:moveTo>
                        <a:cubicBezTo>
                          <a:pt x="31614" y="59186"/>
                          <a:pt x="63229" y="-8097"/>
                          <a:pt x="97276" y="9737"/>
                        </a:cubicBezTo>
                        <a:cubicBezTo>
                          <a:pt x="131323" y="27571"/>
                          <a:pt x="171855" y="233473"/>
                          <a:pt x="204281" y="233473"/>
                        </a:cubicBezTo>
                        <a:cubicBezTo>
                          <a:pt x="236707" y="233473"/>
                          <a:pt x="265890" y="11358"/>
                          <a:pt x="291830" y="9737"/>
                        </a:cubicBezTo>
                        <a:cubicBezTo>
                          <a:pt x="317770" y="8116"/>
                          <a:pt x="335604" y="225366"/>
                          <a:pt x="359923" y="223745"/>
                        </a:cubicBezTo>
                        <a:cubicBezTo>
                          <a:pt x="384242" y="222124"/>
                          <a:pt x="413425" y="1630"/>
                          <a:pt x="437744" y="9"/>
                        </a:cubicBezTo>
                        <a:cubicBezTo>
                          <a:pt x="462063" y="-1612"/>
                          <a:pt x="484761" y="210776"/>
                          <a:pt x="505838" y="214018"/>
                        </a:cubicBezTo>
                        <a:cubicBezTo>
                          <a:pt x="526915" y="217260"/>
                          <a:pt x="539885" y="21085"/>
                          <a:pt x="564204" y="19464"/>
                        </a:cubicBezTo>
                        <a:cubicBezTo>
                          <a:pt x="588523" y="17843"/>
                          <a:pt x="627434" y="204290"/>
                          <a:pt x="651753" y="204290"/>
                        </a:cubicBezTo>
                        <a:cubicBezTo>
                          <a:pt x="676072" y="204290"/>
                          <a:pt x="689042" y="34055"/>
                          <a:pt x="710119" y="19464"/>
                        </a:cubicBezTo>
                        <a:cubicBezTo>
                          <a:pt x="731196" y="4873"/>
                          <a:pt x="754704" y="60807"/>
                          <a:pt x="778213" y="116741"/>
                        </a:cubicBezTo>
                      </a:path>
                    </a:pathLst>
                  </a:custGeom>
                  <a:noFill/>
                  <a:ln w="15875"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56" name="任意多边形 55"/>
                  <p:cNvSpPr/>
                  <p:nvPr/>
                </p:nvSpPr>
                <p:spPr>
                  <a:xfrm>
                    <a:off x="4914485" y="3272488"/>
                    <a:ext cx="381014" cy="153703"/>
                  </a:xfrm>
                  <a:custGeom>
                    <a:avLst/>
                    <a:gdLst>
                      <a:gd name="connsiteX0" fmla="*/ 0 w 778213"/>
                      <a:gd name="connsiteY0" fmla="*/ 126469 h 233473"/>
                      <a:gd name="connsiteX1" fmla="*/ 97276 w 778213"/>
                      <a:gd name="connsiteY1" fmla="*/ 9737 h 233473"/>
                      <a:gd name="connsiteX2" fmla="*/ 204281 w 778213"/>
                      <a:gd name="connsiteY2" fmla="*/ 233473 h 233473"/>
                      <a:gd name="connsiteX3" fmla="*/ 291830 w 778213"/>
                      <a:gd name="connsiteY3" fmla="*/ 9737 h 233473"/>
                      <a:gd name="connsiteX4" fmla="*/ 359923 w 778213"/>
                      <a:gd name="connsiteY4" fmla="*/ 223745 h 233473"/>
                      <a:gd name="connsiteX5" fmla="*/ 437744 w 778213"/>
                      <a:gd name="connsiteY5" fmla="*/ 9 h 233473"/>
                      <a:gd name="connsiteX6" fmla="*/ 505838 w 778213"/>
                      <a:gd name="connsiteY6" fmla="*/ 214018 h 233473"/>
                      <a:gd name="connsiteX7" fmla="*/ 564204 w 778213"/>
                      <a:gd name="connsiteY7" fmla="*/ 19464 h 233473"/>
                      <a:gd name="connsiteX8" fmla="*/ 651753 w 778213"/>
                      <a:gd name="connsiteY8" fmla="*/ 204290 h 233473"/>
                      <a:gd name="connsiteX9" fmla="*/ 710119 w 778213"/>
                      <a:gd name="connsiteY9" fmla="*/ 19464 h 233473"/>
                      <a:gd name="connsiteX10" fmla="*/ 778213 w 778213"/>
                      <a:gd name="connsiteY10" fmla="*/ 116741 h 233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778213" h="233473">
                        <a:moveTo>
                          <a:pt x="0" y="126469"/>
                        </a:moveTo>
                        <a:cubicBezTo>
                          <a:pt x="31614" y="59186"/>
                          <a:pt x="63229" y="-8097"/>
                          <a:pt x="97276" y="9737"/>
                        </a:cubicBezTo>
                        <a:cubicBezTo>
                          <a:pt x="131323" y="27571"/>
                          <a:pt x="171855" y="233473"/>
                          <a:pt x="204281" y="233473"/>
                        </a:cubicBezTo>
                        <a:cubicBezTo>
                          <a:pt x="236707" y="233473"/>
                          <a:pt x="265890" y="11358"/>
                          <a:pt x="291830" y="9737"/>
                        </a:cubicBezTo>
                        <a:cubicBezTo>
                          <a:pt x="317770" y="8116"/>
                          <a:pt x="335604" y="225366"/>
                          <a:pt x="359923" y="223745"/>
                        </a:cubicBezTo>
                        <a:cubicBezTo>
                          <a:pt x="384242" y="222124"/>
                          <a:pt x="413425" y="1630"/>
                          <a:pt x="437744" y="9"/>
                        </a:cubicBezTo>
                        <a:cubicBezTo>
                          <a:pt x="462063" y="-1612"/>
                          <a:pt x="484761" y="210776"/>
                          <a:pt x="505838" y="214018"/>
                        </a:cubicBezTo>
                        <a:cubicBezTo>
                          <a:pt x="526915" y="217260"/>
                          <a:pt x="539885" y="21085"/>
                          <a:pt x="564204" y="19464"/>
                        </a:cubicBezTo>
                        <a:cubicBezTo>
                          <a:pt x="588523" y="17843"/>
                          <a:pt x="627434" y="204290"/>
                          <a:pt x="651753" y="204290"/>
                        </a:cubicBezTo>
                        <a:cubicBezTo>
                          <a:pt x="676072" y="204290"/>
                          <a:pt x="689042" y="34055"/>
                          <a:pt x="710119" y="19464"/>
                        </a:cubicBezTo>
                        <a:cubicBezTo>
                          <a:pt x="731196" y="4873"/>
                          <a:pt x="754704" y="60807"/>
                          <a:pt x="778213" y="116741"/>
                        </a:cubicBezTo>
                      </a:path>
                    </a:pathLst>
                  </a:custGeom>
                  <a:noFill/>
                  <a:ln w="15875"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grpSp>
                <p:nvGrpSpPr>
                  <p:cNvPr id="57" name="组合 56"/>
                  <p:cNvGrpSpPr/>
                  <p:nvPr/>
                </p:nvGrpSpPr>
                <p:grpSpPr>
                  <a:xfrm>
                    <a:off x="5296746" y="2209131"/>
                    <a:ext cx="1317378" cy="1902225"/>
                    <a:chOff x="6001967" y="1695036"/>
                    <a:chExt cx="2682443" cy="3768291"/>
                  </a:xfrm>
                </p:grpSpPr>
                <p:grpSp>
                  <p:nvGrpSpPr>
                    <p:cNvPr id="58" name="组合 57"/>
                    <p:cNvGrpSpPr/>
                    <p:nvPr/>
                  </p:nvGrpSpPr>
                  <p:grpSpPr>
                    <a:xfrm>
                      <a:off x="7180483" y="1697098"/>
                      <a:ext cx="635437" cy="3766229"/>
                      <a:chOff x="6306463" y="1853730"/>
                      <a:chExt cx="635437" cy="3766229"/>
                    </a:xfrm>
                    <a:solidFill>
                      <a:srgbClr val="FBFAF7"/>
                    </a:solidFill>
                  </p:grpSpPr>
                  <p:grpSp>
                    <p:nvGrpSpPr>
                      <p:cNvPr id="120" name="组合 119"/>
                      <p:cNvGrpSpPr/>
                      <p:nvPr/>
                    </p:nvGrpSpPr>
                    <p:grpSpPr>
                      <a:xfrm>
                        <a:off x="6306463" y="4249913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135" name="直接连接符 134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6" name="直接连接符 135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7" name="直接连接符 136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8" name="直接连接符 137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9" name="直接连接符 138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0" name="直接连接符 139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1" name="直接连接符 140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2" name="直接连接符 141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3" name="直接连接符 142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44" name="等腰三角形 143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45" name="直接连接符 144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46" name="直接连接符 145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121" name="组合 120"/>
                      <p:cNvGrpSpPr/>
                      <p:nvPr/>
                    </p:nvGrpSpPr>
                    <p:grpSpPr>
                      <a:xfrm>
                        <a:off x="6306463" y="1853730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123" name="直接连接符 122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4" name="直接连接符 123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5" name="直接连接符 124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6" name="直接连接符 125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7" name="直接连接符 126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8" name="直接连接符 127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29" name="直接连接符 128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0" name="直接连接符 129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1" name="直接连接符 130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32" name="等腰三角形 131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33" name="直接连接符 132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34" name="直接连接符 133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122" name="直接连接符 121"/>
                      <p:cNvCxnSpPr/>
                      <p:nvPr/>
                    </p:nvCxnSpPr>
                    <p:spPr>
                      <a:xfrm>
                        <a:off x="6587606" y="3214811"/>
                        <a:ext cx="0" cy="1035102"/>
                      </a:xfrm>
                      <a:prstGeom prst="line">
                        <a:avLst/>
                      </a:prstGeom>
                      <a:grpFill/>
                      <a:ln w="15875">
                        <a:solidFill>
                          <a:srgbClr val="193F6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59" name="组合 58"/>
                    <p:cNvGrpSpPr/>
                    <p:nvPr/>
                  </p:nvGrpSpPr>
                  <p:grpSpPr>
                    <a:xfrm>
                      <a:off x="6257077" y="1695036"/>
                      <a:ext cx="635437" cy="3766229"/>
                      <a:chOff x="6306463" y="1853730"/>
                      <a:chExt cx="635437" cy="3766229"/>
                    </a:xfrm>
                    <a:solidFill>
                      <a:srgbClr val="FBFAF7"/>
                    </a:solidFill>
                  </p:grpSpPr>
                  <p:grpSp>
                    <p:nvGrpSpPr>
                      <p:cNvPr id="93" name="组合 92"/>
                      <p:cNvGrpSpPr/>
                      <p:nvPr/>
                    </p:nvGrpSpPr>
                    <p:grpSpPr>
                      <a:xfrm>
                        <a:off x="6306463" y="4249913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108" name="直接连接符 107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9" name="直接连接符 108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0" name="直接连接符 109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" name="直接连接符 110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" name="直接连接符 111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" name="直接连接符 112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" name="直接连接符 113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" name="直接连接符 114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" name="直接连接符 115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17" name="等腰三角形 116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18" name="直接连接符 117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直接连接符 118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94" name="组合 93"/>
                      <p:cNvGrpSpPr/>
                      <p:nvPr/>
                    </p:nvGrpSpPr>
                    <p:grpSpPr>
                      <a:xfrm>
                        <a:off x="6306463" y="1853730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96" name="直接连接符 95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7" name="直接连接符 96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8" name="直接连接符 97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9" name="直接连接符 98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0" name="直接连接符 99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1" name="直接连接符 100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2" name="直接连接符 101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3" name="直接连接符 102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" name="直接连接符 103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5" name="等腰三角形 104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106" name="直接连接符 105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7" name="直接连接符 106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95" name="直接连接符 94"/>
                      <p:cNvCxnSpPr/>
                      <p:nvPr/>
                    </p:nvCxnSpPr>
                    <p:spPr>
                      <a:xfrm>
                        <a:off x="6587606" y="3214811"/>
                        <a:ext cx="0" cy="1035102"/>
                      </a:xfrm>
                      <a:prstGeom prst="line">
                        <a:avLst/>
                      </a:prstGeom>
                      <a:grpFill/>
                      <a:ln w="15875">
                        <a:solidFill>
                          <a:srgbClr val="193F6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0" name="组合 59"/>
                    <p:cNvGrpSpPr/>
                    <p:nvPr/>
                  </p:nvGrpSpPr>
                  <p:grpSpPr>
                    <a:xfrm>
                      <a:off x="8048973" y="1697098"/>
                      <a:ext cx="635437" cy="3766229"/>
                      <a:chOff x="6306463" y="1853730"/>
                      <a:chExt cx="635437" cy="3766229"/>
                    </a:xfrm>
                    <a:solidFill>
                      <a:srgbClr val="FBFAF7"/>
                    </a:solidFill>
                  </p:grpSpPr>
                  <p:grpSp>
                    <p:nvGrpSpPr>
                      <p:cNvPr id="66" name="组合 65"/>
                      <p:cNvGrpSpPr/>
                      <p:nvPr/>
                    </p:nvGrpSpPr>
                    <p:grpSpPr>
                      <a:xfrm>
                        <a:off x="6306463" y="4249913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81" name="直接连接符 80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2" name="直接连接符 81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3" name="直接连接符 82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4" name="直接连接符 83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5" name="直接连接符 84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6" name="直接连接符 85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7" name="直接连接符 86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8" name="直接连接符 87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9" name="直接连接符 88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90" name="等腰三角形 89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91" name="直接连接符 90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92" name="直接连接符 91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grpSp>
                    <p:nvGrpSpPr>
                      <p:cNvPr id="67" name="组合 66"/>
                      <p:cNvGrpSpPr/>
                      <p:nvPr/>
                    </p:nvGrpSpPr>
                    <p:grpSpPr>
                      <a:xfrm>
                        <a:off x="6306463" y="1853730"/>
                        <a:ext cx="635437" cy="1370046"/>
                        <a:chOff x="6463555" y="1475873"/>
                        <a:chExt cx="806821" cy="1558385"/>
                      </a:xfrm>
                      <a:grpFill/>
                    </p:grpSpPr>
                    <p:cxnSp>
                      <p:nvCxnSpPr>
                        <p:cNvPr id="69" name="直接连接符 68"/>
                        <p:cNvCxnSpPr/>
                        <p:nvPr/>
                      </p:nvCxnSpPr>
                      <p:spPr>
                        <a:xfrm>
                          <a:off x="6820525" y="1475873"/>
                          <a:ext cx="0" cy="514307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0" name="直接连接符 69"/>
                        <p:cNvCxnSpPr/>
                        <p:nvPr/>
                      </p:nvCxnSpPr>
                      <p:spPr>
                        <a:xfrm flipH="1">
                          <a:off x="6685613" y="1990180"/>
                          <a:ext cx="134912" cy="184666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1" name="直接连接符 70"/>
                        <p:cNvCxnSpPr/>
                        <p:nvPr/>
                      </p:nvCxnSpPr>
                      <p:spPr>
                        <a:xfrm>
                          <a:off x="6681789" y="2004616"/>
                          <a:ext cx="0" cy="44870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2" name="直接连接符 71"/>
                        <p:cNvCxnSpPr/>
                        <p:nvPr/>
                      </p:nvCxnSpPr>
                      <p:spPr>
                        <a:xfrm>
                          <a:off x="6591707" y="2112091"/>
                          <a:ext cx="0" cy="271742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3" name="直接连接符 72"/>
                        <p:cNvCxnSpPr/>
                        <p:nvPr/>
                      </p:nvCxnSpPr>
                      <p:spPr>
                        <a:xfrm flipH="1">
                          <a:off x="6463555" y="2383833"/>
                          <a:ext cx="128152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4" name="直接连接符 73"/>
                        <p:cNvCxnSpPr/>
                        <p:nvPr/>
                      </p:nvCxnSpPr>
                      <p:spPr>
                        <a:xfrm>
                          <a:off x="6685613" y="2308943"/>
                          <a:ext cx="134912" cy="137645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5" name="直接连接符 74"/>
                        <p:cNvCxnSpPr/>
                        <p:nvPr/>
                      </p:nvCxnSpPr>
                      <p:spPr>
                        <a:xfrm>
                          <a:off x="6820525" y="2439894"/>
                          <a:ext cx="0" cy="594364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6" name="直接连接符 75"/>
                        <p:cNvCxnSpPr/>
                        <p:nvPr/>
                      </p:nvCxnSpPr>
                      <p:spPr>
                        <a:xfrm>
                          <a:off x="7180729" y="1805514"/>
                          <a:ext cx="0" cy="809348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77" name="直接连接符 76"/>
                        <p:cNvCxnSpPr/>
                        <p:nvPr/>
                      </p:nvCxnSpPr>
                      <p:spPr>
                        <a:xfrm>
                          <a:off x="7082118" y="2082513"/>
                          <a:ext cx="188258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78" name="等腰三角形 77"/>
                        <p:cNvSpPr/>
                        <p:nvPr/>
                      </p:nvSpPr>
                      <p:spPr>
                        <a:xfrm>
                          <a:off x="7104749" y="2082513"/>
                          <a:ext cx="134254" cy="215941"/>
                        </a:xfrm>
                        <a:prstGeom prst="triangl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/>
                        </a:p>
                      </p:txBody>
                    </p:sp>
                    <p:cxnSp>
                      <p:nvCxnSpPr>
                        <p:cNvPr id="79" name="直接连接符 78"/>
                        <p:cNvCxnSpPr/>
                        <p:nvPr/>
                      </p:nvCxnSpPr>
                      <p:spPr>
                        <a:xfrm flipH="1">
                          <a:off x="6820525" y="1805514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80" name="直接连接符 79"/>
                        <p:cNvCxnSpPr/>
                        <p:nvPr/>
                      </p:nvCxnSpPr>
                      <p:spPr>
                        <a:xfrm flipH="1">
                          <a:off x="6820525" y="2614862"/>
                          <a:ext cx="360204" cy="0"/>
                        </a:xfrm>
                        <a:prstGeom prst="line">
                          <a:avLst/>
                        </a:prstGeom>
                        <a:grpFill/>
                        <a:ln w="15875">
                          <a:solidFill>
                            <a:srgbClr val="193F6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68" name="直接连接符 67"/>
                      <p:cNvCxnSpPr/>
                      <p:nvPr/>
                    </p:nvCxnSpPr>
                    <p:spPr>
                      <a:xfrm>
                        <a:off x="6587606" y="3214811"/>
                        <a:ext cx="0" cy="1035102"/>
                      </a:xfrm>
                      <a:prstGeom prst="line">
                        <a:avLst/>
                      </a:prstGeom>
                      <a:grpFill/>
                      <a:ln w="15875">
                        <a:solidFill>
                          <a:srgbClr val="193F6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1" name="直接连接符 60"/>
                    <p:cNvCxnSpPr/>
                    <p:nvPr/>
                  </p:nvCxnSpPr>
                  <p:spPr>
                    <a:xfrm>
                      <a:off x="6001967" y="2951759"/>
                      <a:ext cx="536254" cy="7452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直接连接符 61"/>
                    <p:cNvCxnSpPr/>
                    <p:nvPr/>
                  </p:nvCxnSpPr>
                  <p:spPr>
                    <a:xfrm>
                      <a:off x="6001968" y="3549859"/>
                      <a:ext cx="1459659" cy="6872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接连接符 62"/>
                    <p:cNvCxnSpPr>
                      <a:stCxn id="56" idx="10"/>
                    </p:cNvCxnSpPr>
                    <p:nvPr/>
                  </p:nvCxnSpPr>
                  <p:spPr>
                    <a:xfrm>
                      <a:off x="6001967" y="3913084"/>
                      <a:ext cx="2328149" cy="119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直接连接符 63"/>
                    <p:cNvCxnSpPr/>
                    <p:nvPr/>
                  </p:nvCxnSpPr>
                  <p:spPr>
                    <a:xfrm flipH="1">
                      <a:off x="6538220" y="1695036"/>
                      <a:ext cx="1791896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直接连接符 64"/>
                    <p:cNvCxnSpPr/>
                    <p:nvPr/>
                  </p:nvCxnSpPr>
                  <p:spPr>
                    <a:xfrm>
                      <a:off x="6538220" y="5461265"/>
                      <a:ext cx="1791896" cy="0"/>
                    </a:xfrm>
                    <a:prstGeom prst="line">
                      <a:avLst/>
                    </a:prstGeom>
                    <a:ln w="15875">
                      <a:solidFill>
                        <a:srgbClr val="193F6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pic>
                <p:nvPicPr>
                  <p:cNvPr id="148" name="图片 147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prstClr val="black"/>
                      <a:srgbClr val="1C2330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brightnessContrast bright="-40000" contrast="-40000"/>
                            </a14:imgEffect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05455" y="868048"/>
                    <a:ext cx="682197" cy="80264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pic>
                <p:nvPicPr>
                  <p:cNvPr id="149" name="图片 148"/>
                  <p:cNvPicPr>
                    <a:picLocks noChangeAspect="1"/>
                  </p:cNvPicPr>
                  <p:nvPr/>
                </p:nvPicPr>
                <p:blipFill>
                  <a:blip r:embed="rId7">
                    <a:duotone>
                      <a:prstClr val="black"/>
                      <a:srgbClr val="F3EFE6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6779748" y="1068556"/>
                    <a:ext cx="471276" cy="613306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cxnSp>
                <p:nvCxnSpPr>
                  <p:cNvPr id="150" name="直接箭头连接符 149"/>
                  <p:cNvCxnSpPr>
                    <a:stCxn id="149" idx="2"/>
                  </p:cNvCxnSpPr>
                  <p:nvPr/>
                </p:nvCxnSpPr>
                <p:spPr>
                  <a:xfrm flipH="1">
                    <a:off x="6983247" y="1681862"/>
                    <a:ext cx="32139" cy="2556710"/>
                  </a:xfrm>
                  <a:prstGeom prst="straightConnector1">
                    <a:avLst/>
                  </a:prstGeom>
                  <a:ln w="15875">
                    <a:solidFill>
                      <a:srgbClr val="193F6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直接连接符 150"/>
                  <p:cNvCxnSpPr/>
                  <p:nvPr/>
                </p:nvCxnSpPr>
                <p:spPr>
                  <a:xfrm flipH="1">
                    <a:off x="5600473" y="4399349"/>
                    <a:ext cx="1123220" cy="0"/>
                  </a:xfrm>
                  <a:prstGeom prst="line">
                    <a:avLst/>
                  </a:prstGeom>
                  <a:ln w="15875">
                    <a:solidFill>
                      <a:srgbClr val="193F6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52" name="图片 151"/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prstClr val="black"/>
                      <a:srgbClr val="193F61">
                        <a:tint val="45000"/>
                        <a:satMod val="400000"/>
                      </a:srgbClr>
                    </a:duotone>
                  </a:blip>
                  <a:stretch>
                    <a:fillRect/>
                  </a:stretch>
                </p:blipFill>
                <p:spPr>
                  <a:xfrm>
                    <a:off x="6043894" y="4486692"/>
                    <a:ext cx="287411" cy="221911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154" name="文本框 153"/>
                  <p:cNvSpPr txBox="1"/>
                  <p:nvPr/>
                </p:nvSpPr>
                <p:spPr>
                  <a:xfrm>
                    <a:off x="5866441" y="4100567"/>
                    <a:ext cx="871224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3E4D60"/>
                        </a:solidFill>
                      </a:rPr>
                      <a:t>PWM</a:t>
                    </a:r>
                    <a:endParaRPr lang="zh-CN" altLang="en-US" sz="1400" dirty="0">
                      <a:solidFill>
                        <a:srgbClr val="3E4D60"/>
                      </a:solidFill>
                    </a:endParaRPr>
                  </a:p>
                </p:txBody>
              </p:sp>
              <p:sp>
                <p:nvSpPr>
                  <p:cNvPr id="155" name="文本框 154"/>
                  <p:cNvSpPr txBox="1"/>
                  <p:nvPr/>
                </p:nvSpPr>
                <p:spPr>
                  <a:xfrm>
                    <a:off x="5122987" y="4167235"/>
                    <a:ext cx="741290" cy="4832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400" dirty="0">
                        <a:solidFill>
                          <a:srgbClr val="3E4D60"/>
                        </a:solidFill>
                      </a:rPr>
                      <a:t>IGBT Driver</a:t>
                    </a:r>
                    <a:endParaRPr lang="zh-CN" altLang="en-US" sz="1400" dirty="0">
                      <a:solidFill>
                        <a:srgbClr val="3E4D60"/>
                      </a:solidFill>
                    </a:endParaRPr>
                  </a:p>
                </p:txBody>
              </p:sp>
              <p:cxnSp>
                <p:nvCxnSpPr>
                  <p:cNvPr id="159" name="直接连接符 158"/>
                  <p:cNvCxnSpPr/>
                  <p:nvPr/>
                </p:nvCxnSpPr>
                <p:spPr>
                  <a:xfrm flipV="1">
                    <a:off x="4894631" y="3821663"/>
                    <a:ext cx="0" cy="586681"/>
                  </a:xfrm>
                  <a:prstGeom prst="line">
                    <a:avLst/>
                  </a:prstGeom>
                  <a:ln w="15875">
                    <a:solidFill>
                      <a:srgbClr val="1C233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直接箭头连接符 160"/>
                  <p:cNvCxnSpPr/>
                  <p:nvPr/>
                </p:nvCxnSpPr>
                <p:spPr>
                  <a:xfrm flipV="1">
                    <a:off x="4894631" y="3821662"/>
                    <a:ext cx="482097" cy="1"/>
                  </a:xfrm>
                  <a:prstGeom prst="straightConnector1">
                    <a:avLst/>
                  </a:prstGeom>
                  <a:ln w="15875">
                    <a:solidFill>
                      <a:srgbClr val="1C233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9" name="文本框 168"/>
                  <p:cNvSpPr txBox="1"/>
                  <p:nvPr/>
                </p:nvSpPr>
                <p:spPr>
                  <a:xfrm>
                    <a:off x="8065292" y="1173775"/>
                    <a:ext cx="87122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000" dirty="0">
                        <a:solidFill>
                          <a:srgbClr val="3E4D60"/>
                        </a:solidFill>
                      </a:rPr>
                      <a:t>Load</a:t>
                    </a:r>
                    <a:endParaRPr lang="zh-CN" altLang="en-US" sz="2000" dirty="0">
                      <a:solidFill>
                        <a:srgbClr val="3E4D60"/>
                      </a:solidFill>
                    </a:endParaRPr>
                  </a:p>
                </p:txBody>
              </p:sp>
              <p:sp>
                <p:nvSpPr>
                  <p:cNvPr id="170" name="圆角矩形 169"/>
                  <p:cNvSpPr/>
                  <p:nvPr/>
                </p:nvSpPr>
                <p:spPr>
                  <a:xfrm>
                    <a:off x="7994822" y="1037064"/>
                    <a:ext cx="829376" cy="676289"/>
                  </a:xfrm>
                  <a:prstGeom prst="roundRect">
                    <a:avLst/>
                  </a:prstGeom>
                  <a:noFill/>
                  <a:ln>
                    <a:solidFill>
                      <a:srgbClr val="193F6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</p:grpSp>
            <p:sp>
              <p:nvSpPr>
                <p:cNvPr id="222" name="文本框 221"/>
                <p:cNvSpPr txBox="1"/>
                <p:nvPr/>
              </p:nvSpPr>
              <p:spPr>
                <a:xfrm>
                  <a:off x="8139421" y="4099738"/>
                  <a:ext cx="103848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3E4D60"/>
                      </a:solidFill>
                    </a:rPr>
                    <a:t>DSP</a:t>
                  </a:r>
                  <a:endParaRPr lang="zh-CN" altLang="en-US" sz="1400" dirty="0">
                    <a:solidFill>
                      <a:srgbClr val="3E4D60"/>
                    </a:solidFill>
                  </a:endParaRPr>
                </a:p>
              </p:txBody>
            </p:sp>
            <p:sp>
              <p:nvSpPr>
                <p:cNvPr id="223" name="圆角矩形 222"/>
                <p:cNvSpPr/>
                <p:nvPr/>
              </p:nvSpPr>
              <p:spPr>
                <a:xfrm>
                  <a:off x="5259698" y="1886396"/>
                  <a:ext cx="3543540" cy="3059299"/>
                </a:xfrm>
                <a:prstGeom prst="roundRect">
                  <a:avLst/>
                </a:prstGeom>
                <a:noFill/>
                <a:ln w="15875">
                  <a:solidFill>
                    <a:srgbClr val="3E4D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3E4D6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1124" y="4255978"/>
              <a:ext cx="417491" cy="4174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2699656"/>
            <a:ext cx="12192000" cy="1127077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baidu.com/image/c0%3Dshijue1%2C0%2C0%2C294%2C40/sign=e0e5754f2f2dd42a4b0409e86b5231c0/2934349b033b5bb5fe2500d83cd3d539b600bc21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3539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785642" y="6033790"/>
            <a:ext cx="5095129" cy="553998"/>
          </a:xfrm>
          <a:prstGeom prst="rect">
            <a:avLst/>
          </a:prstGeom>
          <a:solidFill>
            <a:schemeClr val="bg1">
              <a:lumMod val="25000"/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1500" dirty="0"/>
              <a:t>Turkey</a:t>
            </a:r>
            <a:r>
              <a:rPr lang="en-US" altLang="zh-CN" sz="1500" dirty="0"/>
              <a:t>, </a:t>
            </a:r>
            <a:r>
              <a:rPr lang="zh-CN" altLang="en-US" sz="1500" dirty="0"/>
              <a:t>Ministry of Health of Turkey</a:t>
            </a:r>
            <a:r>
              <a:rPr lang="en-US" altLang="zh-CN" sz="1500" dirty="0"/>
              <a:t>, </a:t>
            </a:r>
            <a:r>
              <a:rPr lang="zh-CN" altLang="en-US" sz="1500" dirty="0"/>
              <a:t> </a:t>
            </a:r>
            <a:r>
              <a:rPr lang="en-US" altLang="zh-CN" sz="1500" dirty="0"/>
              <a:t>UPS,</a:t>
            </a:r>
            <a:r>
              <a:rPr lang="zh-CN" altLang="en-US" sz="1500" dirty="0"/>
              <a:t> </a:t>
            </a:r>
            <a:r>
              <a:rPr lang="en-US" altLang="zh-CN" sz="1500" dirty="0"/>
              <a:t>sensitive</a:t>
            </a:r>
            <a:r>
              <a:rPr lang="zh-CN" altLang="en-US" sz="1500" dirty="0"/>
              <a:t> </a:t>
            </a:r>
            <a:r>
              <a:rPr lang="en-US" altLang="zh-CN" sz="1500" dirty="0"/>
              <a:t>medical</a:t>
            </a:r>
            <a:r>
              <a:rPr lang="zh-CN" altLang="en-US" sz="1500" dirty="0"/>
              <a:t> </a:t>
            </a:r>
            <a:r>
              <a:rPr lang="en-US" altLang="zh-CN" sz="1500" dirty="0"/>
              <a:t>equipment,</a:t>
            </a:r>
            <a:r>
              <a:rPr lang="zh-CN" altLang="en-US" sz="1500" dirty="0"/>
              <a:t> 1015A</a:t>
            </a:r>
            <a:endParaRPr lang="zh-CN" altLang="en-US" sz="15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72" y="6030910"/>
            <a:ext cx="835839" cy="55687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260899" y="5969272"/>
            <a:ext cx="31915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500" dirty="0"/>
              <a:t>Korea,</a:t>
            </a:r>
            <a:r>
              <a:rPr lang="en-US" altLang="zh-CN" sz="1500" dirty="0">
                <a:solidFill>
                  <a:srgbClr val="FFFFFF"/>
                </a:solidFill>
              </a:rPr>
              <a:t> </a:t>
            </a:r>
            <a:r>
              <a:rPr kumimoji="1" lang="en-US" altLang="zh-CN" sz="1500" dirty="0"/>
              <a:t>Hanwha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Solar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Factory.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Furnace,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600A</a:t>
            </a:r>
            <a:endParaRPr kumimoji="1" lang="en-US" altLang="zh-CN" sz="1500" dirty="0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20" y="5983881"/>
            <a:ext cx="800280" cy="53938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src.baidu.com/imgad/pic/item/c2fdfc039245d6888c05eb50aec27d1ed21b243a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6826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8244111" y="5953213"/>
            <a:ext cx="3483432" cy="577213"/>
          </a:xfrm>
          <a:prstGeom prst="rect">
            <a:avLst/>
          </a:prstGeom>
          <a:solidFill>
            <a:schemeClr val="bg1">
              <a:lumMod val="10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266663" y="5953213"/>
            <a:ext cx="3460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/>
              <a:t>Canada,</a:t>
            </a:r>
            <a:r>
              <a:rPr lang="en-US" altLang="zh-CN" sz="1600" dirty="0">
                <a:solidFill>
                  <a:srgbClr val="FFFFFF"/>
                </a:solidFill>
              </a:rPr>
              <a:t> Food Product Factory ,</a:t>
            </a:r>
            <a:r>
              <a:rPr kumimoji="1" lang="zh-CN" altLang="en-US" sz="1600" dirty="0"/>
              <a:t> </a:t>
            </a:r>
            <a:r>
              <a:rPr kumimoji="1" lang="en-US" altLang="zh-CN" sz="1600" dirty="0" err="1"/>
              <a:t>Hylife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Food,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1440A</a:t>
            </a:r>
            <a:endParaRPr kumimoji="1" lang="en-US" altLang="zh-CN" sz="15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202" y="5953213"/>
            <a:ext cx="935910" cy="5772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src.baidu.com/imgad/pic/item/b7003af33a87e95065e9c5421b385343fbf2b425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0"/>
            <a:ext cx="12178146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951491" y="5680581"/>
            <a:ext cx="9261152" cy="1015663"/>
          </a:xfrm>
          <a:prstGeom prst="rect">
            <a:avLst/>
          </a:prstGeom>
          <a:solidFill>
            <a:schemeClr val="bg1">
              <a:lumMod val="25000"/>
              <a:alpha val="52000"/>
            </a:schemeClr>
          </a:solidFill>
        </p:spPr>
        <p:txBody>
          <a:bodyPr wrap="square">
            <a:spAutoFit/>
          </a:bodyPr>
          <a:lstStyle/>
          <a:p>
            <a:r>
              <a:rPr kumimoji="1" lang="en-US" altLang="zh-CN" sz="1500" dirty="0"/>
              <a:t>Singapore,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CBD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Skyscraper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Applications</a:t>
            </a:r>
            <a:r>
              <a:rPr lang="en-US" altLang="zh-CN" sz="1500" dirty="0"/>
              <a:t>, Marina Bay Financial Center Tower,</a:t>
            </a:r>
            <a:r>
              <a:rPr lang="zh-CN" altLang="en-US" sz="1500" dirty="0"/>
              <a:t> </a:t>
            </a:r>
            <a:r>
              <a:rPr lang="en-US" altLang="zh-CN" sz="1500" dirty="0"/>
              <a:t>Asia</a:t>
            </a:r>
            <a:r>
              <a:rPr lang="zh-CN" altLang="en-US" sz="1500" dirty="0"/>
              <a:t> </a:t>
            </a:r>
            <a:r>
              <a:rPr lang="en-US" altLang="zh-CN" sz="1500" dirty="0"/>
              <a:t>Square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Ocean</a:t>
            </a:r>
            <a:r>
              <a:rPr lang="zh-CN" altLang="en-US" sz="1500" dirty="0"/>
              <a:t> </a:t>
            </a:r>
            <a:r>
              <a:rPr lang="en-US" altLang="zh-CN" sz="1500" dirty="0"/>
              <a:t>Financial</a:t>
            </a:r>
            <a:r>
              <a:rPr lang="zh-CN" altLang="en-US" sz="1500" dirty="0"/>
              <a:t> </a:t>
            </a:r>
            <a:r>
              <a:rPr lang="en-US" altLang="zh-CN" sz="1500" dirty="0"/>
              <a:t>Center,</a:t>
            </a:r>
            <a:r>
              <a:rPr lang="zh-CN" altLang="en-US" sz="1500" dirty="0"/>
              <a:t> </a:t>
            </a:r>
            <a:r>
              <a:rPr lang="en-US" altLang="zh-CN" sz="1500" dirty="0" err="1"/>
              <a:t>Keepel</a:t>
            </a:r>
            <a:r>
              <a:rPr lang="zh-CN" altLang="en-US" sz="1500" dirty="0"/>
              <a:t> </a:t>
            </a:r>
            <a:r>
              <a:rPr lang="en-US" altLang="zh-CN" sz="1500" dirty="0"/>
              <a:t>Bay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South</a:t>
            </a:r>
            <a:r>
              <a:rPr lang="zh-CN" altLang="en-US" sz="1500" dirty="0"/>
              <a:t> </a:t>
            </a:r>
            <a:r>
              <a:rPr lang="en-US" altLang="zh-CN" sz="1500" dirty="0"/>
              <a:t>Beach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Metropolis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 err="1"/>
              <a:t>Guoco</a:t>
            </a:r>
            <a:r>
              <a:rPr lang="zh-CN" altLang="en-US" sz="1500" dirty="0"/>
              <a:t> </a:t>
            </a:r>
            <a:r>
              <a:rPr lang="en-US" altLang="zh-CN" sz="1500" dirty="0"/>
              <a:t>Tower,</a:t>
            </a:r>
            <a:r>
              <a:rPr lang="zh-CN" altLang="en-US" sz="1500" dirty="0"/>
              <a:t> </a:t>
            </a:r>
            <a:r>
              <a:rPr lang="en-US" altLang="zh-CN" sz="1500" dirty="0"/>
              <a:t>Duo</a:t>
            </a:r>
            <a:r>
              <a:rPr lang="zh-CN" altLang="en-US" sz="1500" dirty="0"/>
              <a:t> </a:t>
            </a:r>
            <a:r>
              <a:rPr lang="en-US" altLang="zh-CN" sz="1500" dirty="0"/>
              <a:t>Tower</a:t>
            </a:r>
            <a:r>
              <a:rPr lang="zh-CN" altLang="en-US" sz="1500" dirty="0"/>
              <a:t> </a:t>
            </a:r>
            <a:r>
              <a:rPr lang="en-US" altLang="zh-CN" sz="1500" dirty="0"/>
              <a:t>for</a:t>
            </a:r>
            <a:r>
              <a:rPr lang="zh-CN" altLang="en-US" sz="1500" dirty="0"/>
              <a:t> </a:t>
            </a: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top</a:t>
            </a:r>
            <a:r>
              <a:rPr lang="zh-CN" altLang="en-US" sz="1500" dirty="0"/>
              <a:t> </a:t>
            </a:r>
            <a:r>
              <a:rPr lang="en-US" altLang="zh-CN" sz="1500" dirty="0"/>
              <a:t>companies</a:t>
            </a:r>
            <a:r>
              <a:rPr lang="zh-CN" altLang="en-US" sz="1500" dirty="0"/>
              <a:t> </a:t>
            </a:r>
            <a:r>
              <a:rPr lang="en-US" altLang="zh-CN" sz="1500" dirty="0"/>
              <a:t>of</a:t>
            </a:r>
            <a:r>
              <a:rPr lang="zh-CN" altLang="en-US" sz="1500" dirty="0"/>
              <a:t> </a:t>
            </a:r>
            <a:r>
              <a:rPr lang="en-US" altLang="zh-CN" sz="1500" dirty="0"/>
              <a:t>the</a:t>
            </a:r>
            <a:r>
              <a:rPr lang="zh-CN" altLang="en-US" sz="1500" dirty="0"/>
              <a:t> </a:t>
            </a:r>
            <a:r>
              <a:rPr lang="en-US" altLang="zh-CN" sz="1500" dirty="0"/>
              <a:t>world</a:t>
            </a:r>
            <a:r>
              <a:rPr kumimoji="1" lang="en-US" altLang="zh-CN" sz="1500" dirty="0"/>
              <a:t> PWC</a:t>
            </a:r>
            <a:r>
              <a:rPr kumimoji="1" lang="zh-CN" altLang="en-US" sz="1500" dirty="0"/>
              <a:t> </a:t>
            </a:r>
            <a:r>
              <a:rPr kumimoji="1" lang="en-US" altLang="zh-CN" sz="1500" dirty="0"/>
              <a:t>International, </a:t>
            </a:r>
            <a:r>
              <a:rPr lang="en-US" altLang="zh-CN" sz="1500" dirty="0"/>
              <a:t>Hewlett Packard,</a:t>
            </a:r>
            <a:r>
              <a:rPr lang="zh-CN" altLang="en-US" sz="1500" dirty="0"/>
              <a:t> </a:t>
            </a:r>
            <a:r>
              <a:rPr lang="en-US" altLang="zh-CN" sz="1500" dirty="0"/>
              <a:t>Oracle,</a:t>
            </a:r>
            <a:r>
              <a:rPr lang="zh-CN" altLang="en-US" sz="1500" dirty="0"/>
              <a:t> </a:t>
            </a:r>
            <a:r>
              <a:rPr lang="en-US" altLang="zh-CN" sz="1500" dirty="0"/>
              <a:t>ABN AMRO Bank, Google,</a:t>
            </a:r>
            <a:r>
              <a:rPr lang="zh-CN" altLang="en-US" sz="1500" dirty="0"/>
              <a:t> </a:t>
            </a:r>
            <a:r>
              <a:rPr lang="en-US" altLang="zh-CN" sz="1500" dirty="0"/>
              <a:t>Boeing,</a:t>
            </a:r>
            <a:r>
              <a:rPr lang="zh-CN" altLang="en-US" sz="1500" dirty="0"/>
              <a:t> </a:t>
            </a:r>
            <a:r>
              <a:rPr lang="en-US" altLang="zh-CN" sz="1500" dirty="0"/>
              <a:t>lighting,</a:t>
            </a:r>
            <a:r>
              <a:rPr lang="zh-CN" altLang="en-US" sz="1500" dirty="0"/>
              <a:t> </a:t>
            </a:r>
            <a:r>
              <a:rPr lang="en-US" altLang="zh-CN" sz="1500" dirty="0"/>
              <a:t>UPS,</a:t>
            </a:r>
            <a:r>
              <a:rPr lang="zh-CN" altLang="en-US" sz="1500" dirty="0"/>
              <a:t> </a:t>
            </a:r>
            <a:r>
              <a:rPr lang="en-US" altLang="zh-CN" sz="1500" dirty="0"/>
              <a:t>VFD,</a:t>
            </a:r>
            <a:r>
              <a:rPr lang="zh-CN" altLang="en-US" sz="1500" dirty="0"/>
              <a:t> </a:t>
            </a:r>
            <a:r>
              <a:rPr lang="en-US" altLang="zh-CN" sz="1500" dirty="0"/>
              <a:t>harmonic</a:t>
            </a:r>
            <a:r>
              <a:rPr lang="zh-CN" altLang="en-US" sz="1500" dirty="0"/>
              <a:t> </a:t>
            </a:r>
            <a:r>
              <a:rPr lang="en-US" altLang="zh-CN" sz="1500" dirty="0"/>
              <a:t>of</a:t>
            </a:r>
            <a:r>
              <a:rPr lang="zh-CN" altLang="en-US" sz="1500" dirty="0"/>
              <a:t> </a:t>
            </a:r>
            <a:r>
              <a:rPr lang="en-US" altLang="zh-CN" sz="1500" dirty="0"/>
              <a:t>commercial</a:t>
            </a:r>
            <a:r>
              <a:rPr lang="zh-CN" altLang="en-US" sz="1500" dirty="0"/>
              <a:t> </a:t>
            </a:r>
            <a:r>
              <a:rPr lang="en-US" altLang="zh-CN" sz="1500" dirty="0"/>
              <a:t>building,</a:t>
            </a:r>
            <a:r>
              <a:rPr lang="zh-CN" altLang="en-US" sz="1500" dirty="0"/>
              <a:t>  </a:t>
            </a:r>
            <a:r>
              <a:rPr lang="en-US" altLang="zh-CN" sz="1500" dirty="0"/>
              <a:t>5000A+</a:t>
            </a:r>
            <a:endParaRPr kumimoji="1" lang="en-US" altLang="zh-CN" sz="15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443" y="5852668"/>
            <a:ext cx="995382" cy="66653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866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9915" y="6056723"/>
            <a:ext cx="996124" cy="50054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256040" y="6041733"/>
            <a:ext cx="33763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500" dirty="0"/>
              <a:t>Malaysi</a:t>
            </a:r>
            <a:r>
              <a:rPr lang="en-US" altLang="zh-CN" sz="1500" dirty="0"/>
              <a:t>a,</a:t>
            </a:r>
            <a:r>
              <a:rPr lang="zh-CN" altLang="en-US" sz="1500" dirty="0"/>
              <a:t> Prime Minister's Department Complex</a:t>
            </a:r>
            <a:r>
              <a:rPr lang="en-US" altLang="zh-CN" sz="1500" dirty="0"/>
              <a:t>, ,</a:t>
            </a:r>
            <a:r>
              <a:rPr lang="zh-CN" altLang="en-US" sz="1500" dirty="0"/>
              <a:t> </a:t>
            </a:r>
            <a:r>
              <a:rPr lang="en-US" altLang="zh-CN" sz="1500" dirty="0"/>
              <a:t>125A</a:t>
            </a:r>
            <a:endParaRPr lang="zh-CN" altLang="en-US" sz="15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`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ic.58pic.com/58pic/14/97/54/63j58PICkTG_1024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8950"/>
          </a:xfrm>
          <a:prstGeom prst="rect">
            <a:avLst/>
          </a:prstGeom>
          <a:noFill/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3899" y="6058852"/>
            <a:ext cx="730303" cy="4364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45918" y="6115481"/>
            <a:ext cx="64680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Chile, Food Product Factory, </a:t>
            </a:r>
            <a:r>
              <a:rPr lang="en-US" altLang="zh-CN" sz="1500" dirty="0" err="1">
                <a:solidFill>
                  <a:srgbClr val="FFFFFF"/>
                </a:solidFill>
              </a:rPr>
              <a:t>Cecinas</a:t>
            </a:r>
            <a:r>
              <a:rPr lang="en-US" altLang="zh-CN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 err="1">
                <a:solidFill>
                  <a:srgbClr val="FFFFFF"/>
                </a:solidFill>
              </a:rPr>
              <a:t>Llanquihue</a:t>
            </a:r>
            <a:r>
              <a:rPr lang="en-US" altLang="zh-CN" sz="1500" dirty="0">
                <a:solidFill>
                  <a:srgbClr val="FFFFFF"/>
                </a:solidFill>
              </a:rPr>
              <a:t>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200A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-134471" y="0"/>
            <a:ext cx="6455620" cy="693868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534" y="5891909"/>
            <a:ext cx="820932" cy="64633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29103" y="5885042"/>
            <a:ext cx="35944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Germany, Transportation, AHF, Summit Bulk Carrier,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VFD,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isolated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grid,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high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 err="1">
                <a:solidFill>
                  <a:srgbClr val="FFFFFF"/>
                </a:solidFill>
              </a:rPr>
              <a:t>THDu</a:t>
            </a:r>
            <a:r>
              <a:rPr lang="en-US" altLang="zh-CN" sz="1500" dirty="0">
                <a:solidFill>
                  <a:srgbClr val="FFFFFF"/>
                </a:solidFill>
              </a:rPr>
              <a:t>,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Ship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Certification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approval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AHF,</a:t>
            </a:r>
            <a:r>
              <a:rPr lang="zh-CN" altLang="en-US" sz="1500" dirty="0">
                <a:solidFill>
                  <a:srgbClr val="FFFFFF"/>
                </a:solidFill>
              </a:rPr>
              <a:t>  </a:t>
            </a:r>
            <a:r>
              <a:rPr lang="en-US" altLang="zh-CN" sz="1500" dirty="0">
                <a:solidFill>
                  <a:srgbClr val="FFFFFF"/>
                </a:solidFill>
              </a:rPr>
              <a:t>300A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-1"/>
            <a:ext cx="12192000" cy="681134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28612" y="5980280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500" dirty="0">
                <a:solidFill>
                  <a:srgbClr val="FFFFFF"/>
                </a:solidFill>
              </a:rPr>
              <a:t>Tibet, copper industry </a:t>
            </a:r>
            <a:r>
              <a:rPr lang="en-US" altLang="zh-CN" sz="1500" dirty="0">
                <a:solidFill>
                  <a:srgbClr val="FFFFFF"/>
                </a:solidFill>
              </a:rPr>
              <a:t>, AHF 9900A , SVG 1000kvar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30965" y="5966763"/>
            <a:ext cx="843860" cy="5852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矩形 336"/>
          <p:cNvSpPr/>
          <p:nvPr/>
        </p:nvSpPr>
        <p:spPr>
          <a:xfrm>
            <a:off x="66790" y="447913"/>
            <a:ext cx="9039391" cy="4068127"/>
          </a:xfrm>
          <a:prstGeom prst="rect">
            <a:avLst/>
          </a:prstGeom>
          <a:solidFill>
            <a:schemeClr val="bg1">
              <a:lumMod val="1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9176" y="587697"/>
            <a:ext cx="7092064" cy="2974287"/>
          </a:xfrm>
          <a:prstGeom prst="rect">
            <a:avLst/>
          </a:prstGeom>
        </p:spPr>
      </p:pic>
      <p:sp>
        <p:nvSpPr>
          <p:cNvPr id="326" name="矩形 325"/>
          <p:cNvSpPr/>
          <p:nvPr/>
        </p:nvSpPr>
        <p:spPr>
          <a:xfrm>
            <a:off x="6556163" y="3094412"/>
            <a:ext cx="5844384" cy="3796482"/>
          </a:xfrm>
          <a:prstGeom prst="rect">
            <a:avLst/>
          </a:prstGeom>
          <a:solidFill>
            <a:schemeClr val="bg1">
              <a:lumMod val="1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矩形 25"/>
          <p:cNvSpPr/>
          <p:nvPr/>
        </p:nvSpPr>
        <p:spPr>
          <a:xfrm>
            <a:off x="691555" y="5093927"/>
            <a:ext cx="5609805" cy="8874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altLang="zh-CN" sz="36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AHF</a:t>
            </a:r>
            <a:br>
              <a:rPr lang="en-US" altLang="zh-CN" sz="36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</a:br>
            <a:r>
              <a:rPr lang="en-US" altLang="zh-CN" sz="3600" kern="100" dirty="0">
                <a:solidFill>
                  <a:srgbClr val="FFFFFF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Innovative Inverter Based PQ</a:t>
            </a:r>
            <a:endParaRPr lang="zh-CN" altLang="zh-CN" sz="3600" kern="100" dirty="0">
              <a:solidFill>
                <a:srgbClr val="FFFFFF"/>
              </a:solidFill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903274" y="5010908"/>
            <a:ext cx="251607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Extremely Fast</a:t>
            </a:r>
            <a:b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calculation and reaction in </a:t>
            </a:r>
            <a:r>
              <a:rPr lang="en-US" altLang="zh-CN" sz="1500" kern="100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ms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893333" y="5865794"/>
            <a:ext cx="38523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High</a:t>
            </a:r>
            <a:r>
              <a:rPr lang="zh-CN" altLang="en-US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Accuracy</a:t>
            </a:r>
            <a:b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zh-CN" sz="15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Programmable and customized AC</a:t>
            </a:r>
            <a:endParaRPr lang="zh-CN" altLang="zh-CN" sz="15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6965232" y="4128906"/>
            <a:ext cx="1364126" cy="1265459"/>
            <a:chOff x="8268964" y="4091626"/>
            <a:chExt cx="1364126" cy="1265459"/>
          </a:xfrm>
        </p:grpSpPr>
        <p:pic>
          <p:nvPicPr>
            <p:cNvPr id="368" name="图片 367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8803" y="4583707"/>
              <a:ext cx="774287" cy="773378"/>
            </a:xfrm>
            <a:prstGeom prst="rect">
              <a:avLst/>
            </a:prstGeom>
            <a:ln w="19050">
              <a:solidFill>
                <a:srgbClr val="FFFFFF"/>
              </a:solidFill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964" y="4091626"/>
              <a:ext cx="785811" cy="785811"/>
            </a:xfrm>
            <a:prstGeom prst="rect">
              <a:avLst/>
            </a:prstGeom>
            <a:ln w="12700">
              <a:solidFill>
                <a:srgbClr val="FFFFFF"/>
              </a:solidFill>
            </a:ln>
          </p:spPr>
        </p:pic>
      </p:grpSp>
      <p:sp>
        <p:nvSpPr>
          <p:cNvPr id="11" name="文本框 10"/>
          <p:cNvSpPr txBox="1"/>
          <p:nvPr/>
        </p:nvSpPr>
        <p:spPr>
          <a:xfrm>
            <a:off x="8020631" y="661149"/>
            <a:ext cx="3777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/>
              <a:t>1. The grid side AC through the rectifier part and be  changed into  DC bus capacitance voltage, this voltage will be stabled in a small range by  DC bus capacitor</a:t>
            </a:r>
            <a:endParaRPr kumimoji="1" lang="zh-CN" altLang="en-US" sz="1500" dirty="0"/>
          </a:p>
        </p:txBody>
      </p:sp>
      <p:sp>
        <p:nvSpPr>
          <p:cNvPr id="12" name="文本框 11"/>
          <p:cNvSpPr txBox="1"/>
          <p:nvPr/>
        </p:nvSpPr>
        <p:spPr>
          <a:xfrm>
            <a:off x="8025199" y="1811730"/>
            <a:ext cx="37728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/>
              <a:t>2. DSP control the port and length of IGBT on and off time to generate  a voltage  at inverter part.</a:t>
            </a:r>
            <a:endParaRPr kumimoji="1" lang="zh-CN" altLang="en-US" sz="1500" dirty="0"/>
          </a:p>
        </p:txBody>
      </p:sp>
      <p:sp>
        <p:nvSpPr>
          <p:cNvPr id="13" name="文本框 12"/>
          <p:cNvSpPr txBox="1"/>
          <p:nvPr/>
        </p:nvSpPr>
        <p:spPr>
          <a:xfrm>
            <a:off x="8007609" y="2731478"/>
            <a:ext cx="382921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zh-CN" sz="1500" dirty="0"/>
              <a:t>3</a:t>
            </a:r>
            <a:r>
              <a:rPr kumimoji="1" lang="en-US" altLang="zh-CN" sz="1500" dirty="0"/>
              <a:t>. The different voltage  between  grid side and converter part add on the inverter inductor and generate a  compensation current.</a:t>
            </a:r>
            <a:endParaRPr kumimoji="1" lang="en-US" altLang="zh-CN" sz="15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007609" y="3651225"/>
            <a:ext cx="37904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500" dirty="0"/>
              <a:t>4. Ripple current be removed on the  LCL filter circuit</a:t>
            </a:r>
            <a:endParaRPr kumimoji="1" lang="zh-CN" altLang="en-US" sz="15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src.baidu.com/imgad/pic/item/b3119313b07eca80b84973dd9a2397dda14483b8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5"/>
            <a:ext cx="12192000" cy="7032172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8299896" y="6167114"/>
            <a:ext cx="31456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solidFill>
                  <a:srgbClr val="FFFFFF"/>
                </a:solidFill>
              </a:rPr>
              <a:t>The</a:t>
            </a:r>
            <a:r>
              <a:rPr lang="zh-CN" altLang="en-US" sz="1500" dirty="0">
                <a:solidFill>
                  <a:srgbClr val="FFFFFF"/>
                </a:solidFill>
              </a:rPr>
              <a:t> </a:t>
            </a:r>
            <a:r>
              <a:rPr lang="en-US" altLang="zh-CN" sz="1500" dirty="0">
                <a:solidFill>
                  <a:srgbClr val="FFFFFF"/>
                </a:solidFill>
              </a:rPr>
              <a:t>UK, </a:t>
            </a:r>
            <a:r>
              <a:rPr kumimoji="1" lang="en-US" altLang="zh-CN" sz="1600" dirty="0" err="1"/>
              <a:t>Glabina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cheese,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VFD,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350A</a:t>
            </a:r>
            <a:endParaRPr lang="zh-CN" altLang="en-US" sz="1500" dirty="0">
              <a:solidFill>
                <a:srgbClr val="FFFFFF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5541" y="6114841"/>
            <a:ext cx="896469" cy="47452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Arial" panose="020B0604020202020204" pitchFamily="34" charset="0"/>
              </a:rPr>
              <a:t>Thank</a:t>
            </a:r>
            <a:r>
              <a:rPr lang="zh-CN" altLang="en-US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FFFFFF"/>
                </a:solidFill>
                <a:latin typeface="+mn-lt"/>
                <a:ea typeface="微软雅黑" panose="020B0503020204020204" charset="-122"/>
                <a:cs typeface="Arial" panose="020B0604020202020204" pitchFamily="34" charset="0"/>
              </a:rPr>
              <a:t>You</a:t>
            </a:r>
            <a:endParaRPr lang="zh-CN" altLang="en-US" sz="4000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51" y="2843530"/>
            <a:ext cx="5409586" cy="1170327"/>
          </a:xfrm>
          <a:prstGeom prst="rect">
            <a:avLst/>
          </a:prstGeom>
          <a:solidFill>
            <a:schemeClr val="bg1">
              <a:lumMod val="1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3105835"/>
            <a:ext cx="5494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2nd-50th harmonic compensation</a:t>
            </a:r>
            <a:endParaRPr lang="en-US" altLang="zh-CN" sz="2000" kern="100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Compensate</a:t>
            </a:r>
            <a:r>
              <a:rPr lang="zh-CN" altLang="en-US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dynamic</a:t>
            </a:r>
            <a:r>
              <a:rPr lang="zh-CN" altLang="en-US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change</a:t>
            </a:r>
            <a:r>
              <a:rPr lang="zh-CN" altLang="en-US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kern="100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harmonic</a:t>
            </a:r>
            <a:endParaRPr lang="zh-CN" altLang="en-US" sz="2000" dirty="0">
              <a:solidFill>
                <a:srgbClr val="FFFFFF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38647" y="0"/>
            <a:ext cx="103206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433" y="885360"/>
            <a:ext cx="8988238" cy="5972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60206">
            <a:off x="3222261" y="-549372"/>
            <a:ext cx="11768617" cy="90968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948249">
            <a:off x="6202680" y="37859"/>
            <a:ext cx="3870960" cy="51753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 rot="20702620">
            <a:off x="2418315" y="1720731"/>
            <a:ext cx="4560006" cy="509155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10605" y="1006077"/>
            <a:ext cx="8806569" cy="585192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自定义 1">
      <a:dk1>
        <a:srgbClr val="F2F2F2"/>
      </a:dk1>
      <a:lt1>
        <a:srgbClr val="D8D8D8"/>
      </a:lt1>
      <a:dk2>
        <a:srgbClr val="BFBFBF"/>
      </a:dk2>
      <a:lt2>
        <a:srgbClr val="FFFFF4"/>
      </a:lt2>
      <a:accent1>
        <a:srgbClr val="D8D8D8"/>
      </a:accent1>
      <a:accent2>
        <a:srgbClr val="DFE1D3"/>
      </a:accent2>
      <a:accent3>
        <a:srgbClr val="AFB591"/>
      </a:accent3>
      <a:accent4>
        <a:srgbClr val="B9945B"/>
      </a:accent4>
      <a:accent5>
        <a:srgbClr val="85ADBC"/>
      </a:accent5>
      <a:accent6>
        <a:srgbClr val="EFD18C"/>
      </a:accent6>
      <a:hlink>
        <a:srgbClr val="D8D8D8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5964</Words>
  <Application>WPS 演示</Application>
  <PresentationFormat>宽屏</PresentationFormat>
  <Paragraphs>401</Paragraphs>
  <Slides>41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Arial</vt:lpstr>
      <vt:lpstr>宋体</vt:lpstr>
      <vt:lpstr>Wingdings</vt:lpstr>
      <vt:lpstr>Arial Unicode MS</vt:lpstr>
      <vt:lpstr>微软雅黑</vt:lpstr>
      <vt:lpstr>Calibri</vt:lpstr>
      <vt:lpstr>Microsoft YaHei UI</vt:lpstr>
      <vt:lpstr>Times New Roman</vt:lpstr>
      <vt:lpstr>MV Boli</vt:lpstr>
      <vt:lpstr>等线</vt:lpstr>
      <vt:lpstr>Segoe Script</vt:lpstr>
      <vt:lpstr>方正兰亭超细黑简体</vt:lpstr>
      <vt:lpstr>RomanS</vt:lpstr>
      <vt:lpstr>Office 主题</vt:lpstr>
      <vt:lpstr>2_Office 主题</vt:lpstr>
      <vt:lpstr>1_Office 主题</vt:lpstr>
      <vt:lpstr>Inverter Based Harmonic Compensation-AHF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Inverter PQ focus company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`</vt:lpstr>
      <vt:lpstr>PowerPoint 演示文稿</vt:lpstr>
      <vt:lpstr>PowerPoint 演示文稿</vt:lpstr>
      <vt:lpstr>PowerPoint 演示文稿</vt:lpstr>
      <vt:lpstr>PowerPoint 演示文稿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Roy Luo</dc:creator>
  <cp:lastModifiedBy>努力努力再努力的大卓子</cp:lastModifiedBy>
  <cp:revision>796</cp:revision>
  <cp:lastPrinted>2017-08-22T06:33:00Z</cp:lastPrinted>
  <dcterms:created xsi:type="dcterms:W3CDTF">2014-05-31T07:15:00Z</dcterms:created>
  <dcterms:modified xsi:type="dcterms:W3CDTF">2019-10-29T02:28:58Z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