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3"/>
    <p:sldMasterId id="2147483683" r:id="rId4"/>
  </p:sldMasterIdLst>
  <p:notesMasterIdLst>
    <p:notesMasterId r:id="rId6"/>
  </p:notesMasterIdLst>
  <p:sldIdLst>
    <p:sldId id="673" r:id="rId5"/>
    <p:sldId id="651" r:id="rId7"/>
    <p:sldId id="675" r:id="rId8"/>
    <p:sldId id="674" r:id="rId9"/>
    <p:sldId id="700" r:id="rId10"/>
    <p:sldId id="701" r:id="rId11"/>
    <p:sldId id="566" r:id="rId12"/>
    <p:sldId id="702" r:id="rId13"/>
    <p:sldId id="703" r:id="rId14"/>
    <p:sldId id="704" r:id="rId15"/>
    <p:sldId id="705" r:id="rId16"/>
    <p:sldId id="706" r:id="rId17"/>
    <p:sldId id="707" r:id="rId18"/>
    <p:sldId id="708" r:id="rId19"/>
    <p:sldId id="709" r:id="rId20"/>
    <p:sldId id="710" r:id="rId21"/>
    <p:sldId id="711" r:id="rId22"/>
    <p:sldId id="712" r:id="rId23"/>
    <p:sldId id="713" r:id="rId24"/>
    <p:sldId id="714" r:id="rId25"/>
    <p:sldId id="715" r:id="rId26"/>
    <p:sldId id="716" r:id="rId27"/>
    <p:sldId id="717" r:id="rId28"/>
    <p:sldId id="718" r:id="rId29"/>
    <p:sldId id="719" r:id="rId30"/>
    <p:sldId id="763" r:id="rId31"/>
    <p:sldId id="764" r:id="rId32"/>
    <p:sldId id="765" r:id="rId33"/>
    <p:sldId id="766" r:id="rId34"/>
    <p:sldId id="767" r:id="rId35"/>
    <p:sldId id="751" r:id="rId36"/>
    <p:sldId id="753" r:id="rId37"/>
    <p:sldId id="758" r:id="rId38"/>
    <p:sldId id="752" r:id="rId39"/>
    <p:sldId id="754" r:id="rId40"/>
    <p:sldId id="755" r:id="rId41"/>
    <p:sldId id="756" r:id="rId42"/>
    <p:sldId id="757" r:id="rId43"/>
    <p:sldId id="759" r:id="rId44"/>
    <p:sldId id="761" r:id="rId45"/>
    <p:sldId id="762" r:id="rId46"/>
    <p:sldId id="760" r:id="rId47"/>
    <p:sldId id="768" r:id="rId48"/>
    <p:sldId id="769" r:id="rId49"/>
    <p:sldId id="721" r:id="rId50"/>
    <p:sldId id="727" r:id="rId51"/>
    <p:sldId id="728" r:id="rId52"/>
    <p:sldId id="729" r:id="rId53"/>
    <p:sldId id="730" r:id="rId54"/>
    <p:sldId id="731" r:id="rId55"/>
    <p:sldId id="732" r:id="rId56"/>
    <p:sldId id="733" r:id="rId57"/>
    <p:sldId id="734" r:id="rId58"/>
    <p:sldId id="735" r:id="rId59"/>
    <p:sldId id="770" r:id="rId60"/>
    <p:sldId id="736" r:id="rId61"/>
    <p:sldId id="737" r:id="rId62"/>
    <p:sldId id="773" r:id="rId63"/>
    <p:sldId id="683" r:id="rId64"/>
    <p:sldId id="684" r:id="rId65"/>
    <p:sldId id="689" r:id="rId66"/>
    <p:sldId id="690" r:id="rId67"/>
    <p:sldId id="771" r:id="rId68"/>
    <p:sldId id="772" r:id="rId69"/>
    <p:sldId id="697" r:id="rId70"/>
    <p:sldId id="698" r:id="rId71"/>
    <p:sldId id="774" r:id="rId72"/>
    <p:sldId id="775" r:id="rId73"/>
    <p:sldId id="699" r:id="rId74"/>
    <p:sldId id="531" r:id="rId75"/>
  </p:sldIdLst>
  <p:sldSz cx="9144000" cy="5143500"/>
  <p:notesSz cx="6797675" cy="9926955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CC"/>
    <a:srgbClr val="006600"/>
    <a:srgbClr val="5F5F5F"/>
    <a:srgbClr val="4D4D4D"/>
    <a:srgbClr val="009B4C"/>
    <a:srgbClr val="FF99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/>
    <p:restoredTop sz="81107"/>
  </p:normalViewPr>
  <p:slideViewPr>
    <p:cSldViewPr snapToGrid="0" showGuides="1">
      <p:cViewPr varScale="1">
        <p:scale>
          <a:sx n="79" d="100"/>
          <a:sy n="79" d="100"/>
        </p:scale>
        <p:origin x="1170" y="78"/>
      </p:cViewPr>
      <p:guideLst>
        <p:guide orient="horz" pos="1647"/>
        <p:guide pos="28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8" Type="http://schemas.openxmlformats.org/officeDocument/2006/relationships/tableStyles" Target="tableStyles.xml"/><Relationship Id="rId77" Type="http://schemas.openxmlformats.org/officeDocument/2006/relationships/viewProps" Target="viewProps.xml"/><Relationship Id="rId76" Type="http://schemas.openxmlformats.org/officeDocument/2006/relationships/presProps" Target="presProps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7" Type="http://schemas.openxmlformats.org/officeDocument/2006/relationships/slide" Target="slides/slide2.xml"/><Relationship Id="rId69" Type="http://schemas.openxmlformats.org/officeDocument/2006/relationships/slide" Target="slides/slide64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oleObject" Target="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 algn="l"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200" b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有源滤波器补偿容量爬升过程</a:t>
            </a:r>
            <a:endPara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>
        <c:manualLayout>
          <c:xMode val="edge"/>
          <c:yMode val="edge"/>
          <c:x val="0.265888888888895"/>
          <c:y val="0.0324074074074079"/>
        </c:manualLayout>
      </c:layout>
      <c:overlay val="0"/>
      <c:spPr>
        <a:ln w="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elete val="1"/>
          </c:dLbls>
          <c:val>
            <c:numRef>
              <c:f>Sheet1!$A$3:$A$12</c:f>
              <c:numCache>
                <c:formatCode>General</c:formatCode>
                <c:ptCount val="10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2273944"/>
        <c:axId val="337069696"/>
      </c:barChart>
      <c:catAx>
        <c:axId val="332273944"/>
        <c:scaling>
          <c:orientation val="minMax"/>
        </c:scaling>
        <c:delete val="1"/>
        <c:axPos val="b"/>
        <c:majorTickMark val="out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337069696"/>
        <c:crosses val="autoZero"/>
        <c:auto val="1"/>
        <c:lblAlgn val="ctr"/>
        <c:lblOffset val="100"/>
        <c:tickLblSkip val="5"/>
        <c:noMultiLvlLbl val="0"/>
      </c:catAx>
      <c:valAx>
        <c:axId val="33706969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33227394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lang="zh-CN"/>
      </a:pPr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2F437-4D28-49BB-B8C5-B57813D0666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64E82E0-42E1-4A49-9970-326E06141C19}">
      <dgm:prSet phldrT="[文本]"/>
      <dgm:spPr>
        <a:solidFill>
          <a:srgbClr val="00B050"/>
        </a:solidFill>
      </dgm:spPr>
      <dgm:t>
        <a:bodyPr/>
        <a:lstStyle/>
        <a:p>
          <a:r>
            <a:rPr lang="zh-CN" altLang="en-US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电能质量</a:t>
          </a:r>
          <a:endParaRPr lang="zh-CN" altLang="en-US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1E910D07-341C-4324-AA0F-5450DF737BD5}" cxnId="{AA1280FD-8972-4150-B5FA-E292001D2BA6}" type="parTrans">
      <dgm:prSet/>
      <dgm:spPr/>
      <dgm:t>
        <a:bodyPr/>
        <a:lstStyle/>
        <a:p>
          <a:endParaRPr lang="zh-CN" altLang="en-US"/>
        </a:p>
      </dgm:t>
    </dgm:pt>
    <dgm:pt modelId="{A1ACEBD4-AA8F-4E6E-9534-9B399D720E44}" cxnId="{AA1280FD-8972-4150-B5FA-E292001D2BA6}" type="sibTrans">
      <dgm:prSet/>
      <dgm:spPr/>
      <dgm:t>
        <a:bodyPr/>
        <a:lstStyle/>
        <a:p>
          <a:endParaRPr lang="zh-CN" altLang="en-US"/>
        </a:p>
      </dgm:t>
    </dgm:pt>
    <dgm:pt modelId="{97239B0A-76B9-4637-BD97-9D108649D20B}">
      <dgm:prSet phldrT="[文本]"/>
      <dgm:spPr>
        <a:solidFill>
          <a:srgbClr val="00B050"/>
        </a:solidFill>
      </dgm:spPr>
      <dgm:t>
        <a:bodyPr/>
        <a:lstStyle/>
        <a:p>
          <a:r>
            <a:rPr lang="zh-CN" altLang="en-US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电流质量</a:t>
          </a:r>
          <a:endParaRPr lang="zh-CN" altLang="en-US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2506CD33-131C-49BD-90B6-154F1C392F20}" cxnId="{4CF1EEE3-7F99-468D-BB9A-22EB90CE5B3C}" type="parTrans">
      <dgm:prSet/>
      <dgm:spPr>
        <a:ln>
          <a:solidFill>
            <a:srgbClr val="00B050"/>
          </a:solidFill>
        </a:ln>
      </dgm:spPr>
      <dgm:t>
        <a:bodyPr/>
        <a:lstStyle/>
        <a:p>
          <a:endParaRPr lang="zh-CN" altLang="en-US"/>
        </a:p>
      </dgm:t>
    </dgm:pt>
    <dgm:pt modelId="{F35A6757-D440-4DA2-8173-CD0178C294AB}" cxnId="{4CF1EEE3-7F99-468D-BB9A-22EB90CE5B3C}" type="sibTrans">
      <dgm:prSet/>
      <dgm:spPr/>
      <dgm:t>
        <a:bodyPr/>
        <a:lstStyle/>
        <a:p>
          <a:endParaRPr lang="zh-CN" altLang="en-US"/>
        </a:p>
      </dgm:t>
    </dgm:pt>
    <dgm:pt modelId="{15E1947C-C2B7-423C-BAB3-17E11FA8B666}">
      <dgm:prSet phldrT="[文本]"/>
      <dgm:spPr>
        <a:solidFill>
          <a:srgbClr val="00B050"/>
        </a:solidFill>
      </dgm:spPr>
      <dgm:t>
        <a:bodyPr/>
        <a:lstStyle/>
        <a:p>
          <a:r>
            <a:rPr lang="zh-CN" altLang="en-US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无功</a:t>
          </a:r>
          <a:endParaRPr lang="zh-CN" altLang="en-US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15517941-2CB5-4314-92CB-C911868A9845}" cxnId="{D8270F98-5367-482C-BEC6-9BE8E0CB3B33}" type="parTrans">
      <dgm:prSet/>
      <dgm:spPr>
        <a:ln>
          <a:solidFill>
            <a:srgbClr val="00B050"/>
          </a:solidFill>
        </a:ln>
      </dgm:spPr>
      <dgm:t>
        <a:bodyPr/>
        <a:lstStyle/>
        <a:p>
          <a:endParaRPr lang="zh-CN" altLang="en-US"/>
        </a:p>
      </dgm:t>
    </dgm:pt>
    <dgm:pt modelId="{59D84E0C-66D9-4817-9984-CC212E59E3C0}" cxnId="{D8270F98-5367-482C-BEC6-9BE8E0CB3B33}" type="sibTrans">
      <dgm:prSet/>
      <dgm:spPr/>
      <dgm:t>
        <a:bodyPr/>
        <a:lstStyle/>
        <a:p>
          <a:endParaRPr lang="zh-CN" altLang="en-US"/>
        </a:p>
      </dgm:t>
    </dgm:pt>
    <dgm:pt modelId="{CB464977-9268-4764-89D5-10C823214B19}">
      <dgm:prSet phldrT="[文本]"/>
      <dgm:spPr>
        <a:solidFill>
          <a:srgbClr val="00B050"/>
        </a:solidFill>
      </dgm:spPr>
      <dgm:t>
        <a:bodyPr/>
        <a:lstStyle/>
        <a:p>
          <a:r>
            <a:rPr lang="zh-CN" altLang="en-US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谐波</a:t>
          </a:r>
          <a:endParaRPr lang="zh-CN" altLang="en-US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F3F6E3CC-4824-4081-8F55-97F79B196D9B}" cxnId="{9608A317-B6A6-47D8-B8A4-172C45FDCA17}" type="parTrans">
      <dgm:prSet/>
      <dgm:spPr>
        <a:ln>
          <a:solidFill>
            <a:srgbClr val="00B050"/>
          </a:solidFill>
        </a:ln>
      </dgm:spPr>
      <dgm:t>
        <a:bodyPr/>
        <a:lstStyle/>
        <a:p>
          <a:endParaRPr lang="zh-CN" altLang="en-US"/>
        </a:p>
      </dgm:t>
    </dgm:pt>
    <dgm:pt modelId="{FE9D82FF-30C2-4CF1-83F1-361DD044A2DB}" cxnId="{9608A317-B6A6-47D8-B8A4-172C45FDCA17}" type="sibTrans">
      <dgm:prSet/>
      <dgm:spPr/>
      <dgm:t>
        <a:bodyPr/>
        <a:lstStyle/>
        <a:p>
          <a:endParaRPr lang="zh-CN" altLang="en-US"/>
        </a:p>
      </dgm:t>
    </dgm:pt>
    <dgm:pt modelId="{C7A24158-452E-4B03-A8F9-E3F4AF3D5D2D}">
      <dgm:prSet phldrT="[文本]"/>
      <dgm:spPr>
        <a:solidFill>
          <a:srgbClr val="00B050"/>
        </a:solidFill>
      </dgm:spPr>
      <dgm:t>
        <a:bodyPr/>
        <a:lstStyle/>
        <a:p>
          <a:r>
            <a:rPr lang="zh-CN" altLang="en-US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电压质量</a:t>
          </a:r>
          <a:endParaRPr lang="zh-CN" altLang="en-US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24198A5B-E883-446D-8DAE-B26FF2304F38}" cxnId="{02017D1F-949D-45D6-B856-68F15C95B267}" type="parTrans">
      <dgm:prSet/>
      <dgm:spPr>
        <a:ln>
          <a:solidFill>
            <a:srgbClr val="00B050"/>
          </a:solidFill>
        </a:ln>
      </dgm:spPr>
      <dgm:t>
        <a:bodyPr/>
        <a:lstStyle/>
        <a:p>
          <a:endParaRPr lang="zh-CN" altLang="en-US"/>
        </a:p>
      </dgm:t>
    </dgm:pt>
    <dgm:pt modelId="{E07F68F7-D000-4718-9094-7C766CA3F962}" cxnId="{02017D1F-949D-45D6-B856-68F15C95B267}" type="sibTrans">
      <dgm:prSet/>
      <dgm:spPr/>
      <dgm:t>
        <a:bodyPr/>
        <a:lstStyle/>
        <a:p>
          <a:endParaRPr lang="zh-CN" altLang="en-US"/>
        </a:p>
      </dgm:t>
    </dgm:pt>
    <dgm:pt modelId="{816259EE-B13D-4B34-961C-1D757374A527}">
      <dgm:prSet phldrT="[文本]"/>
      <dgm:spPr>
        <a:solidFill>
          <a:srgbClr val="00B050"/>
        </a:solidFill>
      </dgm:spPr>
      <dgm:t>
        <a:bodyPr/>
        <a:lstStyle/>
        <a:p>
          <a:r>
            <a:rPr lang="zh-CN" altLang="en-US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暂降</a:t>
          </a:r>
          <a:endParaRPr lang="zh-CN" altLang="en-US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D6F4EACF-E496-4E1B-B9E4-28D4AD781E94}" cxnId="{74E6006D-1FA3-42C7-A620-27B0AC24E960}" type="parTrans">
      <dgm:prSet/>
      <dgm:spPr>
        <a:ln>
          <a:solidFill>
            <a:srgbClr val="00B050"/>
          </a:solidFill>
        </a:ln>
      </dgm:spPr>
      <dgm:t>
        <a:bodyPr/>
        <a:lstStyle/>
        <a:p>
          <a:endParaRPr lang="zh-CN" altLang="en-US"/>
        </a:p>
      </dgm:t>
    </dgm:pt>
    <dgm:pt modelId="{D800A353-043D-4ACA-A42D-D7C70FCBEA7F}" cxnId="{74E6006D-1FA3-42C7-A620-27B0AC24E960}" type="sibTrans">
      <dgm:prSet/>
      <dgm:spPr/>
      <dgm:t>
        <a:bodyPr/>
        <a:lstStyle/>
        <a:p>
          <a:endParaRPr lang="zh-CN" altLang="en-US"/>
        </a:p>
      </dgm:t>
    </dgm:pt>
    <dgm:pt modelId="{0539B481-253A-4F2D-B2A1-2028C2E81E42}">
      <dgm:prSet phldrT="[文本]"/>
      <dgm:spPr>
        <a:solidFill>
          <a:srgbClr val="00B050"/>
        </a:solidFill>
      </dgm:spPr>
      <dgm:t>
        <a:bodyPr/>
        <a:lstStyle/>
        <a:p>
          <a:r>
            <a:rPr lang="zh-CN" altLang="en-US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中断</a:t>
          </a:r>
          <a:endParaRPr lang="zh-CN" altLang="en-US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47D6768E-7F72-44DF-B69B-EA99774D30F0}" cxnId="{96890735-78D5-4C59-A510-BBA26F1562CC}" type="parTrans">
      <dgm:prSet/>
      <dgm:spPr>
        <a:ln>
          <a:solidFill>
            <a:srgbClr val="00B050"/>
          </a:solidFill>
        </a:ln>
      </dgm:spPr>
      <dgm:t>
        <a:bodyPr/>
        <a:lstStyle/>
        <a:p>
          <a:endParaRPr lang="zh-CN" altLang="en-US"/>
        </a:p>
      </dgm:t>
    </dgm:pt>
    <dgm:pt modelId="{DF82E6A2-7E55-411F-98A5-6598685B4460}" cxnId="{96890735-78D5-4C59-A510-BBA26F1562CC}" type="sibTrans">
      <dgm:prSet/>
      <dgm:spPr/>
      <dgm:t>
        <a:bodyPr/>
        <a:lstStyle/>
        <a:p>
          <a:endParaRPr lang="zh-CN" altLang="en-US"/>
        </a:p>
      </dgm:t>
    </dgm:pt>
    <dgm:pt modelId="{B49ED87A-9E4F-4B0C-ADF3-79486D0E9C85}">
      <dgm:prSet phldrT="[文本]"/>
      <dgm:spPr>
        <a:solidFill>
          <a:srgbClr val="00B050"/>
        </a:solidFill>
      </dgm:spPr>
      <dgm:t>
        <a:bodyPr/>
        <a:lstStyle/>
        <a:p>
          <a:r>
            <a:rPr lang="zh-CN" altLang="en-US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等等</a:t>
          </a:r>
          <a:endParaRPr lang="zh-CN" altLang="en-US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81155E4D-029D-4F7F-9A6A-331614FD000C}" cxnId="{BE5108A8-B9D6-450A-A244-8204F1B66801}" type="parTrans">
      <dgm:prSet/>
      <dgm:spPr>
        <a:ln>
          <a:solidFill>
            <a:srgbClr val="00B050"/>
          </a:solidFill>
        </a:ln>
      </dgm:spPr>
      <dgm:t>
        <a:bodyPr/>
        <a:lstStyle/>
        <a:p>
          <a:endParaRPr lang="zh-CN" altLang="en-US"/>
        </a:p>
      </dgm:t>
    </dgm:pt>
    <dgm:pt modelId="{B0E2658E-0F56-43A5-987D-1BB671598F0A}" cxnId="{BE5108A8-B9D6-450A-A244-8204F1B66801}" type="sibTrans">
      <dgm:prSet/>
      <dgm:spPr/>
      <dgm:t>
        <a:bodyPr/>
        <a:lstStyle/>
        <a:p>
          <a:endParaRPr lang="zh-CN" altLang="en-US"/>
        </a:p>
      </dgm:t>
    </dgm:pt>
    <dgm:pt modelId="{5D6AC1FD-5023-4893-B832-D78C674F1E55}">
      <dgm:prSet phldrT="[文本]"/>
      <dgm:spPr>
        <a:solidFill>
          <a:srgbClr val="00B050"/>
        </a:solidFill>
      </dgm:spPr>
      <dgm:t>
        <a:bodyPr/>
        <a:lstStyle/>
        <a:p>
          <a:r>
            <a:rPr lang="zh-CN" altLang="en-US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不平衡</a:t>
          </a:r>
          <a:endParaRPr lang="zh-CN" altLang="en-US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29D4E2AA-F491-448B-BFB9-99898358E6A6}" cxnId="{AB8B9188-A7CB-4D58-8470-8D3A3024A6FE}" type="parTrans">
      <dgm:prSet/>
      <dgm:spPr>
        <a:ln>
          <a:solidFill>
            <a:srgbClr val="00B050"/>
          </a:solidFill>
        </a:ln>
      </dgm:spPr>
      <dgm:t>
        <a:bodyPr/>
        <a:lstStyle/>
        <a:p>
          <a:endParaRPr lang="zh-CN" altLang="en-US"/>
        </a:p>
      </dgm:t>
    </dgm:pt>
    <dgm:pt modelId="{CE4DE856-0F20-4DB8-9D14-3FDEADBE7A47}" cxnId="{AB8B9188-A7CB-4D58-8470-8D3A3024A6FE}" type="sibTrans">
      <dgm:prSet/>
      <dgm:spPr/>
      <dgm:t>
        <a:bodyPr/>
        <a:lstStyle/>
        <a:p>
          <a:endParaRPr lang="zh-CN" altLang="en-US"/>
        </a:p>
      </dgm:t>
    </dgm:pt>
    <dgm:pt modelId="{E9DA888B-9B6D-4899-B12B-671E2529B560}">
      <dgm:prSet phldrT="[文本]"/>
      <dgm:spPr>
        <a:solidFill>
          <a:srgbClr val="00B050"/>
        </a:solidFill>
      </dgm:spPr>
      <dgm:t>
        <a:bodyPr/>
        <a:lstStyle/>
        <a:p>
          <a:r>
            <a:rPr lang="zh-CN" altLang="en-US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低电压</a:t>
          </a:r>
          <a:endParaRPr lang="zh-CN" altLang="en-US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580A3136-5AA8-4B2D-82DC-2A311FA2261B}" cxnId="{664134CE-42F6-4A43-815D-61D8867FE7F4}" type="parTrans">
      <dgm:prSet/>
      <dgm:spPr>
        <a:ln>
          <a:solidFill>
            <a:srgbClr val="00B050"/>
          </a:solidFill>
        </a:ln>
      </dgm:spPr>
      <dgm:t>
        <a:bodyPr/>
        <a:lstStyle/>
        <a:p>
          <a:endParaRPr lang="zh-CN" altLang="en-US"/>
        </a:p>
      </dgm:t>
    </dgm:pt>
    <dgm:pt modelId="{BA2439A7-77A6-4CA9-AF61-062E49DD0A83}" cxnId="{664134CE-42F6-4A43-815D-61D8867FE7F4}" type="sibTrans">
      <dgm:prSet/>
      <dgm:spPr/>
      <dgm:t>
        <a:bodyPr/>
        <a:lstStyle/>
        <a:p>
          <a:endParaRPr lang="zh-CN" altLang="en-US"/>
        </a:p>
      </dgm:t>
    </dgm:pt>
    <dgm:pt modelId="{BC2EE581-2779-40AD-9EA9-C5BB6867B5D7}" type="pres">
      <dgm:prSet presAssocID="{8682F437-4D28-49BB-B8C5-B57813D0666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F0CB3EF-9DB4-417B-BE85-FA54157D3FE6}" type="pres">
      <dgm:prSet presAssocID="{764E82E0-42E1-4A49-9970-326E06141C19}" presName="root1" presStyleCnt="0"/>
      <dgm:spPr/>
    </dgm:pt>
    <dgm:pt modelId="{9DFCD7D4-0FF2-415D-A6E4-D8C86413B08F}" type="pres">
      <dgm:prSet presAssocID="{764E82E0-42E1-4A49-9970-326E06141C19}" presName="LevelOneTextNode" presStyleLbl="node0" presStyleIdx="0" presStyleCnt="1" custScaleX="8370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8534EFE-393E-4ED2-B4F0-E832C164A1FC}" type="pres">
      <dgm:prSet presAssocID="{764E82E0-42E1-4A49-9970-326E06141C19}" presName="level2hierChild" presStyleCnt="0"/>
      <dgm:spPr/>
    </dgm:pt>
    <dgm:pt modelId="{E0B812A5-3281-4841-9BEF-F9E284637588}" type="pres">
      <dgm:prSet presAssocID="{2506CD33-131C-49BD-90B6-154F1C392F20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2ACC64AE-2F1A-4968-AD78-ECB250DA4699}" type="pres">
      <dgm:prSet presAssocID="{2506CD33-131C-49BD-90B6-154F1C392F20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366E86D6-CBEB-4043-9FAA-480B96BFD395}" type="pres">
      <dgm:prSet presAssocID="{97239B0A-76B9-4637-BD97-9D108649D20B}" presName="root2" presStyleCnt="0"/>
      <dgm:spPr/>
    </dgm:pt>
    <dgm:pt modelId="{D8C190B1-B671-44CF-9709-FCB4A9549E02}" type="pres">
      <dgm:prSet presAssocID="{97239B0A-76B9-4637-BD97-9D108649D20B}" presName="LevelTwoTextNode" presStyleLbl="node2" presStyleIdx="0" presStyleCnt="2" custScaleX="8426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7341A96-B4D3-4469-97F2-F37F9B0109B4}" type="pres">
      <dgm:prSet presAssocID="{97239B0A-76B9-4637-BD97-9D108649D20B}" presName="level3hierChild" presStyleCnt="0"/>
      <dgm:spPr/>
    </dgm:pt>
    <dgm:pt modelId="{0955D39C-0299-4927-A959-115D3C6A4B2A}" type="pres">
      <dgm:prSet presAssocID="{15517941-2CB5-4314-92CB-C911868A9845}" presName="conn2-1" presStyleLbl="parChTrans1D3" presStyleIdx="0" presStyleCnt="7"/>
      <dgm:spPr/>
      <dgm:t>
        <a:bodyPr/>
        <a:lstStyle/>
        <a:p>
          <a:endParaRPr lang="zh-CN" altLang="en-US"/>
        </a:p>
      </dgm:t>
    </dgm:pt>
    <dgm:pt modelId="{D00BDF31-94BE-44AD-B862-D2C4D5DDC701}" type="pres">
      <dgm:prSet presAssocID="{15517941-2CB5-4314-92CB-C911868A9845}" presName="connTx" presStyleLbl="parChTrans1D3" presStyleIdx="0" presStyleCnt="7"/>
      <dgm:spPr/>
      <dgm:t>
        <a:bodyPr/>
        <a:lstStyle/>
        <a:p>
          <a:endParaRPr lang="zh-CN" altLang="en-US"/>
        </a:p>
      </dgm:t>
    </dgm:pt>
    <dgm:pt modelId="{FFE24975-1F8A-4A5A-84FD-2CD5C71A51A1}" type="pres">
      <dgm:prSet presAssocID="{15E1947C-C2B7-423C-BAB3-17E11FA8B666}" presName="root2" presStyleCnt="0"/>
      <dgm:spPr/>
    </dgm:pt>
    <dgm:pt modelId="{FE133F09-7D60-453E-B256-71A2E8ADF75E}" type="pres">
      <dgm:prSet presAssocID="{15E1947C-C2B7-423C-BAB3-17E11FA8B666}" presName="LevelTwoTextNode" presStyleLbl="node3" presStyleIdx="0" presStyleCnt="7" custScaleY="5986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788951E-9B2A-48B0-807A-4906D0AC6A3B}" type="pres">
      <dgm:prSet presAssocID="{15E1947C-C2B7-423C-BAB3-17E11FA8B666}" presName="level3hierChild" presStyleCnt="0"/>
      <dgm:spPr/>
    </dgm:pt>
    <dgm:pt modelId="{5043B810-907A-4A77-A223-3B4B5F5C33B2}" type="pres">
      <dgm:prSet presAssocID="{F3F6E3CC-4824-4081-8F55-97F79B196D9B}" presName="conn2-1" presStyleLbl="parChTrans1D3" presStyleIdx="1" presStyleCnt="7"/>
      <dgm:spPr/>
      <dgm:t>
        <a:bodyPr/>
        <a:lstStyle/>
        <a:p>
          <a:endParaRPr lang="zh-CN" altLang="en-US"/>
        </a:p>
      </dgm:t>
    </dgm:pt>
    <dgm:pt modelId="{9AC744D3-2B0B-4CF2-98BF-EE9811A980DE}" type="pres">
      <dgm:prSet presAssocID="{F3F6E3CC-4824-4081-8F55-97F79B196D9B}" presName="connTx" presStyleLbl="parChTrans1D3" presStyleIdx="1" presStyleCnt="7"/>
      <dgm:spPr/>
      <dgm:t>
        <a:bodyPr/>
        <a:lstStyle/>
        <a:p>
          <a:endParaRPr lang="zh-CN" altLang="en-US"/>
        </a:p>
      </dgm:t>
    </dgm:pt>
    <dgm:pt modelId="{4D410C3C-D4E3-4C28-AB2B-7FD38C0C7CB4}" type="pres">
      <dgm:prSet presAssocID="{CB464977-9268-4764-89D5-10C823214B19}" presName="root2" presStyleCnt="0"/>
      <dgm:spPr/>
    </dgm:pt>
    <dgm:pt modelId="{FC9AF959-F9C7-4E48-8318-EB3F749DAEA7}" type="pres">
      <dgm:prSet presAssocID="{CB464977-9268-4764-89D5-10C823214B19}" presName="LevelTwoTextNode" presStyleLbl="node3" presStyleIdx="1" presStyleCnt="7" custScaleY="5734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087A82D-80E9-42C2-893C-248A7846EEB5}" type="pres">
      <dgm:prSet presAssocID="{CB464977-9268-4764-89D5-10C823214B19}" presName="level3hierChild" presStyleCnt="0"/>
      <dgm:spPr/>
    </dgm:pt>
    <dgm:pt modelId="{DC103146-309E-42E1-9381-BF1BF3758BC2}" type="pres">
      <dgm:prSet presAssocID="{29D4E2AA-F491-448B-BFB9-99898358E6A6}" presName="conn2-1" presStyleLbl="parChTrans1D3" presStyleIdx="2" presStyleCnt="7"/>
      <dgm:spPr/>
      <dgm:t>
        <a:bodyPr/>
        <a:lstStyle/>
        <a:p>
          <a:endParaRPr lang="zh-CN" altLang="en-US"/>
        </a:p>
      </dgm:t>
    </dgm:pt>
    <dgm:pt modelId="{F12CBB30-8240-4286-9BF8-D62906F974DD}" type="pres">
      <dgm:prSet presAssocID="{29D4E2AA-F491-448B-BFB9-99898358E6A6}" presName="connTx" presStyleLbl="parChTrans1D3" presStyleIdx="2" presStyleCnt="7"/>
      <dgm:spPr/>
      <dgm:t>
        <a:bodyPr/>
        <a:lstStyle/>
        <a:p>
          <a:endParaRPr lang="zh-CN" altLang="en-US"/>
        </a:p>
      </dgm:t>
    </dgm:pt>
    <dgm:pt modelId="{93D1A817-E9A4-4CD3-A478-C1E25CD864FC}" type="pres">
      <dgm:prSet presAssocID="{5D6AC1FD-5023-4893-B832-D78C674F1E55}" presName="root2" presStyleCnt="0"/>
      <dgm:spPr/>
    </dgm:pt>
    <dgm:pt modelId="{048D474A-0203-477C-BCD9-C7D8CBFC3ACD}" type="pres">
      <dgm:prSet presAssocID="{5D6AC1FD-5023-4893-B832-D78C674F1E55}" presName="LevelTwoTextNode" presStyleLbl="node3" presStyleIdx="2" presStyleCnt="7" custScaleY="5734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FB5CC32-CBE6-440F-9A66-28A9A0962961}" type="pres">
      <dgm:prSet presAssocID="{5D6AC1FD-5023-4893-B832-D78C674F1E55}" presName="level3hierChild" presStyleCnt="0"/>
      <dgm:spPr/>
    </dgm:pt>
    <dgm:pt modelId="{CE75365C-0A3A-46FD-A753-5B6BEE457318}" type="pres">
      <dgm:prSet presAssocID="{24198A5B-E883-446D-8DAE-B26FF2304F38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0627FE5E-8E4C-4574-8E0E-E99E9D23E0A4}" type="pres">
      <dgm:prSet presAssocID="{24198A5B-E883-446D-8DAE-B26FF2304F38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4534E49F-8069-4E9A-8B8B-517826F92E34}" type="pres">
      <dgm:prSet presAssocID="{C7A24158-452E-4B03-A8F9-E3F4AF3D5D2D}" presName="root2" presStyleCnt="0"/>
      <dgm:spPr/>
    </dgm:pt>
    <dgm:pt modelId="{62B5A326-18C1-4925-A615-D4405B9D38B4}" type="pres">
      <dgm:prSet presAssocID="{C7A24158-452E-4B03-A8F9-E3F4AF3D5D2D}" presName="LevelTwoTextNode" presStyleLbl="node2" presStyleIdx="1" presStyleCnt="2" custScaleX="8426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DAFCC85-2D7F-4D0C-AFB3-8968A6FEE3D6}" type="pres">
      <dgm:prSet presAssocID="{C7A24158-452E-4B03-A8F9-E3F4AF3D5D2D}" presName="level3hierChild" presStyleCnt="0"/>
      <dgm:spPr/>
    </dgm:pt>
    <dgm:pt modelId="{56CD53C3-2B2F-4E2E-ABB2-3EB48AC9BC2F}" type="pres">
      <dgm:prSet presAssocID="{D6F4EACF-E496-4E1B-B9E4-28D4AD781E94}" presName="conn2-1" presStyleLbl="parChTrans1D3" presStyleIdx="3" presStyleCnt="7"/>
      <dgm:spPr/>
      <dgm:t>
        <a:bodyPr/>
        <a:lstStyle/>
        <a:p>
          <a:endParaRPr lang="zh-CN" altLang="en-US"/>
        </a:p>
      </dgm:t>
    </dgm:pt>
    <dgm:pt modelId="{AAD2A85F-6C50-459E-8004-B912F512EDA3}" type="pres">
      <dgm:prSet presAssocID="{D6F4EACF-E496-4E1B-B9E4-28D4AD781E94}" presName="connTx" presStyleLbl="parChTrans1D3" presStyleIdx="3" presStyleCnt="7"/>
      <dgm:spPr/>
      <dgm:t>
        <a:bodyPr/>
        <a:lstStyle/>
        <a:p>
          <a:endParaRPr lang="zh-CN" altLang="en-US"/>
        </a:p>
      </dgm:t>
    </dgm:pt>
    <dgm:pt modelId="{3DDCF25E-650B-4B9E-9F58-D14CAB4E5D5B}" type="pres">
      <dgm:prSet presAssocID="{816259EE-B13D-4B34-961C-1D757374A527}" presName="root2" presStyleCnt="0"/>
      <dgm:spPr/>
    </dgm:pt>
    <dgm:pt modelId="{6A7998B9-B2E2-4841-8473-0D382E88775E}" type="pres">
      <dgm:prSet presAssocID="{816259EE-B13D-4B34-961C-1D757374A527}" presName="LevelTwoTextNode" presStyleLbl="node3" presStyleIdx="3" presStyleCnt="7" custScaleY="5929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6D8BE36-BE9C-46F7-B272-D45E249642CD}" type="pres">
      <dgm:prSet presAssocID="{816259EE-B13D-4B34-961C-1D757374A527}" presName="level3hierChild" presStyleCnt="0"/>
      <dgm:spPr/>
    </dgm:pt>
    <dgm:pt modelId="{0394D76C-9409-4DDF-B26A-8AF1EA087003}" type="pres">
      <dgm:prSet presAssocID="{47D6768E-7F72-44DF-B69B-EA99774D30F0}" presName="conn2-1" presStyleLbl="parChTrans1D3" presStyleIdx="4" presStyleCnt="7"/>
      <dgm:spPr/>
      <dgm:t>
        <a:bodyPr/>
        <a:lstStyle/>
        <a:p>
          <a:endParaRPr lang="zh-CN" altLang="en-US"/>
        </a:p>
      </dgm:t>
    </dgm:pt>
    <dgm:pt modelId="{399DC2CF-3772-4397-8BDC-300C36C8F544}" type="pres">
      <dgm:prSet presAssocID="{47D6768E-7F72-44DF-B69B-EA99774D30F0}" presName="connTx" presStyleLbl="parChTrans1D3" presStyleIdx="4" presStyleCnt="7"/>
      <dgm:spPr/>
      <dgm:t>
        <a:bodyPr/>
        <a:lstStyle/>
        <a:p>
          <a:endParaRPr lang="zh-CN" altLang="en-US"/>
        </a:p>
      </dgm:t>
    </dgm:pt>
    <dgm:pt modelId="{29497CD4-5170-45ED-9F98-D363B7377D0B}" type="pres">
      <dgm:prSet presAssocID="{0539B481-253A-4F2D-B2A1-2028C2E81E42}" presName="root2" presStyleCnt="0"/>
      <dgm:spPr/>
    </dgm:pt>
    <dgm:pt modelId="{5E6008A8-1497-46B4-9D26-2AB30FF58352}" type="pres">
      <dgm:prSet presAssocID="{0539B481-253A-4F2D-B2A1-2028C2E81E42}" presName="LevelTwoTextNode" presStyleLbl="node3" presStyleIdx="4" presStyleCnt="7" custScaleY="491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DFFEC75-45D7-466A-B178-3094B4764B8E}" type="pres">
      <dgm:prSet presAssocID="{0539B481-253A-4F2D-B2A1-2028C2E81E42}" presName="level3hierChild" presStyleCnt="0"/>
      <dgm:spPr/>
    </dgm:pt>
    <dgm:pt modelId="{1601D6AF-13E1-4250-B653-0C10E0751057}" type="pres">
      <dgm:prSet presAssocID="{580A3136-5AA8-4B2D-82DC-2A311FA2261B}" presName="conn2-1" presStyleLbl="parChTrans1D3" presStyleIdx="5" presStyleCnt="7"/>
      <dgm:spPr/>
      <dgm:t>
        <a:bodyPr/>
        <a:lstStyle/>
        <a:p>
          <a:endParaRPr lang="zh-CN" altLang="en-US"/>
        </a:p>
      </dgm:t>
    </dgm:pt>
    <dgm:pt modelId="{5918C005-5921-4DB7-B0C6-F533E89115F1}" type="pres">
      <dgm:prSet presAssocID="{580A3136-5AA8-4B2D-82DC-2A311FA2261B}" presName="connTx" presStyleLbl="parChTrans1D3" presStyleIdx="5" presStyleCnt="7"/>
      <dgm:spPr/>
      <dgm:t>
        <a:bodyPr/>
        <a:lstStyle/>
        <a:p>
          <a:endParaRPr lang="zh-CN" altLang="en-US"/>
        </a:p>
      </dgm:t>
    </dgm:pt>
    <dgm:pt modelId="{DAF671AF-BBDC-4B8D-B675-3C3E5E795F46}" type="pres">
      <dgm:prSet presAssocID="{E9DA888B-9B6D-4899-B12B-671E2529B560}" presName="root2" presStyleCnt="0"/>
      <dgm:spPr/>
    </dgm:pt>
    <dgm:pt modelId="{3F589268-AC62-42E9-A402-D3AC72C40757}" type="pres">
      <dgm:prSet presAssocID="{E9DA888B-9B6D-4899-B12B-671E2529B560}" presName="LevelTwoTextNode" presStyleLbl="node3" presStyleIdx="5" presStyleCnt="7" custScaleY="5557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0A8129D-0E88-4539-8FB7-8BEA606D1A09}" type="pres">
      <dgm:prSet presAssocID="{E9DA888B-9B6D-4899-B12B-671E2529B560}" presName="level3hierChild" presStyleCnt="0"/>
      <dgm:spPr/>
    </dgm:pt>
    <dgm:pt modelId="{A20384C3-ECF7-40AE-BB3D-9AFAEFE0BBD7}" type="pres">
      <dgm:prSet presAssocID="{81155E4D-029D-4F7F-9A6A-331614FD000C}" presName="conn2-1" presStyleLbl="parChTrans1D3" presStyleIdx="6" presStyleCnt="7"/>
      <dgm:spPr/>
      <dgm:t>
        <a:bodyPr/>
        <a:lstStyle/>
        <a:p>
          <a:endParaRPr lang="zh-CN" altLang="en-US"/>
        </a:p>
      </dgm:t>
    </dgm:pt>
    <dgm:pt modelId="{A5E28A37-0AC6-4ABF-9CEC-A41DC976C8DE}" type="pres">
      <dgm:prSet presAssocID="{81155E4D-029D-4F7F-9A6A-331614FD000C}" presName="connTx" presStyleLbl="parChTrans1D3" presStyleIdx="6" presStyleCnt="7"/>
      <dgm:spPr/>
      <dgm:t>
        <a:bodyPr/>
        <a:lstStyle/>
        <a:p>
          <a:endParaRPr lang="zh-CN" altLang="en-US"/>
        </a:p>
      </dgm:t>
    </dgm:pt>
    <dgm:pt modelId="{14D4A655-5E1E-446C-A3D3-E270A009D0E4}" type="pres">
      <dgm:prSet presAssocID="{B49ED87A-9E4F-4B0C-ADF3-79486D0E9C85}" presName="root2" presStyleCnt="0"/>
      <dgm:spPr/>
    </dgm:pt>
    <dgm:pt modelId="{F39E6CAE-4516-46F0-B176-2A7657D4C6E2}" type="pres">
      <dgm:prSet presAssocID="{B49ED87A-9E4F-4B0C-ADF3-79486D0E9C85}" presName="LevelTwoTextNode" presStyleLbl="node3" presStyleIdx="6" presStyleCnt="7" custScaleY="5639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3436970-5F6C-432D-BD82-4741ECE20B8F}" type="pres">
      <dgm:prSet presAssocID="{B49ED87A-9E4F-4B0C-ADF3-79486D0E9C85}" presName="level3hierChild" presStyleCnt="0"/>
      <dgm:spPr/>
    </dgm:pt>
  </dgm:ptLst>
  <dgm:cxnLst>
    <dgm:cxn modelId="{B49517A7-D102-4F85-BC3A-C3F8E2BCA319}" type="presOf" srcId="{764E82E0-42E1-4A49-9970-326E06141C19}" destId="{9DFCD7D4-0FF2-415D-A6E4-D8C86413B08F}" srcOrd="0" destOrd="0" presId="urn:microsoft.com/office/officeart/2005/8/layout/hierarchy2"/>
    <dgm:cxn modelId="{21149305-5A96-435B-83D7-4682ACD1A78A}" type="presOf" srcId="{29D4E2AA-F491-448B-BFB9-99898358E6A6}" destId="{DC103146-309E-42E1-9381-BF1BF3758BC2}" srcOrd="0" destOrd="0" presId="urn:microsoft.com/office/officeart/2005/8/layout/hierarchy2"/>
    <dgm:cxn modelId="{84F42BF7-1C29-400D-97E4-94E4298F717F}" type="presOf" srcId="{24198A5B-E883-446D-8DAE-B26FF2304F38}" destId="{0627FE5E-8E4C-4574-8E0E-E99E9D23E0A4}" srcOrd="1" destOrd="0" presId="urn:microsoft.com/office/officeart/2005/8/layout/hierarchy2"/>
    <dgm:cxn modelId="{AB8B9188-A7CB-4D58-8470-8D3A3024A6FE}" srcId="{97239B0A-76B9-4637-BD97-9D108649D20B}" destId="{5D6AC1FD-5023-4893-B832-D78C674F1E55}" srcOrd="2" destOrd="0" parTransId="{29D4E2AA-F491-448B-BFB9-99898358E6A6}" sibTransId="{CE4DE856-0F20-4DB8-9D14-3FDEADBE7A47}"/>
    <dgm:cxn modelId="{36268153-87D2-4ADB-ABD5-158918817E71}" type="presOf" srcId="{F3F6E3CC-4824-4081-8F55-97F79B196D9B}" destId="{5043B810-907A-4A77-A223-3B4B5F5C33B2}" srcOrd="0" destOrd="0" presId="urn:microsoft.com/office/officeart/2005/8/layout/hierarchy2"/>
    <dgm:cxn modelId="{D8270F98-5367-482C-BEC6-9BE8E0CB3B33}" srcId="{97239B0A-76B9-4637-BD97-9D108649D20B}" destId="{15E1947C-C2B7-423C-BAB3-17E11FA8B666}" srcOrd="0" destOrd="0" parTransId="{15517941-2CB5-4314-92CB-C911868A9845}" sibTransId="{59D84E0C-66D9-4817-9984-CC212E59E3C0}"/>
    <dgm:cxn modelId="{4ED13CCE-7E83-47ED-9B6A-7CD9D1EBEFF5}" type="presOf" srcId="{F3F6E3CC-4824-4081-8F55-97F79B196D9B}" destId="{9AC744D3-2B0B-4CF2-98BF-EE9811A980DE}" srcOrd="1" destOrd="0" presId="urn:microsoft.com/office/officeart/2005/8/layout/hierarchy2"/>
    <dgm:cxn modelId="{46C4C3A6-8FD3-421B-B513-5431CD5C71F6}" type="presOf" srcId="{580A3136-5AA8-4B2D-82DC-2A311FA2261B}" destId="{5918C005-5921-4DB7-B0C6-F533E89115F1}" srcOrd="1" destOrd="0" presId="urn:microsoft.com/office/officeart/2005/8/layout/hierarchy2"/>
    <dgm:cxn modelId="{9F81F41F-8AE3-4D45-89A9-28C22868D93D}" type="presOf" srcId="{97239B0A-76B9-4637-BD97-9D108649D20B}" destId="{D8C190B1-B671-44CF-9709-FCB4A9549E02}" srcOrd="0" destOrd="0" presId="urn:microsoft.com/office/officeart/2005/8/layout/hierarchy2"/>
    <dgm:cxn modelId="{FF88CDB8-84BF-46A1-9656-F4931F980804}" type="presOf" srcId="{B49ED87A-9E4F-4B0C-ADF3-79486D0E9C85}" destId="{F39E6CAE-4516-46F0-B176-2A7657D4C6E2}" srcOrd="0" destOrd="0" presId="urn:microsoft.com/office/officeart/2005/8/layout/hierarchy2"/>
    <dgm:cxn modelId="{04C702D6-63C7-45F3-8FDC-AE3710528EE5}" type="presOf" srcId="{E9DA888B-9B6D-4899-B12B-671E2529B560}" destId="{3F589268-AC62-42E9-A402-D3AC72C40757}" srcOrd="0" destOrd="0" presId="urn:microsoft.com/office/officeart/2005/8/layout/hierarchy2"/>
    <dgm:cxn modelId="{BE5108A8-B9D6-450A-A244-8204F1B66801}" srcId="{C7A24158-452E-4B03-A8F9-E3F4AF3D5D2D}" destId="{B49ED87A-9E4F-4B0C-ADF3-79486D0E9C85}" srcOrd="3" destOrd="0" parTransId="{81155E4D-029D-4F7F-9A6A-331614FD000C}" sibTransId="{B0E2658E-0F56-43A5-987D-1BB671598F0A}"/>
    <dgm:cxn modelId="{3EBEEC4F-A1A2-4292-8A90-FE863C3620AE}" type="presOf" srcId="{81155E4D-029D-4F7F-9A6A-331614FD000C}" destId="{A20384C3-ECF7-40AE-BB3D-9AFAEFE0BBD7}" srcOrd="0" destOrd="0" presId="urn:microsoft.com/office/officeart/2005/8/layout/hierarchy2"/>
    <dgm:cxn modelId="{A4B64C9F-841F-4D81-90F9-A3ADD13F6F13}" type="presOf" srcId="{2506CD33-131C-49BD-90B6-154F1C392F20}" destId="{2ACC64AE-2F1A-4968-AD78-ECB250DA4699}" srcOrd="1" destOrd="0" presId="urn:microsoft.com/office/officeart/2005/8/layout/hierarchy2"/>
    <dgm:cxn modelId="{6D97EC28-0BE3-473A-B396-708595C61655}" type="presOf" srcId="{47D6768E-7F72-44DF-B69B-EA99774D30F0}" destId="{0394D76C-9409-4DDF-B26A-8AF1EA087003}" srcOrd="0" destOrd="0" presId="urn:microsoft.com/office/officeart/2005/8/layout/hierarchy2"/>
    <dgm:cxn modelId="{AA1280FD-8972-4150-B5FA-E292001D2BA6}" srcId="{8682F437-4D28-49BB-B8C5-B57813D06661}" destId="{764E82E0-42E1-4A49-9970-326E06141C19}" srcOrd="0" destOrd="0" parTransId="{1E910D07-341C-4324-AA0F-5450DF737BD5}" sibTransId="{A1ACEBD4-AA8F-4E6E-9534-9B399D720E44}"/>
    <dgm:cxn modelId="{78BD36CC-82BA-40EE-B7B3-526A1FCCECCC}" type="presOf" srcId="{D6F4EACF-E496-4E1B-B9E4-28D4AD781E94}" destId="{AAD2A85F-6C50-459E-8004-B912F512EDA3}" srcOrd="1" destOrd="0" presId="urn:microsoft.com/office/officeart/2005/8/layout/hierarchy2"/>
    <dgm:cxn modelId="{D98B8F96-66F5-4D33-B025-1E9A2D539072}" type="presOf" srcId="{29D4E2AA-F491-448B-BFB9-99898358E6A6}" destId="{F12CBB30-8240-4286-9BF8-D62906F974DD}" srcOrd="1" destOrd="0" presId="urn:microsoft.com/office/officeart/2005/8/layout/hierarchy2"/>
    <dgm:cxn modelId="{3C2B8AB0-31AD-4BE5-A1D6-353D7AA53B68}" type="presOf" srcId="{15517941-2CB5-4314-92CB-C911868A9845}" destId="{0955D39C-0299-4927-A959-115D3C6A4B2A}" srcOrd="0" destOrd="0" presId="urn:microsoft.com/office/officeart/2005/8/layout/hierarchy2"/>
    <dgm:cxn modelId="{284DF37C-C909-488C-9EA1-42066E586110}" type="presOf" srcId="{5D6AC1FD-5023-4893-B832-D78C674F1E55}" destId="{048D474A-0203-477C-BCD9-C7D8CBFC3ACD}" srcOrd="0" destOrd="0" presId="urn:microsoft.com/office/officeart/2005/8/layout/hierarchy2"/>
    <dgm:cxn modelId="{74E6006D-1FA3-42C7-A620-27B0AC24E960}" srcId="{C7A24158-452E-4B03-A8F9-E3F4AF3D5D2D}" destId="{816259EE-B13D-4B34-961C-1D757374A527}" srcOrd="0" destOrd="0" parTransId="{D6F4EACF-E496-4E1B-B9E4-28D4AD781E94}" sibTransId="{D800A353-043D-4ACA-A42D-D7C70FCBEA7F}"/>
    <dgm:cxn modelId="{731CBD2D-09B9-4664-8076-A4B4A58A61DD}" type="presOf" srcId="{15E1947C-C2B7-423C-BAB3-17E11FA8B666}" destId="{FE133F09-7D60-453E-B256-71A2E8ADF75E}" srcOrd="0" destOrd="0" presId="urn:microsoft.com/office/officeart/2005/8/layout/hierarchy2"/>
    <dgm:cxn modelId="{96890735-78D5-4C59-A510-BBA26F1562CC}" srcId="{C7A24158-452E-4B03-A8F9-E3F4AF3D5D2D}" destId="{0539B481-253A-4F2D-B2A1-2028C2E81E42}" srcOrd="1" destOrd="0" parTransId="{47D6768E-7F72-44DF-B69B-EA99774D30F0}" sibTransId="{DF82E6A2-7E55-411F-98A5-6598685B4460}"/>
    <dgm:cxn modelId="{034ED702-C6AF-4C0F-842B-BEB6366517F1}" type="presOf" srcId="{24198A5B-E883-446D-8DAE-B26FF2304F38}" destId="{CE75365C-0A3A-46FD-A753-5B6BEE457318}" srcOrd="0" destOrd="0" presId="urn:microsoft.com/office/officeart/2005/8/layout/hierarchy2"/>
    <dgm:cxn modelId="{10BFF212-B6A4-4C61-B0EF-801D9186FDD8}" type="presOf" srcId="{8682F437-4D28-49BB-B8C5-B57813D06661}" destId="{BC2EE581-2779-40AD-9EA9-C5BB6867B5D7}" srcOrd="0" destOrd="0" presId="urn:microsoft.com/office/officeart/2005/8/layout/hierarchy2"/>
    <dgm:cxn modelId="{49A73616-A5ED-4C64-A245-71ED75ED82C2}" type="presOf" srcId="{816259EE-B13D-4B34-961C-1D757374A527}" destId="{6A7998B9-B2E2-4841-8473-0D382E88775E}" srcOrd="0" destOrd="0" presId="urn:microsoft.com/office/officeart/2005/8/layout/hierarchy2"/>
    <dgm:cxn modelId="{824919C6-D5B6-43B1-B8D5-626C3B2F83C1}" type="presOf" srcId="{47D6768E-7F72-44DF-B69B-EA99774D30F0}" destId="{399DC2CF-3772-4397-8BDC-300C36C8F544}" srcOrd="1" destOrd="0" presId="urn:microsoft.com/office/officeart/2005/8/layout/hierarchy2"/>
    <dgm:cxn modelId="{CC2479BA-F85C-4326-87A1-73464006B276}" type="presOf" srcId="{D6F4EACF-E496-4E1B-B9E4-28D4AD781E94}" destId="{56CD53C3-2B2F-4E2E-ABB2-3EB48AC9BC2F}" srcOrd="0" destOrd="0" presId="urn:microsoft.com/office/officeart/2005/8/layout/hierarchy2"/>
    <dgm:cxn modelId="{02017D1F-949D-45D6-B856-68F15C95B267}" srcId="{764E82E0-42E1-4A49-9970-326E06141C19}" destId="{C7A24158-452E-4B03-A8F9-E3F4AF3D5D2D}" srcOrd="1" destOrd="0" parTransId="{24198A5B-E883-446D-8DAE-B26FF2304F38}" sibTransId="{E07F68F7-D000-4718-9094-7C766CA3F962}"/>
    <dgm:cxn modelId="{94CC2E46-B02D-423A-9604-AE3A6182B8F3}" type="presOf" srcId="{15517941-2CB5-4314-92CB-C911868A9845}" destId="{D00BDF31-94BE-44AD-B862-D2C4D5DDC701}" srcOrd="1" destOrd="0" presId="urn:microsoft.com/office/officeart/2005/8/layout/hierarchy2"/>
    <dgm:cxn modelId="{B6E1A481-90CE-4EF7-B053-DBFBE8CCF071}" type="presOf" srcId="{2506CD33-131C-49BD-90B6-154F1C392F20}" destId="{E0B812A5-3281-4841-9BEF-F9E284637588}" srcOrd="0" destOrd="0" presId="urn:microsoft.com/office/officeart/2005/8/layout/hierarchy2"/>
    <dgm:cxn modelId="{9608A317-B6A6-47D8-B8A4-172C45FDCA17}" srcId="{97239B0A-76B9-4637-BD97-9D108649D20B}" destId="{CB464977-9268-4764-89D5-10C823214B19}" srcOrd="1" destOrd="0" parTransId="{F3F6E3CC-4824-4081-8F55-97F79B196D9B}" sibTransId="{FE9D82FF-30C2-4CF1-83F1-361DD044A2DB}"/>
    <dgm:cxn modelId="{271DA272-76B0-494A-A4B8-D7C57FF6B06C}" type="presOf" srcId="{580A3136-5AA8-4B2D-82DC-2A311FA2261B}" destId="{1601D6AF-13E1-4250-B653-0C10E0751057}" srcOrd="0" destOrd="0" presId="urn:microsoft.com/office/officeart/2005/8/layout/hierarchy2"/>
    <dgm:cxn modelId="{664134CE-42F6-4A43-815D-61D8867FE7F4}" srcId="{C7A24158-452E-4B03-A8F9-E3F4AF3D5D2D}" destId="{E9DA888B-9B6D-4899-B12B-671E2529B560}" srcOrd="2" destOrd="0" parTransId="{580A3136-5AA8-4B2D-82DC-2A311FA2261B}" sibTransId="{BA2439A7-77A6-4CA9-AF61-062E49DD0A83}"/>
    <dgm:cxn modelId="{B37C1F5B-75D9-4320-A372-0E929004B75A}" type="presOf" srcId="{C7A24158-452E-4B03-A8F9-E3F4AF3D5D2D}" destId="{62B5A326-18C1-4925-A615-D4405B9D38B4}" srcOrd="0" destOrd="0" presId="urn:microsoft.com/office/officeart/2005/8/layout/hierarchy2"/>
    <dgm:cxn modelId="{E9ACC2FA-55CE-4B50-AAC1-96D6243D0B37}" type="presOf" srcId="{0539B481-253A-4F2D-B2A1-2028C2E81E42}" destId="{5E6008A8-1497-46B4-9D26-2AB30FF58352}" srcOrd="0" destOrd="0" presId="urn:microsoft.com/office/officeart/2005/8/layout/hierarchy2"/>
    <dgm:cxn modelId="{4CF1EEE3-7F99-468D-BB9A-22EB90CE5B3C}" srcId="{764E82E0-42E1-4A49-9970-326E06141C19}" destId="{97239B0A-76B9-4637-BD97-9D108649D20B}" srcOrd="0" destOrd="0" parTransId="{2506CD33-131C-49BD-90B6-154F1C392F20}" sibTransId="{F35A6757-D440-4DA2-8173-CD0178C294AB}"/>
    <dgm:cxn modelId="{3649C7EB-5CB3-4C75-AD10-8037F03A5ACC}" type="presOf" srcId="{CB464977-9268-4764-89D5-10C823214B19}" destId="{FC9AF959-F9C7-4E48-8318-EB3F749DAEA7}" srcOrd="0" destOrd="0" presId="urn:microsoft.com/office/officeart/2005/8/layout/hierarchy2"/>
    <dgm:cxn modelId="{CAD93B8C-03DA-4060-8560-48FBCE94538D}" type="presOf" srcId="{81155E4D-029D-4F7F-9A6A-331614FD000C}" destId="{A5E28A37-0AC6-4ABF-9CEC-A41DC976C8DE}" srcOrd="1" destOrd="0" presId="urn:microsoft.com/office/officeart/2005/8/layout/hierarchy2"/>
    <dgm:cxn modelId="{98743A95-6DBA-4F53-8ECC-B885ACD661FE}" type="presParOf" srcId="{BC2EE581-2779-40AD-9EA9-C5BB6867B5D7}" destId="{2F0CB3EF-9DB4-417B-BE85-FA54157D3FE6}" srcOrd="0" destOrd="0" presId="urn:microsoft.com/office/officeart/2005/8/layout/hierarchy2"/>
    <dgm:cxn modelId="{782262C6-C849-4E26-8058-A9F3478286FF}" type="presParOf" srcId="{2F0CB3EF-9DB4-417B-BE85-FA54157D3FE6}" destId="{9DFCD7D4-0FF2-415D-A6E4-D8C86413B08F}" srcOrd="0" destOrd="0" presId="urn:microsoft.com/office/officeart/2005/8/layout/hierarchy2"/>
    <dgm:cxn modelId="{FAEFC638-40CB-4440-A7DE-6F4D85D6A293}" type="presParOf" srcId="{2F0CB3EF-9DB4-417B-BE85-FA54157D3FE6}" destId="{38534EFE-393E-4ED2-B4F0-E832C164A1FC}" srcOrd="1" destOrd="0" presId="urn:microsoft.com/office/officeart/2005/8/layout/hierarchy2"/>
    <dgm:cxn modelId="{48197650-5F08-4C60-A5B4-553141293C1D}" type="presParOf" srcId="{38534EFE-393E-4ED2-B4F0-E832C164A1FC}" destId="{E0B812A5-3281-4841-9BEF-F9E284637588}" srcOrd="0" destOrd="0" presId="urn:microsoft.com/office/officeart/2005/8/layout/hierarchy2"/>
    <dgm:cxn modelId="{93984008-88D3-487D-BA6D-069F1A9B4CE8}" type="presParOf" srcId="{E0B812A5-3281-4841-9BEF-F9E284637588}" destId="{2ACC64AE-2F1A-4968-AD78-ECB250DA4699}" srcOrd="0" destOrd="0" presId="urn:microsoft.com/office/officeart/2005/8/layout/hierarchy2"/>
    <dgm:cxn modelId="{F46B190B-4F8A-409C-B888-0B939DD4266C}" type="presParOf" srcId="{38534EFE-393E-4ED2-B4F0-E832C164A1FC}" destId="{366E86D6-CBEB-4043-9FAA-480B96BFD395}" srcOrd="1" destOrd="0" presId="urn:microsoft.com/office/officeart/2005/8/layout/hierarchy2"/>
    <dgm:cxn modelId="{3A9E7038-D1F9-4041-BA45-D53EFCE516BB}" type="presParOf" srcId="{366E86D6-CBEB-4043-9FAA-480B96BFD395}" destId="{D8C190B1-B671-44CF-9709-FCB4A9549E02}" srcOrd="0" destOrd="0" presId="urn:microsoft.com/office/officeart/2005/8/layout/hierarchy2"/>
    <dgm:cxn modelId="{0EEBB153-36C0-403F-B4F2-B2AF09ADDDF5}" type="presParOf" srcId="{366E86D6-CBEB-4043-9FAA-480B96BFD395}" destId="{C7341A96-B4D3-4469-97F2-F37F9B0109B4}" srcOrd="1" destOrd="0" presId="urn:microsoft.com/office/officeart/2005/8/layout/hierarchy2"/>
    <dgm:cxn modelId="{30DA4C57-830F-412D-B9EA-7E8ACF92991B}" type="presParOf" srcId="{C7341A96-B4D3-4469-97F2-F37F9B0109B4}" destId="{0955D39C-0299-4927-A959-115D3C6A4B2A}" srcOrd="0" destOrd="0" presId="urn:microsoft.com/office/officeart/2005/8/layout/hierarchy2"/>
    <dgm:cxn modelId="{01728A94-7B79-48F3-8D5E-2A48311CC25A}" type="presParOf" srcId="{0955D39C-0299-4927-A959-115D3C6A4B2A}" destId="{D00BDF31-94BE-44AD-B862-D2C4D5DDC701}" srcOrd="0" destOrd="0" presId="urn:microsoft.com/office/officeart/2005/8/layout/hierarchy2"/>
    <dgm:cxn modelId="{105EB123-05BE-4F59-9BF8-7AE7925895D6}" type="presParOf" srcId="{C7341A96-B4D3-4469-97F2-F37F9B0109B4}" destId="{FFE24975-1F8A-4A5A-84FD-2CD5C71A51A1}" srcOrd="1" destOrd="0" presId="urn:microsoft.com/office/officeart/2005/8/layout/hierarchy2"/>
    <dgm:cxn modelId="{263DCAA1-9D28-4B69-AEEA-719AC7C576B3}" type="presParOf" srcId="{FFE24975-1F8A-4A5A-84FD-2CD5C71A51A1}" destId="{FE133F09-7D60-453E-B256-71A2E8ADF75E}" srcOrd="0" destOrd="0" presId="urn:microsoft.com/office/officeart/2005/8/layout/hierarchy2"/>
    <dgm:cxn modelId="{472601B9-1939-4E94-8558-002F0FAFE198}" type="presParOf" srcId="{FFE24975-1F8A-4A5A-84FD-2CD5C71A51A1}" destId="{C788951E-9B2A-48B0-807A-4906D0AC6A3B}" srcOrd="1" destOrd="0" presId="urn:microsoft.com/office/officeart/2005/8/layout/hierarchy2"/>
    <dgm:cxn modelId="{6B1FAF5B-B35B-488D-9D16-713D133D48E5}" type="presParOf" srcId="{C7341A96-B4D3-4469-97F2-F37F9B0109B4}" destId="{5043B810-907A-4A77-A223-3B4B5F5C33B2}" srcOrd="2" destOrd="0" presId="urn:microsoft.com/office/officeart/2005/8/layout/hierarchy2"/>
    <dgm:cxn modelId="{A1D92D90-AF4C-4A00-B1BA-A5838F5059CE}" type="presParOf" srcId="{5043B810-907A-4A77-A223-3B4B5F5C33B2}" destId="{9AC744D3-2B0B-4CF2-98BF-EE9811A980DE}" srcOrd="0" destOrd="0" presId="urn:microsoft.com/office/officeart/2005/8/layout/hierarchy2"/>
    <dgm:cxn modelId="{9202AA6D-7BB5-416B-98D4-922689F6323E}" type="presParOf" srcId="{C7341A96-B4D3-4469-97F2-F37F9B0109B4}" destId="{4D410C3C-D4E3-4C28-AB2B-7FD38C0C7CB4}" srcOrd="3" destOrd="0" presId="urn:microsoft.com/office/officeart/2005/8/layout/hierarchy2"/>
    <dgm:cxn modelId="{4BA56145-CF15-4139-A72F-1CA956098140}" type="presParOf" srcId="{4D410C3C-D4E3-4C28-AB2B-7FD38C0C7CB4}" destId="{FC9AF959-F9C7-4E48-8318-EB3F749DAEA7}" srcOrd="0" destOrd="0" presId="urn:microsoft.com/office/officeart/2005/8/layout/hierarchy2"/>
    <dgm:cxn modelId="{C623C662-A91C-435C-944D-B9B931B4C7F0}" type="presParOf" srcId="{4D410C3C-D4E3-4C28-AB2B-7FD38C0C7CB4}" destId="{8087A82D-80E9-42C2-893C-248A7846EEB5}" srcOrd="1" destOrd="0" presId="urn:microsoft.com/office/officeart/2005/8/layout/hierarchy2"/>
    <dgm:cxn modelId="{B2EBD764-BC59-4D54-959F-350CF92936EE}" type="presParOf" srcId="{C7341A96-B4D3-4469-97F2-F37F9B0109B4}" destId="{DC103146-309E-42E1-9381-BF1BF3758BC2}" srcOrd="4" destOrd="0" presId="urn:microsoft.com/office/officeart/2005/8/layout/hierarchy2"/>
    <dgm:cxn modelId="{64BC1C37-9CC9-48C5-AA55-28E82823643C}" type="presParOf" srcId="{DC103146-309E-42E1-9381-BF1BF3758BC2}" destId="{F12CBB30-8240-4286-9BF8-D62906F974DD}" srcOrd="0" destOrd="0" presId="urn:microsoft.com/office/officeart/2005/8/layout/hierarchy2"/>
    <dgm:cxn modelId="{92FB1FED-42D0-4F28-BE45-7CBA1558B498}" type="presParOf" srcId="{C7341A96-B4D3-4469-97F2-F37F9B0109B4}" destId="{93D1A817-E9A4-4CD3-A478-C1E25CD864FC}" srcOrd="5" destOrd="0" presId="urn:microsoft.com/office/officeart/2005/8/layout/hierarchy2"/>
    <dgm:cxn modelId="{20F3530B-1794-446D-952D-A5646318FBC1}" type="presParOf" srcId="{93D1A817-E9A4-4CD3-A478-C1E25CD864FC}" destId="{048D474A-0203-477C-BCD9-C7D8CBFC3ACD}" srcOrd="0" destOrd="0" presId="urn:microsoft.com/office/officeart/2005/8/layout/hierarchy2"/>
    <dgm:cxn modelId="{D4FC96DF-996D-4406-B615-B7B611DFF506}" type="presParOf" srcId="{93D1A817-E9A4-4CD3-A478-C1E25CD864FC}" destId="{4FB5CC32-CBE6-440F-9A66-28A9A0962961}" srcOrd="1" destOrd="0" presId="urn:microsoft.com/office/officeart/2005/8/layout/hierarchy2"/>
    <dgm:cxn modelId="{53DC8C0B-6084-4CA8-893E-7ECC7DEB2409}" type="presParOf" srcId="{38534EFE-393E-4ED2-B4F0-E832C164A1FC}" destId="{CE75365C-0A3A-46FD-A753-5B6BEE457318}" srcOrd="2" destOrd="0" presId="urn:microsoft.com/office/officeart/2005/8/layout/hierarchy2"/>
    <dgm:cxn modelId="{02C0E48F-1BA7-4001-8D8E-2697B15ABFE0}" type="presParOf" srcId="{CE75365C-0A3A-46FD-A753-5B6BEE457318}" destId="{0627FE5E-8E4C-4574-8E0E-E99E9D23E0A4}" srcOrd="0" destOrd="0" presId="urn:microsoft.com/office/officeart/2005/8/layout/hierarchy2"/>
    <dgm:cxn modelId="{B9154F89-CD2B-4F0F-BFCD-9DBEDC4038C0}" type="presParOf" srcId="{38534EFE-393E-4ED2-B4F0-E832C164A1FC}" destId="{4534E49F-8069-4E9A-8B8B-517826F92E34}" srcOrd="3" destOrd="0" presId="urn:microsoft.com/office/officeart/2005/8/layout/hierarchy2"/>
    <dgm:cxn modelId="{73AA1005-149D-4302-8C5D-A4B12AB4C102}" type="presParOf" srcId="{4534E49F-8069-4E9A-8B8B-517826F92E34}" destId="{62B5A326-18C1-4925-A615-D4405B9D38B4}" srcOrd="0" destOrd="0" presId="urn:microsoft.com/office/officeart/2005/8/layout/hierarchy2"/>
    <dgm:cxn modelId="{E0DBE1BE-84BE-4A9F-AB93-52734855E575}" type="presParOf" srcId="{4534E49F-8069-4E9A-8B8B-517826F92E34}" destId="{DDAFCC85-2D7F-4D0C-AFB3-8968A6FEE3D6}" srcOrd="1" destOrd="0" presId="urn:microsoft.com/office/officeart/2005/8/layout/hierarchy2"/>
    <dgm:cxn modelId="{63206A06-9591-4FE4-9EBF-7194DF776989}" type="presParOf" srcId="{DDAFCC85-2D7F-4D0C-AFB3-8968A6FEE3D6}" destId="{56CD53C3-2B2F-4E2E-ABB2-3EB48AC9BC2F}" srcOrd="0" destOrd="0" presId="urn:microsoft.com/office/officeart/2005/8/layout/hierarchy2"/>
    <dgm:cxn modelId="{5A4F180C-00DA-490B-9E47-F5CD6F0BA697}" type="presParOf" srcId="{56CD53C3-2B2F-4E2E-ABB2-3EB48AC9BC2F}" destId="{AAD2A85F-6C50-459E-8004-B912F512EDA3}" srcOrd="0" destOrd="0" presId="urn:microsoft.com/office/officeart/2005/8/layout/hierarchy2"/>
    <dgm:cxn modelId="{5C4B59DB-8524-4F9A-9BE5-69534BE94B61}" type="presParOf" srcId="{DDAFCC85-2D7F-4D0C-AFB3-8968A6FEE3D6}" destId="{3DDCF25E-650B-4B9E-9F58-D14CAB4E5D5B}" srcOrd="1" destOrd="0" presId="urn:microsoft.com/office/officeart/2005/8/layout/hierarchy2"/>
    <dgm:cxn modelId="{562C0397-283A-4C9B-9182-22956B547614}" type="presParOf" srcId="{3DDCF25E-650B-4B9E-9F58-D14CAB4E5D5B}" destId="{6A7998B9-B2E2-4841-8473-0D382E88775E}" srcOrd="0" destOrd="0" presId="urn:microsoft.com/office/officeart/2005/8/layout/hierarchy2"/>
    <dgm:cxn modelId="{66794221-5369-4010-A6D9-1E6628BA3EB8}" type="presParOf" srcId="{3DDCF25E-650B-4B9E-9F58-D14CAB4E5D5B}" destId="{B6D8BE36-BE9C-46F7-B272-D45E249642CD}" srcOrd="1" destOrd="0" presId="urn:microsoft.com/office/officeart/2005/8/layout/hierarchy2"/>
    <dgm:cxn modelId="{8E0F76B9-75F5-4DC7-96A1-A30C7B0639A1}" type="presParOf" srcId="{DDAFCC85-2D7F-4D0C-AFB3-8968A6FEE3D6}" destId="{0394D76C-9409-4DDF-B26A-8AF1EA087003}" srcOrd="2" destOrd="0" presId="urn:microsoft.com/office/officeart/2005/8/layout/hierarchy2"/>
    <dgm:cxn modelId="{1222AD80-9551-46B1-809F-31F5273409B7}" type="presParOf" srcId="{0394D76C-9409-4DDF-B26A-8AF1EA087003}" destId="{399DC2CF-3772-4397-8BDC-300C36C8F544}" srcOrd="0" destOrd="0" presId="urn:microsoft.com/office/officeart/2005/8/layout/hierarchy2"/>
    <dgm:cxn modelId="{141D06BD-7EDC-43F3-9A81-9E3A49054EF9}" type="presParOf" srcId="{DDAFCC85-2D7F-4D0C-AFB3-8968A6FEE3D6}" destId="{29497CD4-5170-45ED-9F98-D363B7377D0B}" srcOrd="3" destOrd="0" presId="urn:microsoft.com/office/officeart/2005/8/layout/hierarchy2"/>
    <dgm:cxn modelId="{4A5ECF84-B5B3-46C2-A9D3-E9B883B8A4F8}" type="presParOf" srcId="{29497CD4-5170-45ED-9F98-D363B7377D0B}" destId="{5E6008A8-1497-46B4-9D26-2AB30FF58352}" srcOrd="0" destOrd="0" presId="urn:microsoft.com/office/officeart/2005/8/layout/hierarchy2"/>
    <dgm:cxn modelId="{0CD06517-A156-40B3-A61A-4AF81028060B}" type="presParOf" srcId="{29497CD4-5170-45ED-9F98-D363B7377D0B}" destId="{EDFFEC75-45D7-466A-B178-3094B4764B8E}" srcOrd="1" destOrd="0" presId="urn:microsoft.com/office/officeart/2005/8/layout/hierarchy2"/>
    <dgm:cxn modelId="{1E546067-95DF-4288-A28D-43412564C206}" type="presParOf" srcId="{DDAFCC85-2D7F-4D0C-AFB3-8968A6FEE3D6}" destId="{1601D6AF-13E1-4250-B653-0C10E0751057}" srcOrd="4" destOrd="0" presId="urn:microsoft.com/office/officeart/2005/8/layout/hierarchy2"/>
    <dgm:cxn modelId="{DCFC2D42-80A7-41C4-A6B3-F25A05767201}" type="presParOf" srcId="{1601D6AF-13E1-4250-B653-0C10E0751057}" destId="{5918C005-5921-4DB7-B0C6-F533E89115F1}" srcOrd="0" destOrd="0" presId="urn:microsoft.com/office/officeart/2005/8/layout/hierarchy2"/>
    <dgm:cxn modelId="{10CEE95D-6FB3-4E16-8273-91B894A3C3B4}" type="presParOf" srcId="{DDAFCC85-2D7F-4D0C-AFB3-8968A6FEE3D6}" destId="{DAF671AF-BBDC-4B8D-B675-3C3E5E795F46}" srcOrd="5" destOrd="0" presId="urn:microsoft.com/office/officeart/2005/8/layout/hierarchy2"/>
    <dgm:cxn modelId="{8F0C30F6-1E59-49E4-B584-D1B714959D2B}" type="presParOf" srcId="{DAF671AF-BBDC-4B8D-B675-3C3E5E795F46}" destId="{3F589268-AC62-42E9-A402-D3AC72C40757}" srcOrd="0" destOrd="0" presId="urn:microsoft.com/office/officeart/2005/8/layout/hierarchy2"/>
    <dgm:cxn modelId="{352D4305-3501-433A-8398-E162E89465BC}" type="presParOf" srcId="{DAF671AF-BBDC-4B8D-B675-3C3E5E795F46}" destId="{80A8129D-0E88-4539-8FB7-8BEA606D1A09}" srcOrd="1" destOrd="0" presId="urn:microsoft.com/office/officeart/2005/8/layout/hierarchy2"/>
    <dgm:cxn modelId="{DBDFDA93-06E7-4744-9D08-3AA97C151C5C}" type="presParOf" srcId="{DDAFCC85-2D7F-4D0C-AFB3-8968A6FEE3D6}" destId="{A20384C3-ECF7-40AE-BB3D-9AFAEFE0BBD7}" srcOrd="6" destOrd="0" presId="urn:microsoft.com/office/officeart/2005/8/layout/hierarchy2"/>
    <dgm:cxn modelId="{EBDF538B-6023-4874-A93C-6BAE10188634}" type="presParOf" srcId="{A20384C3-ECF7-40AE-BB3D-9AFAEFE0BBD7}" destId="{A5E28A37-0AC6-4ABF-9CEC-A41DC976C8DE}" srcOrd="0" destOrd="0" presId="urn:microsoft.com/office/officeart/2005/8/layout/hierarchy2"/>
    <dgm:cxn modelId="{1664AE9A-FFF2-42BA-9163-78F6F241AF42}" type="presParOf" srcId="{DDAFCC85-2D7F-4D0C-AFB3-8968A6FEE3D6}" destId="{14D4A655-5E1E-446C-A3D3-E270A009D0E4}" srcOrd="7" destOrd="0" presId="urn:microsoft.com/office/officeart/2005/8/layout/hierarchy2"/>
    <dgm:cxn modelId="{6F44334A-732D-4AB5-828F-A28A6A964599}" type="presParOf" srcId="{14D4A655-5E1E-446C-A3D3-E270A009D0E4}" destId="{F39E6CAE-4516-46F0-B176-2A7657D4C6E2}" srcOrd="0" destOrd="0" presId="urn:microsoft.com/office/officeart/2005/8/layout/hierarchy2"/>
    <dgm:cxn modelId="{F413038A-3094-4C3C-98D1-A5E5C83A945C}" type="presParOf" srcId="{14D4A655-5E1E-446C-A3D3-E270A009D0E4}" destId="{73436970-5F6C-432D-BD82-4741ECE20B8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CD7D4-0FF2-415D-A6E4-D8C86413B08F}">
      <dsp:nvSpPr>
        <dsp:cNvPr id="0" name=""/>
        <dsp:cNvSpPr/>
      </dsp:nvSpPr>
      <dsp:spPr>
        <a:xfrm>
          <a:off x="686494" y="1485958"/>
          <a:ext cx="1401818" cy="83740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>
              <a:latin typeface="华文细黑" pitchFamily="2" charset="-122"/>
              <a:ea typeface="华文细黑" pitchFamily="2" charset="-122"/>
            </a:rPr>
            <a:t>电能质量</a:t>
          </a:r>
          <a:endParaRPr lang="zh-CN" altLang="en-US" sz="2100" kern="1200" dirty="0">
            <a:latin typeface="华文细黑" pitchFamily="2" charset="-122"/>
            <a:ea typeface="华文细黑" pitchFamily="2" charset="-122"/>
          </a:endParaRPr>
        </a:p>
      </dsp:txBody>
      <dsp:txXfrm>
        <a:off x="711021" y="1510485"/>
        <a:ext cx="1352764" cy="788352"/>
      </dsp:txXfrm>
    </dsp:sp>
    <dsp:sp modelId="{E0B812A5-3281-4841-9BEF-F9E284637588}">
      <dsp:nvSpPr>
        <dsp:cNvPr id="0" name=""/>
        <dsp:cNvSpPr/>
      </dsp:nvSpPr>
      <dsp:spPr>
        <a:xfrm rot="18157358">
          <a:off x="1801942" y="1362806"/>
          <a:ext cx="1242665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1242665" y="18544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392208" y="1350284"/>
        <a:ext cx="62133" cy="62133"/>
      </dsp:txXfrm>
    </dsp:sp>
    <dsp:sp modelId="{D8C190B1-B671-44CF-9709-FCB4A9549E02}">
      <dsp:nvSpPr>
        <dsp:cNvPr id="0" name=""/>
        <dsp:cNvSpPr/>
      </dsp:nvSpPr>
      <dsp:spPr>
        <a:xfrm>
          <a:off x="2758237" y="439337"/>
          <a:ext cx="1411330" cy="83740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>
              <a:latin typeface="华文细黑" pitchFamily="2" charset="-122"/>
              <a:ea typeface="华文细黑" pitchFamily="2" charset="-122"/>
            </a:rPr>
            <a:t>电流质量</a:t>
          </a:r>
          <a:endParaRPr lang="zh-CN" altLang="en-US" sz="2100" kern="1200" dirty="0">
            <a:latin typeface="华文细黑" pitchFamily="2" charset="-122"/>
            <a:ea typeface="华文细黑" pitchFamily="2" charset="-122"/>
          </a:endParaRPr>
        </a:p>
      </dsp:txBody>
      <dsp:txXfrm>
        <a:off x="2782764" y="463864"/>
        <a:ext cx="1362276" cy="788352"/>
      </dsp:txXfrm>
    </dsp:sp>
    <dsp:sp modelId="{0955D39C-0299-4927-A959-115D3C6A4B2A}">
      <dsp:nvSpPr>
        <dsp:cNvPr id="0" name=""/>
        <dsp:cNvSpPr/>
      </dsp:nvSpPr>
      <dsp:spPr>
        <a:xfrm rot="19072641">
          <a:off x="4052922" y="536592"/>
          <a:ext cx="903215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903215" y="18544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81950" y="532557"/>
        <a:ext cx="45160" cy="45160"/>
      </dsp:txXfrm>
    </dsp:sp>
    <dsp:sp modelId="{FE133F09-7D60-453E-B256-71A2E8ADF75E}">
      <dsp:nvSpPr>
        <dsp:cNvPr id="0" name=""/>
        <dsp:cNvSpPr/>
      </dsp:nvSpPr>
      <dsp:spPr>
        <a:xfrm>
          <a:off x="4839493" y="1562"/>
          <a:ext cx="1674812" cy="50134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>
              <a:latin typeface="华文细黑" pitchFamily="2" charset="-122"/>
              <a:ea typeface="华文细黑" pitchFamily="2" charset="-122"/>
            </a:rPr>
            <a:t>无功</a:t>
          </a:r>
          <a:endParaRPr lang="zh-CN" altLang="en-US" sz="2100" kern="1200" dirty="0">
            <a:latin typeface="华文细黑" pitchFamily="2" charset="-122"/>
            <a:ea typeface="华文细黑" pitchFamily="2" charset="-122"/>
          </a:endParaRPr>
        </a:p>
      </dsp:txBody>
      <dsp:txXfrm>
        <a:off x="4854177" y="16246"/>
        <a:ext cx="1645444" cy="471978"/>
      </dsp:txXfrm>
    </dsp:sp>
    <dsp:sp modelId="{5043B810-907A-4A77-A223-3B4B5F5C33B2}">
      <dsp:nvSpPr>
        <dsp:cNvPr id="0" name=""/>
        <dsp:cNvSpPr/>
      </dsp:nvSpPr>
      <dsp:spPr>
        <a:xfrm rot="54269">
          <a:off x="4169526" y="844783"/>
          <a:ext cx="670008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670008" y="18544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87780" y="846578"/>
        <a:ext cx="33500" cy="33500"/>
      </dsp:txXfrm>
    </dsp:sp>
    <dsp:sp modelId="{FC9AF959-F9C7-4E48-8318-EB3F749DAEA7}">
      <dsp:nvSpPr>
        <dsp:cNvPr id="0" name=""/>
        <dsp:cNvSpPr/>
      </dsp:nvSpPr>
      <dsp:spPr>
        <a:xfrm>
          <a:off x="4839493" y="628519"/>
          <a:ext cx="1674812" cy="48019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>
              <a:latin typeface="华文细黑" pitchFamily="2" charset="-122"/>
              <a:ea typeface="华文细黑" pitchFamily="2" charset="-122"/>
            </a:rPr>
            <a:t>谐波</a:t>
          </a:r>
          <a:endParaRPr lang="zh-CN" altLang="en-US" sz="2100" kern="1200" dirty="0">
            <a:latin typeface="华文细黑" pitchFamily="2" charset="-122"/>
            <a:ea typeface="华文细黑" pitchFamily="2" charset="-122"/>
          </a:endParaRPr>
        </a:p>
      </dsp:txBody>
      <dsp:txXfrm>
        <a:off x="4853557" y="642583"/>
        <a:ext cx="1646684" cy="452065"/>
      </dsp:txXfrm>
    </dsp:sp>
    <dsp:sp modelId="{DC103146-309E-42E1-9381-BF1BF3758BC2}">
      <dsp:nvSpPr>
        <dsp:cNvPr id="0" name=""/>
        <dsp:cNvSpPr/>
      </dsp:nvSpPr>
      <dsp:spPr>
        <a:xfrm rot="2556983">
          <a:off x="4049359" y="1147685"/>
          <a:ext cx="910343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910343" y="18544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81772" y="1143472"/>
        <a:ext cx="45517" cy="45517"/>
      </dsp:txXfrm>
    </dsp:sp>
    <dsp:sp modelId="{048D474A-0203-477C-BCD9-C7D8CBFC3ACD}">
      <dsp:nvSpPr>
        <dsp:cNvPr id="0" name=""/>
        <dsp:cNvSpPr/>
      </dsp:nvSpPr>
      <dsp:spPr>
        <a:xfrm>
          <a:off x="4839493" y="1234324"/>
          <a:ext cx="1674812" cy="48019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>
              <a:latin typeface="华文细黑" pitchFamily="2" charset="-122"/>
              <a:ea typeface="华文细黑" pitchFamily="2" charset="-122"/>
            </a:rPr>
            <a:t>不平衡</a:t>
          </a:r>
          <a:endParaRPr lang="zh-CN" altLang="en-US" sz="2100" kern="1200" dirty="0">
            <a:latin typeface="华文细黑" pitchFamily="2" charset="-122"/>
            <a:ea typeface="华文细黑" pitchFamily="2" charset="-122"/>
          </a:endParaRPr>
        </a:p>
      </dsp:txBody>
      <dsp:txXfrm>
        <a:off x="4853557" y="1248388"/>
        <a:ext cx="1646684" cy="452065"/>
      </dsp:txXfrm>
    </dsp:sp>
    <dsp:sp modelId="{CE75365C-0A3A-46FD-A753-5B6BEE457318}">
      <dsp:nvSpPr>
        <dsp:cNvPr id="0" name=""/>
        <dsp:cNvSpPr/>
      </dsp:nvSpPr>
      <dsp:spPr>
        <a:xfrm rot="3442642">
          <a:off x="1801942" y="2409427"/>
          <a:ext cx="1242665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1242665" y="18544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392208" y="2396906"/>
        <a:ext cx="62133" cy="62133"/>
      </dsp:txXfrm>
    </dsp:sp>
    <dsp:sp modelId="{62B5A326-18C1-4925-A615-D4405B9D38B4}">
      <dsp:nvSpPr>
        <dsp:cNvPr id="0" name=""/>
        <dsp:cNvSpPr/>
      </dsp:nvSpPr>
      <dsp:spPr>
        <a:xfrm>
          <a:off x="2758237" y="2532580"/>
          <a:ext cx="1411330" cy="83740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>
              <a:latin typeface="华文细黑" pitchFamily="2" charset="-122"/>
              <a:ea typeface="华文细黑" pitchFamily="2" charset="-122"/>
            </a:rPr>
            <a:t>电压质量</a:t>
          </a:r>
          <a:endParaRPr lang="zh-CN" altLang="en-US" sz="2100" kern="1200" dirty="0">
            <a:latin typeface="华文细黑" pitchFamily="2" charset="-122"/>
            <a:ea typeface="华文细黑" pitchFamily="2" charset="-122"/>
          </a:endParaRPr>
        </a:p>
      </dsp:txBody>
      <dsp:txXfrm>
        <a:off x="2782764" y="2557107"/>
        <a:ext cx="1362276" cy="788352"/>
      </dsp:txXfrm>
    </dsp:sp>
    <dsp:sp modelId="{56CD53C3-2B2F-4E2E-ABB2-3EB48AC9BC2F}">
      <dsp:nvSpPr>
        <dsp:cNvPr id="0" name=""/>
        <dsp:cNvSpPr/>
      </dsp:nvSpPr>
      <dsp:spPr>
        <a:xfrm rot="18469500">
          <a:off x="3958323" y="2501296"/>
          <a:ext cx="1092414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1092414" y="18544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77220" y="2492531"/>
        <a:ext cx="54620" cy="54620"/>
      </dsp:txXfrm>
    </dsp:sp>
    <dsp:sp modelId="{6A7998B9-B2E2-4841-8473-0D382E88775E}">
      <dsp:nvSpPr>
        <dsp:cNvPr id="0" name=""/>
        <dsp:cNvSpPr/>
      </dsp:nvSpPr>
      <dsp:spPr>
        <a:xfrm>
          <a:off x="4839493" y="1840129"/>
          <a:ext cx="1674812" cy="49654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>
              <a:latin typeface="华文细黑" pitchFamily="2" charset="-122"/>
              <a:ea typeface="华文细黑" pitchFamily="2" charset="-122"/>
            </a:rPr>
            <a:t>暂降</a:t>
          </a:r>
          <a:endParaRPr lang="zh-CN" altLang="en-US" sz="2100" kern="1200" dirty="0">
            <a:latin typeface="华文细黑" pitchFamily="2" charset="-122"/>
            <a:ea typeface="华文细黑" pitchFamily="2" charset="-122"/>
          </a:endParaRPr>
        </a:p>
      </dsp:txBody>
      <dsp:txXfrm>
        <a:off x="4854036" y="1854672"/>
        <a:ext cx="1645726" cy="467454"/>
      </dsp:txXfrm>
    </dsp:sp>
    <dsp:sp modelId="{0394D76C-9409-4DDF-B26A-8AF1EA087003}">
      <dsp:nvSpPr>
        <dsp:cNvPr id="0" name=""/>
        <dsp:cNvSpPr/>
      </dsp:nvSpPr>
      <dsp:spPr>
        <a:xfrm rot="20224408">
          <a:off x="4140838" y="2791062"/>
          <a:ext cx="727384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727384" y="18544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86346" y="2791422"/>
        <a:ext cx="36369" cy="36369"/>
      </dsp:txXfrm>
    </dsp:sp>
    <dsp:sp modelId="{5E6008A8-1497-46B4-9D26-2AB30FF58352}">
      <dsp:nvSpPr>
        <dsp:cNvPr id="0" name=""/>
        <dsp:cNvSpPr/>
      </dsp:nvSpPr>
      <dsp:spPr>
        <a:xfrm>
          <a:off x="4839493" y="2462280"/>
          <a:ext cx="1674812" cy="41130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>
              <a:latin typeface="华文细黑" pitchFamily="2" charset="-122"/>
              <a:ea typeface="华文细黑" pitchFamily="2" charset="-122"/>
            </a:rPr>
            <a:t>中断</a:t>
          </a:r>
          <a:endParaRPr lang="zh-CN" altLang="en-US" sz="2100" kern="1200" dirty="0">
            <a:latin typeface="华文细黑" pitchFamily="2" charset="-122"/>
            <a:ea typeface="华文细黑" pitchFamily="2" charset="-122"/>
          </a:endParaRPr>
        </a:p>
      </dsp:txBody>
      <dsp:txXfrm>
        <a:off x="4851540" y="2474327"/>
        <a:ext cx="1650718" cy="387206"/>
      </dsp:txXfrm>
    </dsp:sp>
    <dsp:sp modelId="{1601D6AF-13E1-4250-B653-0C10E0751057}">
      <dsp:nvSpPr>
        <dsp:cNvPr id="0" name=""/>
        <dsp:cNvSpPr/>
      </dsp:nvSpPr>
      <dsp:spPr>
        <a:xfrm rot="1363655">
          <a:off x="4141369" y="3073046"/>
          <a:ext cx="726322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726322" y="18544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86372" y="3073433"/>
        <a:ext cx="36316" cy="36316"/>
      </dsp:txXfrm>
    </dsp:sp>
    <dsp:sp modelId="{3F589268-AC62-42E9-A402-D3AC72C40757}">
      <dsp:nvSpPr>
        <dsp:cNvPr id="0" name=""/>
        <dsp:cNvSpPr/>
      </dsp:nvSpPr>
      <dsp:spPr>
        <a:xfrm>
          <a:off x="4839493" y="2999191"/>
          <a:ext cx="1674812" cy="46541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>
              <a:latin typeface="华文细黑" pitchFamily="2" charset="-122"/>
              <a:ea typeface="华文细黑" pitchFamily="2" charset="-122"/>
            </a:rPr>
            <a:t>低电压</a:t>
          </a:r>
          <a:endParaRPr lang="zh-CN" altLang="en-US" sz="2100" kern="1200" dirty="0">
            <a:latin typeface="华文细黑" pitchFamily="2" charset="-122"/>
            <a:ea typeface="华文细黑" pitchFamily="2" charset="-122"/>
          </a:endParaRPr>
        </a:p>
      </dsp:txBody>
      <dsp:txXfrm>
        <a:off x="4853124" y="3012822"/>
        <a:ext cx="1647550" cy="438151"/>
      </dsp:txXfrm>
    </dsp:sp>
    <dsp:sp modelId="{A20384C3-ECF7-40AE-BB3D-9AFAEFE0BBD7}">
      <dsp:nvSpPr>
        <dsp:cNvPr id="0" name=""/>
        <dsp:cNvSpPr/>
      </dsp:nvSpPr>
      <dsp:spPr>
        <a:xfrm rot="3153760">
          <a:off x="3953508" y="3370260"/>
          <a:ext cx="1102043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1102043" y="18544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76979" y="3361254"/>
        <a:ext cx="55102" cy="55102"/>
      </dsp:txXfrm>
    </dsp:sp>
    <dsp:sp modelId="{F39E6CAE-4516-46F0-B176-2A7657D4C6E2}">
      <dsp:nvSpPr>
        <dsp:cNvPr id="0" name=""/>
        <dsp:cNvSpPr/>
      </dsp:nvSpPr>
      <dsp:spPr>
        <a:xfrm>
          <a:off x="4839493" y="3590216"/>
          <a:ext cx="1674812" cy="47222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 smtClean="0">
              <a:latin typeface="华文细黑" pitchFamily="2" charset="-122"/>
              <a:ea typeface="华文细黑" pitchFamily="2" charset="-122"/>
            </a:rPr>
            <a:t>等等</a:t>
          </a:r>
          <a:endParaRPr lang="zh-CN" altLang="en-US" sz="2100" kern="1200" dirty="0">
            <a:latin typeface="华文细黑" pitchFamily="2" charset="-122"/>
            <a:ea typeface="华文细黑" pitchFamily="2" charset="-122"/>
          </a:endParaRPr>
        </a:p>
      </dsp:txBody>
      <dsp:txXfrm>
        <a:off x="4853324" y="3604047"/>
        <a:ext cx="1647150" cy="444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7988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981A6DC-AE62-4FF1-B345-63D28619F094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4101" name="备注占位符 4"/>
          <p:cNvSpPr>
            <a:spLocks noGrp="1" noRot="1" noChangeAspect="1"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2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3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28163"/>
            <a:ext cx="2947988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C9F442-83F7-4A35-8391-3693E3DC20A7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灯片编号占位符 2"/>
          <p:cNvSpPr txBox="1">
            <a:spLocks noGrp="1"/>
          </p:cNvSpPr>
          <p:nvPr>
            <p:ph type="sldNum" sz="quarter"/>
          </p:nvPr>
        </p:nvSpPr>
        <p:spPr>
          <a:xfrm>
            <a:off x="3848100" y="9428163"/>
            <a:ext cx="2947988" cy="4968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/>
            </a:fld>
            <a:endParaRPr lang="zh-CN" altLang="en-US" sz="1200" dirty="0"/>
          </a:p>
        </p:txBody>
      </p:sp>
      <p:sp>
        <p:nvSpPr>
          <p:cNvPr id="17412" name="文本占位符 3"/>
          <p:cNvSpPr>
            <a:spLocks noGrp="1"/>
          </p:cNvSpPr>
          <p:nvPr>
            <p:ph type="body" sz="quarter"/>
          </p:nvPr>
        </p:nvSpPr>
        <p:spPr>
          <a:xfrm>
            <a:off x="679450" y="4776788"/>
            <a:ext cx="5438775" cy="39100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lvl="0"/>
            <a:r>
              <a:rPr lang="en-US" altLang="zh-CN" dirty="0">
                <a:ea typeface="微软雅黑" panose="020B0503020204020204" pitchFamily="34" charset="-122"/>
              </a:rPr>
              <a:t>1</a:t>
            </a:r>
            <a:r>
              <a:rPr lang="zh-CN" altLang="en-US" dirty="0">
                <a:ea typeface="微软雅黑" panose="020B0503020204020204" pitchFamily="34" charset="-122"/>
              </a:rPr>
              <a:t>、更好的能效，更美的生活</a:t>
            </a:r>
            <a:endParaRPr lang="en-US" altLang="zh-CN" dirty="0">
              <a:ea typeface="微软雅黑" panose="020B0503020204020204" pitchFamily="34" charset="-122"/>
            </a:endParaRPr>
          </a:p>
          <a:p>
            <a:pPr lvl="0"/>
            <a:r>
              <a:rPr lang="en-US" altLang="zh-CN" dirty="0">
                <a:ea typeface="微软雅黑" panose="020B0503020204020204" pitchFamily="34" charset="-122"/>
              </a:rPr>
              <a:t>2</a:t>
            </a:r>
            <a:r>
              <a:rPr lang="zh-CN" altLang="en-US" dirty="0">
                <a:ea typeface="微软雅黑" panose="020B0503020204020204" pitchFamily="34" charset="-122"/>
              </a:rPr>
              <a:t>、专注于智慧电力解决方案</a:t>
            </a:r>
            <a:endParaRPr lang="en-US" altLang="zh-CN" dirty="0">
              <a:ea typeface="微软雅黑" panose="020B0503020204020204" pitchFamily="34" charset="-122"/>
            </a:endParaRPr>
          </a:p>
          <a:p>
            <a:pPr lvl="0"/>
            <a:r>
              <a:rPr lang="en-US" altLang="zh-CN" dirty="0">
                <a:ea typeface="微软雅黑" panose="020B0503020204020204" pitchFamily="34" charset="-122"/>
              </a:rPr>
              <a:t>3</a:t>
            </a:r>
            <a:r>
              <a:rPr lang="zh-CN" altLang="en-US" dirty="0">
                <a:ea typeface="微软雅黑" panose="020B0503020204020204" pitchFamily="34" charset="-122"/>
              </a:rPr>
              <a:t>、致力于电力电子技术及业务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lvl="0"/>
            <a:r>
              <a:rPr lang="zh-CN" altLang="en-US" dirty="0">
                <a:ea typeface="微软雅黑" panose="020B0503020204020204" pitchFamily="34" charset="-122"/>
              </a:rPr>
              <a:t>为能源互联网提供核心电力设备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lvl="0"/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2" name="幻灯片图像占位符 1"/>
          <p:cNvSpPr>
            <a:spLocks noGrp="1" noRot="1" noChangeAspect="1" noTextEdit="1"/>
          </p:cNvSpPr>
          <p:nvPr>
            <p:ph type="sldImg" idx="9"/>
          </p:nvPr>
        </p:nvSpPr>
        <p:spPr/>
      </p:sp>
      <p:sp>
        <p:nvSpPr>
          <p:cNvPr id="87043" name="灯片编号占位符 2"/>
          <p:cNvSpPr txBox="1">
            <a:spLocks noGrp="1"/>
          </p:cNvSpPr>
          <p:nvPr>
            <p:ph type="sldNum" sz="quarter"/>
          </p:nvPr>
        </p:nvSpPr>
        <p:spPr>
          <a:xfrm>
            <a:off x="3848100" y="9428163"/>
            <a:ext cx="2947988" cy="4968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/>
            </a:fld>
            <a:endParaRPr lang="zh-CN" altLang="en-US" sz="1200" dirty="0"/>
          </a:p>
        </p:txBody>
      </p:sp>
      <p:sp>
        <p:nvSpPr>
          <p:cNvPr id="87044" name="文本占位符 3"/>
          <p:cNvSpPr>
            <a:spLocks noGrp="1"/>
          </p:cNvSpPr>
          <p:nvPr>
            <p:ph type="body" sz="quarter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3187" name="备注占位符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endParaRPr lang="zh-CN" altLang="en-US" dirty="0"/>
          </a:p>
        </p:txBody>
      </p:sp>
      <p:sp>
        <p:nvSpPr>
          <p:cNvPr id="93188" name="日期占位符 3"/>
          <p:cNvSpPr txBox="1">
            <a:spLocks noGrp="1"/>
          </p:cNvSpPr>
          <p:nvPr>
            <p:ph type="dt" sz="half"/>
          </p:nvPr>
        </p:nvSpPr>
        <p:spPr>
          <a:xfrm>
            <a:off x="3848100" y="0"/>
            <a:ext cx="2947988" cy="4953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eaLnBrk="1" hangingPunct="1">
              <a:buChar char="•"/>
            </a:pPr>
            <a:fld id="{BB962C8B-B14F-4D97-AF65-F5344CB8AC3E}" type="datetime1">
              <a:rPr lang="zh-CN" altLang="en-US" dirty="0"/>
            </a:fld>
            <a:endParaRPr lang="zh-CN" altLang="en-US" sz="1200" dirty="0"/>
          </a:p>
        </p:txBody>
      </p:sp>
      <p:sp>
        <p:nvSpPr>
          <p:cNvPr id="93189" name="灯片编号占位符 4"/>
          <p:cNvSpPr txBox="1">
            <a:spLocks noGrp="1"/>
          </p:cNvSpPr>
          <p:nvPr>
            <p:ph type="sldNum" sz="quarter"/>
          </p:nvPr>
        </p:nvSpPr>
        <p:spPr>
          <a:xfrm>
            <a:off x="3848100" y="9428163"/>
            <a:ext cx="2947988" cy="4968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灯片编号占位符 2"/>
          <p:cNvSpPr txBox="1">
            <a:spLocks noGrp="1"/>
          </p:cNvSpPr>
          <p:nvPr>
            <p:ph type="sldNum" sz="quarter"/>
          </p:nvPr>
        </p:nvSpPr>
        <p:spPr>
          <a:xfrm>
            <a:off x="3848100" y="9428163"/>
            <a:ext cx="2947988" cy="4968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/>
            </a:fld>
            <a:endParaRPr lang="zh-CN" altLang="en-US" sz="1200" dirty="0"/>
          </a:p>
        </p:txBody>
      </p:sp>
      <p:sp>
        <p:nvSpPr>
          <p:cNvPr id="19460" name="文本占位符 3"/>
          <p:cNvSpPr>
            <a:spLocks noGrp="1"/>
          </p:cNvSpPr>
          <p:nvPr>
            <p:ph type="body" sz="quarter"/>
          </p:nvPr>
        </p:nvSpPr>
        <p:spPr>
          <a:xfrm>
            <a:off x="679450" y="4776788"/>
            <a:ext cx="5438775" cy="39100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lvl="0"/>
            <a:r>
              <a:rPr lang="zh-CN" altLang="en-US" dirty="0">
                <a:ea typeface="微软雅黑" panose="020B0503020204020204" pitchFamily="34" charset="-122"/>
                <a:sym typeface="Arial" panose="020B0604020202020204" pitchFamily="34" charset="0"/>
              </a:rPr>
              <a:t>公司基本情况</a:t>
            </a:r>
            <a:endParaRPr lang="zh-CN" altLang="en-US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r>
              <a:rPr lang="en-US" altLang="zh-CN" dirty="0"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dirty="0">
                <a:ea typeface="微软雅黑" panose="020B0503020204020204" pitchFamily="34" charset="-122"/>
                <a:sym typeface="Arial" panose="020B0604020202020204" pitchFamily="34" charset="0"/>
              </a:rPr>
              <a:t>、处于深圳</a:t>
            </a:r>
            <a:endParaRPr lang="zh-CN" altLang="en-US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r>
              <a:rPr lang="en-US" altLang="zh-CN" dirty="0"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dirty="0">
                <a:ea typeface="微软雅黑" panose="020B0503020204020204" pitchFamily="34" charset="-122"/>
                <a:sym typeface="Arial" panose="020B0604020202020204" pitchFamily="34" charset="0"/>
              </a:rPr>
              <a:t>、占地面积</a:t>
            </a:r>
            <a:r>
              <a:rPr lang="en-US" altLang="zh-CN" dirty="0"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dirty="0">
                <a:ea typeface="微软雅黑" panose="020B0503020204020204" pitchFamily="34" charset="-122"/>
                <a:sym typeface="Arial" panose="020B0604020202020204" pitchFamily="34" charset="0"/>
              </a:rPr>
              <a:t>集研发、生产、销售与服务为一体</a:t>
            </a:r>
            <a:endParaRPr lang="en-US" altLang="zh-CN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/>
            <a:r>
              <a:rPr lang="en-US" altLang="zh-CN" dirty="0">
                <a:ea typeface="微软雅黑" panose="020B0503020204020204" pitchFamily="34" charset="-122"/>
                <a:sym typeface="Arial" panose="020B0604020202020204" pitchFamily="34" charset="0"/>
              </a:rPr>
              <a:t>3、</a:t>
            </a:r>
            <a:r>
              <a:rPr lang="zh-CN" altLang="en-US" dirty="0">
                <a:ea typeface="微软雅黑" panose="020B0503020204020204" pitchFamily="34" charset="-122"/>
                <a:sym typeface="Arial" panose="020B0604020202020204" pitchFamily="34" charset="0"/>
              </a:rPr>
              <a:t>团队的基因是外企</a:t>
            </a:r>
            <a:r>
              <a:rPr lang="en-US" altLang="zh-CN" dirty="0">
                <a:ea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lang="zh-CN" altLang="en-US" dirty="0">
                <a:ea typeface="微软雅黑" panose="020B0503020204020204" pitchFamily="34" charset="-122"/>
                <a:sym typeface="Arial" panose="020B0604020202020204" pitchFamily="34" charset="0"/>
              </a:rPr>
              <a:t>艾默生、华为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lvl="0"/>
            <a:r>
              <a:rPr lang="en-US" altLang="zh-CN" dirty="0"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dirty="0">
                <a:ea typeface="微软雅黑" panose="020B0503020204020204" pitchFamily="34" charset="-122"/>
                <a:sym typeface="Arial" panose="020B0604020202020204" pitchFamily="34" charset="0"/>
              </a:rPr>
              <a:t>、全国办事处</a:t>
            </a:r>
            <a:endParaRPr lang="zh-CN" altLang="en-US" dirty="0">
              <a:ea typeface="微软雅黑" panose="020B0503020204020204" pitchFamily="34" charset="-122"/>
            </a:endParaRPr>
          </a:p>
          <a:p>
            <a:pPr lvl="0"/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7" name="灯片编号占位符 2"/>
          <p:cNvSpPr txBox="1">
            <a:spLocks noGrp="1"/>
          </p:cNvSpPr>
          <p:nvPr>
            <p:ph type="sldNum" sz="quarter"/>
          </p:nvPr>
        </p:nvSpPr>
        <p:spPr>
          <a:xfrm>
            <a:off x="3848100" y="9428163"/>
            <a:ext cx="2947988" cy="4968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/>
            </a:fld>
            <a:endParaRPr lang="zh-CN" altLang="en-US" sz="1200" dirty="0"/>
          </a:p>
        </p:txBody>
      </p:sp>
      <p:sp>
        <p:nvSpPr>
          <p:cNvPr id="21508" name="文本占位符 3"/>
          <p:cNvSpPr>
            <a:spLocks noGrp="1"/>
          </p:cNvSpPr>
          <p:nvPr>
            <p:ph type="body" sz="quarter"/>
          </p:nvPr>
        </p:nvSpPr>
        <p:spPr>
          <a:xfrm>
            <a:off x="679450" y="4776788"/>
            <a:ext cx="5438775" cy="39100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lvl="0"/>
            <a:r>
              <a:rPr lang="zh-CN" altLang="en-US" dirty="0">
                <a:ea typeface="微软雅黑" panose="020B0503020204020204" pitchFamily="34" charset="-122"/>
              </a:rPr>
              <a:t>深圳公司的特点，卡两头</a:t>
            </a:r>
            <a:r>
              <a:rPr lang="en-US" altLang="zh-CN" dirty="0">
                <a:ea typeface="微软雅黑" panose="020B0503020204020204" pitchFamily="34" charset="-122"/>
              </a:rPr>
              <a:t>——40%</a:t>
            </a:r>
            <a:r>
              <a:rPr lang="zh-CN" altLang="en-US" dirty="0">
                <a:ea typeface="微软雅黑" panose="020B0503020204020204" pitchFamily="34" charset="-122"/>
              </a:rPr>
              <a:t>研发，服务</a:t>
            </a:r>
            <a:r>
              <a:rPr lang="en-US" altLang="zh-CN" dirty="0">
                <a:ea typeface="微软雅黑" panose="020B0503020204020204" pitchFamily="34" charset="-122"/>
              </a:rPr>
              <a:t>30%，</a:t>
            </a:r>
            <a:r>
              <a:rPr lang="zh-CN" altLang="en-US" dirty="0">
                <a:ea typeface="微软雅黑" panose="020B0503020204020204" pitchFamily="34" charset="-122"/>
              </a:rPr>
              <a:t>生产主要外包</a:t>
            </a:r>
            <a:endParaRPr lang="en-US" altLang="zh-CN" dirty="0">
              <a:ea typeface="微软雅黑" panose="020B0503020204020204" pitchFamily="34" charset="-122"/>
            </a:endParaRPr>
          </a:p>
          <a:p>
            <a:pPr lvl="0"/>
            <a:endParaRPr lang="en-US" altLang="zh-CN" dirty="0">
              <a:ea typeface="微软雅黑" panose="020B0503020204020204" pitchFamily="34" charset="-122"/>
            </a:endParaRPr>
          </a:p>
          <a:p>
            <a:pPr lvl="0"/>
            <a:r>
              <a:rPr lang="zh-CN" altLang="en-US" dirty="0">
                <a:ea typeface="微软雅黑" panose="020B0503020204020204" pitchFamily="34" charset="-122"/>
              </a:rPr>
              <a:t>团队年轻、氛围活泼</a:t>
            </a:r>
            <a:endParaRPr lang="en-US" altLang="zh-CN" dirty="0">
              <a:ea typeface="微软雅黑" panose="020B0503020204020204" pitchFamily="34" charset="-122"/>
            </a:endParaRPr>
          </a:p>
          <a:p>
            <a:pPr lvl="0"/>
            <a:r>
              <a:rPr lang="zh-CN" altLang="en-US" dirty="0">
                <a:ea typeface="微软雅黑" panose="020B0503020204020204" pitchFamily="34" charset="-122"/>
              </a:rPr>
              <a:t>富有创造力的环境</a:t>
            </a:r>
            <a:r>
              <a:rPr lang="en-US" altLang="zh-CN" dirty="0"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ea typeface="微软雅黑" panose="020B0503020204020204" pitchFamily="34" charset="-122"/>
              </a:rPr>
              <a:t>高产创新的成果</a:t>
            </a:r>
            <a:endParaRPr lang="en-US" altLang="zh-CN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357187" y="0"/>
            <a:ext cx="1114425" cy="627063"/>
          </a:xfrm>
        </p:spPr>
      </p:sp>
      <p:sp>
        <p:nvSpPr>
          <p:cNvPr id="23555" name="备注占位符 2"/>
          <p:cNvSpPr>
            <a:spLocks noGrp="1" noRot="1" noChangeAspect="1"/>
          </p:cNvSpPr>
          <p:nvPr>
            <p:ph type="body"/>
          </p:nvPr>
        </p:nvSpPr>
        <p:spPr>
          <a:xfrm>
            <a:off x="455613" y="1198563"/>
            <a:ext cx="8229600" cy="33956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>
                <a:ea typeface="微软雅黑" panose="020B0503020204020204" pitchFamily="34" charset="-122"/>
              </a:rPr>
              <a:t>德国 </a:t>
            </a:r>
            <a:r>
              <a:rPr lang="en-US" altLang="zh-CN" dirty="0">
                <a:ea typeface="微软雅黑" panose="020B0503020204020204" pitchFamily="34" charset="-122"/>
              </a:rPr>
              <a:t>TUV</a:t>
            </a:r>
            <a:endParaRPr lang="en-US" altLang="zh-CN" dirty="0">
              <a:ea typeface="微软雅黑" panose="020B0503020204020204" pitchFamily="34" charset="-122"/>
            </a:endParaRPr>
          </a:p>
          <a:p>
            <a:pPr lvl="0"/>
            <a:r>
              <a:rPr lang="zh-CN" altLang="en-US" dirty="0">
                <a:ea typeface="微软雅黑" panose="020B0503020204020204" pitchFamily="34" charset="-122"/>
              </a:rPr>
              <a:t>产品的认证资质是最齐全得，</a:t>
            </a:r>
            <a:r>
              <a:rPr lang="en-US" altLang="zh-CN" dirty="0">
                <a:ea typeface="微软雅黑" panose="020B0503020204020204" pitchFamily="34" charset="-122"/>
              </a:rPr>
              <a:t>1、</a:t>
            </a:r>
            <a:r>
              <a:rPr lang="zh-CN" altLang="en-US" dirty="0">
                <a:ea typeface="微软雅黑" panose="020B0503020204020204" pitchFamily="34" charset="-122"/>
              </a:rPr>
              <a:t>业务做的很早 </a:t>
            </a:r>
            <a:r>
              <a:rPr lang="en-US" altLang="zh-CN" dirty="0">
                <a:ea typeface="微软雅黑" panose="020B0503020204020204" pitchFamily="34" charset="-122"/>
              </a:rPr>
              <a:t>2、</a:t>
            </a:r>
            <a:r>
              <a:rPr lang="zh-CN" altLang="en-US" dirty="0">
                <a:ea typeface="微软雅黑" panose="020B0503020204020204" pitchFamily="34" charset="-122"/>
              </a:rPr>
              <a:t>业务横夸 全球各个大洲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0723" name="文本占位符 2"/>
          <p:cNvSpPr>
            <a:spLocks noGrp="1"/>
          </p:cNvSpPr>
          <p:nvPr>
            <p:ph type="body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27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48100" y="9428163"/>
            <a:ext cx="2947988" cy="4968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06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48100" y="9428163"/>
            <a:ext cx="2947988" cy="4968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37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48100" y="9428163"/>
            <a:ext cx="2947988" cy="4968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9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3971" name="备注占位符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endParaRPr lang="zh-CN" altLang="en-US" dirty="0"/>
          </a:p>
        </p:txBody>
      </p:sp>
      <p:sp>
        <p:nvSpPr>
          <p:cNvPr id="83972" name="日期占位符 3"/>
          <p:cNvSpPr txBox="1">
            <a:spLocks noGrp="1"/>
          </p:cNvSpPr>
          <p:nvPr>
            <p:ph type="dt" sz="half"/>
          </p:nvPr>
        </p:nvSpPr>
        <p:spPr>
          <a:xfrm>
            <a:off x="3848100" y="0"/>
            <a:ext cx="2947988" cy="4953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eaLnBrk="1" hangingPunct="1">
              <a:buChar char="•"/>
            </a:pPr>
            <a:fld id="{BB962C8B-B14F-4D97-AF65-F5344CB8AC3E}" type="datetime1">
              <a:rPr lang="zh-CN" altLang="en-US" dirty="0"/>
            </a:fld>
            <a:endParaRPr lang="zh-CN" altLang="en-US" sz="1200" dirty="0"/>
          </a:p>
        </p:txBody>
      </p:sp>
      <p:sp>
        <p:nvSpPr>
          <p:cNvPr id="83973" name="灯片编号占位符 4"/>
          <p:cNvSpPr txBox="1">
            <a:spLocks noGrp="1"/>
          </p:cNvSpPr>
          <p:nvPr>
            <p:ph type="sldNum" sz="quarter"/>
          </p:nvPr>
        </p:nvSpPr>
        <p:spPr>
          <a:xfrm>
            <a:off x="3848100" y="9428163"/>
            <a:ext cx="2947988" cy="4968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i="0"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BD90E04-48AF-4940-8A6F-D1E661687D8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3" descr="E:\keon·Wat Work file\PPT\M-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33963"/>
            <a:ext cx="9144000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" descr="\\192.168.1.26\市场部公共资料\Sinexcel Logo\2014 Sinexcel 盛弘电气 Logo （确定版）PNG\2014 Sinexcel Logo 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3450" y="4806950"/>
            <a:ext cx="1863725" cy="2079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3" descr="E:\keon·Wat Work file\PPT\M-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33963"/>
            <a:ext cx="9144000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" descr="\\192.168.1.26\市场部公共资料\Sinexcel Logo\2014 Sinexcel 盛弘电气 Logo （确定版）PNG\2014 Sinexcel Logo 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3450" y="4806950"/>
            <a:ext cx="1863725" cy="2079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 descr="E:\keon·Wat Work file\PPT\M-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33963"/>
            <a:ext cx="9144000" cy="109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 descr="E:\keon·Wat Work file\PPT\M-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33963"/>
            <a:ext cx="9144000" cy="109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3" descr="E:\keon·Wat Work file\PPT\M-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33963"/>
            <a:ext cx="9144000" cy="109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3" descr="E:\keon·Wat Work file\PPT\M-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33963"/>
            <a:ext cx="9144000" cy="109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3" descr="E:\keon·Wat Work file\PPT\M-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33963"/>
            <a:ext cx="9144000" cy="109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3" descr="E:\keon·Wat Work file\PPT\M-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33963"/>
            <a:ext cx="9144000" cy="109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3" descr="E:\keon·Wat Work file\PPT\M-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33963"/>
            <a:ext cx="9144000" cy="109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3" descr="E:\keon·Wat Work file\PPT\M-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33963"/>
            <a:ext cx="9144000" cy="109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045F1-699A-40F3-8C59-21E16F354850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045F1-699A-40F3-8C59-21E16F354850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045F1-699A-40F3-8C59-21E16F354850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045F1-699A-40F3-8C59-21E16F354850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045F1-699A-40F3-8C59-21E16F354850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045F1-699A-40F3-8C59-21E16F354850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045F1-699A-40F3-8C59-21E16F354850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045F1-699A-40F3-8C59-21E16F354850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045F1-699A-40F3-8C59-21E16F354850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045F1-699A-40F3-8C59-21E16F354850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045F1-699A-40F3-8C59-21E16F354850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image" Target="../media/image2.png"/><Relationship Id="rId23" Type="http://schemas.openxmlformats.org/officeDocument/2006/relationships/image" Target="../media/image1.png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pic>
        <p:nvPicPr>
          <p:cNvPr id="1028" name="Picture 3" descr="E:\keon·Wat Work file\PPT\M-2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5033963"/>
            <a:ext cx="9144000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125"/>
            <a:ext cx="2133600" cy="358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125"/>
            <a:ext cx="2895600" cy="358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125"/>
            <a:ext cx="2133600" cy="358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0C045F1-699A-40F3-8C59-21E16F354850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.png"/><Relationship Id="rId2" Type="http://schemas.openxmlformats.org/officeDocument/2006/relationships/image" Target="../media/image29.wmf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42.png"/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1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image" Target="../media/image79.emf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5.emf"/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标题 9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ctr"/>
          <a:p>
            <a:pPr marL="0" indent="0"/>
            <a:endParaRPr lang="zh-CN" altLang="en-US" dirty="0"/>
          </a:p>
        </p:txBody>
      </p:sp>
      <p:sp>
        <p:nvSpPr>
          <p:cNvPr id="16387" name="副标题 10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/>
          <a:p>
            <a:endParaRPr lang="zh-CN" altLang="en-US" dirty="0"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16388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8688" y="0"/>
            <a:ext cx="6948487" cy="5153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流程图: 延期 7"/>
          <p:cNvSpPr/>
          <p:nvPr/>
        </p:nvSpPr>
        <p:spPr>
          <a:xfrm rot="-10260000" flipH="1">
            <a:off x="-1708150" y="-423862"/>
            <a:ext cx="7026275" cy="7108825"/>
          </a:xfrm>
          <a:prstGeom prst="flowChartDelay">
            <a:avLst/>
          </a:prstGeom>
          <a:solidFill>
            <a:schemeClr val="bg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latin typeface="Arial" panose="020B0604020202020204" pitchFamily="34" charset="0"/>
            </a:endParaRPr>
          </a:p>
        </p:txBody>
      </p:sp>
      <p:sp>
        <p:nvSpPr>
          <p:cNvPr id="16390" name="矩形 11"/>
          <p:cNvSpPr/>
          <p:nvPr/>
        </p:nvSpPr>
        <p:spPr>
          <a:xfrm>
            <a:off x="647700" y="1306513"/>
            <a:ext cx="220663" cy="214312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latin typeface="Arial" panose="020B0604020202020204" pitchFamily="34" charset="0"/>
            </a:endParaRPr>
          </a:p>
        </p:txBody>
      </p:sp>
      <p:sp>
        <p:nvSpPr>
          <p:cNvPr id="16391" name="文本框 12"/>
          <p:cNvSpPr txBox="1"/>
          <p:nvPr/>
        </p:nvSpPr>
        <p:spPr>
          <a:xfrm>
            <a:off x="873125" y="1106488"/>
            <a:ext cx="1450975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7F7F7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2018</a:t>
            </a:r>
            <a:endParaRPr lang="en-US" altLang="zh-CN" sz="4400" dirty="0">
              <a:solidFill>
                <a:srgbClr val="7F7F7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92" name="文本框 13"/>
          <p:cNvSpPr txBox="1"/>
          <p:nvPr/>
        </p:nvSpPr>
        <p:spPr>
          <a:xfrm>
            <a:off x="862013" y="1765300"/>
            <a:ext cx="5249862" cy="1049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rgbClr val="009B4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盛弘电气</a:t>
            </a:r>
            <a:endParaRPr lang="zh-CN" altLang="en-US" sz="4000" b="1" dirty="0">
              <a:solidFill>
                <a:srgbClr val="009B4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7F7F7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Sinexcel Electrics</a:t>
            </a:r>
            <a:endParaRPr lang="en-US" altLang="zh-CN" sz="2000" dirty="0">
              <a:solidFill>
                <a:srgbClr val="7F7F7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393" name="文本框 14"/>
          <p:cNvSpPr txBox="1"/>
          <p:nvPr/>
        </p:nvSpPr>
        <p:spPr>
          <a:xfrm>
            <a:off x="881063" y="2770188"/>
            <a:ext cx="454025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9B4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专注于智慧电力能源解决方案</a:t>
            </a:r>
            <a:endParaRPr lang="en-US" altLang="zh-CN" sz="2000" dirty="0">
              <a:solidFill>
                <a:srgbClr val="009B4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zh-CN" sz="2000" dirty="0">
              <a:solidFill>
                <a:srgbClr val="009B4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9B4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数据中心技术交流 </a:t>
            </a:r>
            <a:endParaRPr lang="en-US" altLang="zh-CN" sz="2000" dirty="0">
              <a:solidFill>
                <a:srgbClr val="009B4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9B4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2018.6.25</a:t>
            </a:r>
            <a:endParaRPr lang="zh-CN" altLang="en-US" sz="2000" dirty="0">
              <a:solidFill>
                <a:srgbClr val="009B4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椭圆 18"/>
          <p:cNvSpPr/>
          <p:nvPr/>
        </p:nvSpPr>
        <p:spPr>
          <a:xfrm>
            <a:off x="7686675" y="2146300"/>
            <a:ext cx="1152525" cy="1027113"/>
          </a:xfrm>
          <a:prstGeom prst="ellipse">
            <a:avLst/>
          </a:prstGeom>
          <a:solidFill>
            <a:schemeClr val="bg1"/>
          </a:solidFill>
          <a:ln>
            <a:solidFill>
              <a:srgbClr val="92D050">
                <a:alpha val="6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/>
          </p:cNvSpPr>
          <p:nvPr>
            <p:ph type="title"/>
          </p:nvPr>
        </p:nvSpPr>
        <p:spPr>
          <a:xfrm>
            <a:off x="0" y="106363"/>
            <a:ext cx="8229600" cy="857250"/>
          </a:xfrm>
        </p:spPr>
        <p:txBody>
          <a:bodyPr vert="horz" wrap="square" lIns="91440" tIns="45720" rIns="91440" bIns="45720" anchor="ctr"/>
          <a:p>
            <a:r>
              <a:rPr lang="zh-CN" altLang="en-US" sz="2800" dirty="0">
                <a:solidFill>
                  <a:srgbClr val="009900"/>
                </a:solidFill>
              </a:rPr>
              <a:t>            </a:t>
            </a:r>
            <a:r>
              <a:rPr lang="en-US" altLang="zh-CN" sz="2800" dirty="0">
                <a:solidFill>
                  <a:srgbClr val="009900"/>
                </a:solidFill>
              </a:rPr>
              <a:t>IDC</a:t>
            </a:r>
            <a:r>
              <a:rPr lang="zh-CN" altLang="en-US" sz="2800" dirty="0">
                <a:solidFill>
                  <a:srgbClr val="009900"/>
                </a:solidFill>
              </a:rPr>
              <a:t>无功及谐波现状</a:t>
            </a:r>
            <a:endParaRPr lang="zh-CN" altLang="en-US" sz="2800" dirty="0"/>
          </a:p>
        </p:txBody>
      </p:sp>
      <p:pic>
        <p:nvPicPr>
          <p:cNvPr id="29700" name="Picture 57"/>
          <p:cNvPicPr>
            <a:picLocks noChangeAspect="1"/>
          </p:cNvPicPr>
          <p:nvPr/>
        </p:nvPicPr>
        <p:blipFill>
          <a:blip r:embed="rId1">
            <a:lum bright="23999"/>
          </a:blip>
          <a:srcRect t="50450" r="-420"/>
          <a:stretch>
            <a:fillRect/>
          </a:stretch>
        </p:blipFill>
        <p:spPr>
          <a:xfrm>
            <a:off x="1855788" y="750888"/>
            <a:ext cx="5127625" cy="93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1" name="Rectangle 41"/>
          <p:cNvSpPr/>
          <p:nvPr/>
        </p:nvSpPr>
        <p:spPr>
          <a:xfrm>
            <a:off x="1006475" y="3360738"/>
            <a:ext cx="1460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空调系统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02" name="Rectangle 41"/>
          <p:cNvSpPr/>
          <p:nvPr/>
        </p:nvSpPr>
        <p:spPr>
          <a:xfrm>
            <a:off x="3046413" y="3360738"/>
            <a:ext cx="1460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变频器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03" name="Rectangle 41"/>
          <p:cNvSpPr/>
          <p:nvPr/>
        </p:nvSpPr>
        <p:spPr>
          <a:xfrm>
            <a:off x="5064125" y="3360738"/>
            <a:ext cx="2846388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谐波</a:t>
            </a: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&amp;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感性无功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04" name="Rectangle 41"/>
          <p:cNvSpPr/>
          <p:nvPr/>
        </p:nvSpPr>
        <p:spPr>
          <a:xfrm>
            <a:off x="1006475" y="2039938"/>
            <a:ext cx="1460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高频</a:t>
            </a: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UPS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05" name="Rectangle 41"/>
          <p:cNvSpPr/>
          <p:nvPr/>
        </p:nvSpPr>
        <p:spPr>
          <a:xfrm>
            <a:off x="1006475" y="1179513"/>
            <a:ext cx="1460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工频</a:t>
            </a: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UPS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06" name="Rectangle 41"/>
          <p:cNvSpPr/>
          <p:nvPr/>
        </p:nvSpPr>
        <p:spPr>
          <a:xfrm>
            <a:off x="1006475" y="2700338"/>
            <a:ext cx="1460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HVDC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07" name="Rectangle 41"/>
          <p:cNvSpPr/>
          <p:nvPr/>
        </p:nvSpPr>
        <p:spPr>
          <a:xfrm>
            <a:off x="5005388" y="2039938"/>
            <a:ext cx="31496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容性无功</a:t>
            </a: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&amp;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谐波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08" name="Rectangle 41"/>
          <p:cNvSpPr/>
          <p:nvPr/>
        </p:nvSpPr>
        <p:spPr>
          <a:xfrm>
            <a:off x="5265738" y="1447800"/>
            <a:ext cx="2411412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谐波</a:t>
            </a: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&amp;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感性无功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09" name="Rectangle 41"/>
          <p:cNvSpPr/>
          <p:nvPr/>
        </p:nvSpPr>
        <p:spPr>
          <a:xfrm>
            <a:off x="5207000" y="2700338"/>
            <a:ext cx="267176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容性无功</a:t>
            </a: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&amp;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谐波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10" name="Rectangle 41"/>
          <p:cNvSpPr/>
          <p:nvPr/>
        </p:nvSpPr>
        <p:spPr>
          <a:xfrm>
            <a:off x="1006475" y="4046538"/>
            <a:ext cx="1460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照明系统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11" name="Rectangle 41"/>
          <p:cNvSpPr/>
          <p:nvPr/>
        </p:nvSpPr>
        <p:spPr>
          <a:xfrm>
            <a:off x="3168650" y="4046538"/>
            <a:ext cx="1460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开关电源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12" name="Rectangle 41"/>
          <p:cNvSpPr/>
          <p:nvPr/>
        </p:nvSpPr>
        <p:spPr>
          <a:xfrm>
            <a:off x="4833938" y="4046538"/>
            <a:ext cx="284638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谐波</a:t>
            </a: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&amp;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容性无功</a:t>
            </a:r>
            <a:endParaRPr lang="zh-CN" altLang="en-US" sz="24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减号 5"/>
          <p:cNvSpPr/>
          <p:nvPr/>
        </p:nvSpPr>
        <p:spPr>
          <a:xfrm>
            <a:off x="7938" y="3935413"/>
            <a:ext cx="8650288" cy="57150"/>
          </a:xfrm>
          <a:prstGeom prst="mathMinus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减号 6"/>
          <p:cNvSpPr/>
          <p:nvPr/>
        </p:nvSpPr>
        <p:spPr>
          <a:xfrm>
            <a:off x="7938" y="3255963"/>
            <a:ext cx="8650288" cy="57150"/>
          </a:xfrm>
          <a:prstGeom prst="mathMinus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减号 7"/>
          <p:cNvSpPr/>
          <p:nvPr/>
        </p:nvSpPr>
        <p:spPr>
          <a:xfrm>
            <a:off x="-47625" y="854075"/>
            <a:ext cx="8648700" cy="57150"/>
          </a:xfrm>
          <a:prstGeom prst="mathMinus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减号 8"/>
          <p:cNvSpPr/>
          <p:nvPr/>
        </p:nvSpPr>
        <p:spPr>
          <a:xfrm>
            <a:off x="7938" y="4625975"/>
            <a:ext cx="8650288" cy="57150"/>
          </a:xfrm>
          <a:prstGeom prst="mathMinus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41"/>
          <p:cNvSpPr/>
          <p:nvPr/>
        </p:nvSpPr>
        <p:spPr>
          <a:xfrm>
            <a:off x="7889875" y="2192338"/>
            <a:ext cx="706438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轻载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18" name="Rectangle 41"/>
          <p:cNvSpPr/>
          <p:nvPr/>
        </p:nvSpPr>
        <p:spPr>
          <a:xfrm>
            <a:off x="3046413" y="2039938"/>
            <a:ext cx="1460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PFC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电路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19" name="Rectangle 41"/>
          <p:cNvSpPr/>
          <p:nvPr/>
        </p:nvSpPr>
        <p:spPr>
          <a:xfrm>
            <a:off x="3046413" y="1447800"/>
            <a:ext cx="14605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脉动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20" name="Rectangle 41"/>
          <p:cNvSpPr/>
          <p:nvPr/>
        </p:nvSpPr>
        <p:spPr>
          <a:xfrm>
            <a:off x="3046413" y="2700338"/>
            <a:ext cx="1460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PFC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电路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21" name="Rectangle 41"/>
          <p:cNvSpPr/>
          <p:nvPr/>
        </p:nvSpPr>
        <p:spPr>
          <a:xfrm>
            <a:off x="5049838" y="912813"/>
            <a:ext cx="28400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谐波</a:t>
            </a: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&amp;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轻载容性无功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22" name="Rectangle 41"/>
          <p:cNvSpPr/>
          <p:nvPr/>
        </p:nvSpPr>
        <p:spPr>
          <a:xfrm>
            <a:off x="2600325" y="912813"/>
            <a:ext cx="233045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脉动</a:t>
            </a: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无源滤波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723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矩形 17"/>
          <p:cNvSpPr/>
          <p:nvPr/>
        </p:nvSpPr>
        <p:spPr>
          <a:xfrm>
            <a:off x="4578350" y="0"/>
            <a:ext cx="4565650" cy="5143500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4584700" cy="514350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0750" y="103188"/>
            <a:ext cx="4787900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IDC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的主要谐波源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749" name="矩形 19"/>
          <p:cNvSpPr/>
          <p:nvPr/>
        </p:nvSpPr>
        <p:spPr>
          <a:xfrm>
            <a:off x="1731963" y="2970213"/>
            <a:ext cx="693737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latin typeface="Calibri" panose="020F0502020204030204" pitchFamily="34" charset="0"/>
                <a:ea typeface="宋体" panose="02010600030101010101" pitchFamily="2" charset="-122"/>
              </a:rPr>
              <a:t>UPS</a:t>
            </a:r>
            <a:endParaRPr lang="zh-CN" altLang="en-US" sz="24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3175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0900" y="3019425"/>
            <a:ext cx="2197100" cy="1468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1" name="矩形 25"/>
          <p:cNvSpPr/>
          <p:nvPr/>
        </p:nvSpPr>
        <p:spPr>
          <a:xfrm>
            <a:off x="6178550" y="1211263"/>
            <a:ext cx="1422400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b="1" dirty="0"/>
              <a:t>开关电源</a:t>
            </a:r>
            <a:endParaRPr lang="zh-CN" altLang="en-US" sz="2400" b="1" dirty="0"/>
          </a:p>
        </p:txBody>
      </p:sp>
      <p:sp>
        <p:nvSpPr>
          <p:cNvPr id="31752" name="矩形 26"/>
          <p:cNvSpPr/>
          <p:nvPr/>
        </p:nvSpPr>
        <p:spPr>
          <a:xfrm>
            <a:off x="292100" y="3471863"/>
            <a:ext cx="3984625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200" dirty="0"/>
              <a:t>即不间断电源，是一种含有储能装置，以整流器、逆变器为主要组成部分的稳压稳频的交流电源。主要利用电池等储能装置在停电时给计算机</a:t>
            </a:r>
            <a:r>
              <a:rPr lang="en-US" altLang="zh-CN" sz="1200" dirty="0"/>
              <a:t>/</a:t>
            </a:r>
            <a:r>
              <a:rPr lang="zh-CN" altLang="en-US" sz="1200" dirty="0"/>
              <a:t>服务器、存储设备、网络设备等计算机、通信网络系统或工业控制系统、需要持续运转的工业设备等提供不间断的电力供应。  </a:t>
            </a:r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3175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38" y="936625"/>
            <a:ext cx="1830387" cy="1906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4" name="矩形 28"/>
          <p:cNvSpPr/>
          <p:nvPr/>
        </p:nvSpPr>
        <p:spPr>
          <a:xfrm>
            <a:off x="5003800" y="2095500"/>
            <a:ext cx="3771900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200" dirty="0"/>
              <a:t>又称交换式电源、开关变频器，是一种高频化电能转换装置。其功能是将一个位准的电压</a:t>
            </a:r>
            <a:r>
              <a:rPr lang="en-US" altLang="zh-CN" sz="1200" dirty="0"/>
              <a:t>,</a:t>
            </a:r>
            <a:r>
              <a:rPr lang="zh-CN" altLang="en-US" sz="1200" dirty="0"/>
              <a:t>透过不同形式的架构转换为用户端所需求的电压或电流。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4578350" y="0"/>
            <a:ext cx="4565650" cy="5143500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584700" cy="514350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0750" y="103188"/>
            <a:ext cx="4787900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谐波源分析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797" name="矩形 4"/>
          <p:cNvSpPr/>
          <p:nvPr/>
        </p:nvSpPr>
        <p:spPr>
          <a:xfrm>
            <a:off x="1843088" y="963613"/>
            <a:ext cx="695325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latin typeface="Calibri" panose="020F0502020204030204" pitchFamily="34" charset="0"/>
                <a:ea typeface="宋体" panose="02010600030101010101" pitchFamily="2" charset="-122"/>
              </a:rPr>
              <a:t>UPS</a:t>
            </a:r>
            <a:endParaRPr lang="zh-CN" altLang="en-US" sz="24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3798" name="矩形 5"/>
          <p:cNvSpPr/>
          <p:nvPr/>
        </p:nvSpPr>
        <p:spPr>
          <a:xfrm>
            <a:off x="6149975" y="963613"/>
            <a:ext cx="1422400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400" b="1" dirty="0"/>
              <a:t>开关电源</a:t>
            </a:r>
            <a:endParaRPr lang="zh-CN" altLang="en-US" sz="2400" b="1" dirty="0"/>
          </a:p>
        </p:txBody>
      </p:sp>
      <p:pic>
        <p:nvPicPr>
          <p:cNvPr id="33799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3417888"/>
            <a:ext cx="4575175" cy="1725612"/>
          </a:xfrm>
          <a:prstGeom prst="rect">
            <a:avLst/>
          </a:prstGeom>
          <a:noFill/>
          <a:ln w="952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3800" name="矩形 7"/>
          <p:cNvSpPr/>
          <p:nvPr/>
        </p:nvSpPr>
        <p:spPr>
          <a:xfrm>
            <a:off x="0" y="1527175"/>
            <a:ext cx="45720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/>
              <a:t>UPS-----UPS</a:t>
            </a:r>
            <a:r>
              <a:rPr lang="zh-CN" altLang="en-US" sz="1800" dirty="0"/>
              <a:t>其内部主要是三相全桥</a:t>
            </a:r>
            <a:r>
              <a:rPr lang="en-US" altLang="zh-CN" sz="1800" dirty="0"/>
              <a:t>6</a:t>
            </a:r>
            <a:r>
              <a:rPr lang="zh-CN" altLang="en-US" sz="1800" dirty="0"/>
              <a:t>脉整流电路或六相全桥</a:t>
            </a:r>
            <a:r>
              <a:rPr lang="en-US" altLang="zh-CN" sz="1800" dirty="0"/>
              <a:t>12</a:t>
            </a:r>
            <a:r>
              <a:rPr lang="zh-CN" altLang="en-US" sz="1800" dirty="0"/>
              <a:t>脉整流电路，</a:t>
            </a:r>
            <a:r>
              <a:rPr lang="en-US" altLang="zh-CN" sz="1800" dirty="0"/>
              <a:t>6</a:t>
            </a:r>
            <a:r>
              <a:rPr lang="zh-CN" altLang="en-US" sz="1800" dirty="0"/>
              <a:t>脉整流主要产生</a:t>
            </a:r>
            <a:r>
              <a:rPr lang="en-US" altLang="zh-CN" sz="1800" dirty="0"/>
              <a:t>6N</a:t>
            </a:r>
            <a:r>
              <a:rPr lang="zh-CN" altLang="en-US" sz="1800" dirty="0"/>
              <a:t>±</a:t>
            </a:r>
            <a:r>
              <a:rPr lang="en-US" altLang="zh-CN" sz="1800" dirty="0"/>
              <a:t>1</a:t>
            </a:r>
            <a:r>
              <a:rPr lang="zh-CN" altLang="en-US" sz="1800" dirty="0"/>
              <a:t>次谐波，</a:t>
            </a:r>
            <a:r>
              <a:rPr lang="en-US" altLang="zh-CN" sz="1800" dirty="0"/>
              <a:t>12</a:t>
            </a:r>
            <a:r>
              <a:rPr lang="zh-CN" altLang="en-US" sz="1800" dirty="0"/>
              <a:t>脉整流主要产生</a:t>
            </a:r>
            <a:r>
              <a:rPr lang="en-US" altLang="zh-CN" sz="1800" dirty="0"/>
              <a:t>12N</a:t>
            </a:r>
            <a:r>
              <a:rPr lang="zh-CN" altLang="en-US" sz="1800" dirty="0">
                <a:sym typeface="+mn-ea"/>
              </a:rPr>
              <a:t>±</a:t>
            </a:r>
            <a:r>
              <a:rPr lang="en-US" altLang="zh-CN" sz="1800" dirty="0"/>
              <a:t>1</a:t>
            </a:r>
            <a:r>
              <a:rPr lang="zh-CN" altLang="en-US" sz="1800" dirty="0"/>
              <a:t>次谐波</a:t>
            </a:r>
            <a:r>
              <a:rPr lang="en-US" altLang="zh-CN" sz="1800" dirty="0">
                <a:latin typeface="Calibri" panose="020F0502020204030204" pitchFamily="34" charset="0"/>
                <a:ea typeface="宋体" panose="02010600030101010101" pitchFamily="2" charset="-122"/>
              </a:rPr>
              <a:t>.</a:t>
            </a:r>
            <a:endParaRPr lang="en-US" altLang="zh-CN" sz="1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3801" name="矩形 8"/>
          <p:cNvSpPr/>
          <p:nvPr/>
        </p:nvSpPr>
        <p:spPr>
          <a:xfrm>
            <a:off x="4584700" y="1612900"/>
            <a:ext cx="4572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/>
              <a:t>开关电源</a:t>
            </a:r>
            <a:r>
              <a:rPr lang="en-US" altLang="zh-CN" sz="1800" dirty="0"/>
              <a:t>----</a:t>
            </a:r>
            <a:r>
              <a:rPr lang="zh-CN" altLang="en-US" sz="1800" dirty="0"/>
              <a:t>主要产生</a:t>
            </a:r>
            <a:r>
              <a:rPr lang="en-US" altLang="zh-CN" sz="1800" dirty="0"/>
              <a:t>3</a:t>
            </a:r>
            <a:r>
              <a:rPr lang="zh-CN" altLang="en-US" sz="1800" dirty="0"/>
              <a:t>、</a:t>
            </a:r>
            <a:r>
              <a:rPr lang="en-US" altLang="zh-CN" sz="1800" dirty="0"/>
              <a:t>5</a:t>
            </a:r>
            <a:r>
              <a:rPr lang="zh-CN" altLang="en-US" sz="1800" dirty="0"/>
              <a:t>、</a:t>
            </a:r>
            <a:r>
              <a:rPr lang="en-US" altLang="zh-CN" sz="1800" dirty="0"/>
              <a:t>7</a:t>
            </a:r>
            <a:r>
              <a:rPr lang="zh-CN" altLang="en-US" sz="1800" dirty="0"/>
              <a:t>次谐波</a:t>
            </a:r>
            <a:endParaRPr lang="en-US" altLang="zh-CN" sz="1800" dirty="0"/>
          </a:p>
        </p:txBody>
      </p:sp>
      <p:pic>
        <p:nvPicPr>
          <p:cNvPr id="33802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00" y="3416300"/>
            <a:ext cx="4559300" cy="1736725"/>
          </a:xfrm>
          <a:prstGeom prst="rect">
            <a:avLst/>
          </a:prstGeom>
          <a:noFill/>
          <a:ln w="9525" cap="flat" cmpd="sng">
            <a:solidFill>
              <a:srgbClr val="3333FF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8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9" name="Rectangle 2"/>
          <p:cNvSpPr>
            <a:spLocks noGrp="1"/>
          </p:cNvSpPr>
          <p:nvPr/>
        </p:nvSpPr>
        <p:spPr>
          <a:xfrm>
            <a:off x="-274637" y="-223837"/>
            <a:ext cx="7770812" cy="1063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9900"/>
                </a:solidFill>
              </a:rPr>
              <a:t>            </a:t>
            </a:r>
            <a:r>
              <a:rPr lang="zh-CN" altLang="en-US" sz="2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无功及谐波对系统的负面影响</a:t>
            </a:r>
            <a:endParaRPr lang="zh-CN" altLang="en-US" sz="2800" dirty="0"/>
          </a:p>
        </p:txBody>
      </p:sp>
      <p:pic>
        <p:nvPicPr>
          <p:cNvPr id="34820" name="Picture 57"/>
          <p:cNvPicPr>
            <a:picLocks noChangeAspect="1"/>
          </p:cNvPicPr>
          <p:nvPr/>
        </p:nvPicPr>
        <p:blipFill>
          <a:blip r:embed="rId2">
            <a:lum bright="23999"/>
          </a:blip>
          <a:srcRect t="50450" r="-420"/>
          <a:stretch>
            <a:fillRect/>
          </a:stretch>
        </p:blipFill>
        <p:spPr>
          <a:xfrm>
            <a:off x="2033588" y="534988"/>
            <a:ext cx="4841875" cy="119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413" y="701675"/>
            <a:ext cx="6731000" cy="421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椭圆 5"/>
          <p:cNvSpPr/>
          <p:nvPr/>
        </p:nvSpPr>
        <p:spPr>
          <a:xfrm>
            <a:off x="5545138" y="3059113"/>
            <a:ext cx="844550" cy="79375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609975" y="3705225"/>
            <a:ext cx="844550" cy="79216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453063" y="2917825"/>
            <a:ext cx="1027113" cy="95091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519488" y="3556000"/>
            <a:ext cx="1025525" cy="94932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Rectangle 2"/>
          <p:cNvSpPr>
            <a:spLocks noGrp="1"/>
          </p:cNvSpPr>
          <p:nvPr/>
        </p:nvSpPr>
        <p:spPr>
          <a:xfrm>
            <a:off x="355600" y="2238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9900"/>
                </a:solidFill>
              </a:rPr>
              <a:t>            </a:t>
            </a:r>
            <a:r>
              <a:rPr lang="zh-CN" altLang="en-US" sz="2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无功及谐波对系统的负面影响</a:t>
            </a:r>
            <a:endParaRPr lang="zh-CN" altLang="en-US" sz="2800" dirty="0"/>
          </a:p>
        </p:txBody>
      </p:sp>
      <p:pic>
        <p:nvPicPr>
          <p:cNvPr id="35844" name="Picture 57"/>
          <p:cNvPicPr>
            <a:picLocks noChangeAspect="1"/>
          </p:cNvPicPr>
          <p:nvPr/>
        </p:nvPicPr>
        <p:blipFill>
          <a:blip r:embed="rId2">
            <a:lum bright="23999"/>
          </a:blip>
          <a:srcRect t="50450" r="-420"/>
          <a:stretch>
            <a:fillRect/>
          </a:stretch>
        </p:blipFill>
        <p:spPr>
          <a:xfrm>
            <a:off x="2427288" y="1081088"/>
            <a:ext cx="5127625" cy="125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5" y="1931988"/>
            <a:ext cx="1193800" cy="1123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6" name="Rectangle 4"/>
          <p:cNvSpPr/>
          <p:nvPr/>
        </p:nvSpPr>
        <p:spPr>
          <a:xfrm>
            <a:off x="2717800" y="1779588"/>
            <a:ext cx="5867400" cy="1325562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</a:t>
            </a: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象：柴油发电机容易发生启动失败或带载震荡</a:t>
            </a:r>
            <a:endParaRPr lang="zh-CN" altLang="en-US" sz="1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影响设备：柴油机，</a:t>
            </a: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UPS</a:t>
            </a: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，通信及</a:t>
            </a: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IT</a:t>
            </a: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设备</a:t>
            </a:r>
            <a:endParaRPr lang="zh-CN" altLang="en-US" sz="1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危    害：供电失败，油机输出波动</a:t>
            </a:r>
            <a:endParaRPr lang="zh-CN" altLang="en-US" sz="1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47" name="Rectangle 6"/>
          <p:cNvSpPr/>
          <p:nvPr/>
        </p:nvSpPr>
        <p:spPr>
          <a:xfrm>
            <a:off x="1270000" y="3548063"/>
            <a:ext cx="7518400" cy="13716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0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谐波电流在变压器端会形成电压畸变，影响油机励磁。 </a:t>
            </a:r>
            <a:endParaRPr lang="zh-CN" altLang="en-US" sz="20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容性无功的存在可导致油机输出不稳定甚至停机。</a:t>
            </a:r>
            <a:endParaRPr lang="zh-CN" altLang="en-US" sz="20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zh-CN" altLang="en-US" sz="16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6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7" name="Rectangle 2"/>
          <p:cNvSpPr>
            <a:spLocks noGrp="1"/>
          </p:cNvSpPr>
          <p:nvPr/>
        </p:nvSpPr>
        <p:spPr>
          <a:xfrm>
            <a:off x="323850" y="473075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9900"/>
                </a:solidFill>
              </a:rPr>
              <a:t>            </a:t>
            </a:r>
            <a:r>
              <a:rPr lang="zh-CN" altLang="en-US" sz="2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无功及谐波对系统的负面影响</a:t>
            </a:r>
            <a:endParaRPr lang="zh-CN" altLang="en-US" sz="2800" dirty="0"/>
          </a:p>
        </p:txBody>
      </p:sp>
      <p:pic>
        <p:nvPicPr>
          <p:cNvPr id="36868" name="Picture 57"/>
          <p:cNvPicPr>
            <a:picLocks noChangeAspect="1"/>
          </p:cNvPicPr>
          <p:nvPr/>
        </p:nvPicPr>
        <p:blipFill>
          <a:blip r:embed="rId2">
            <a:lum bright="23999"/>
          </a:blip>
          <a:srcRect t="50450" r="-420"/>
          <a:stretch>
            <a:fillRect/>
          </a:stretch>
        </p:blipFill>
        <p:spPr>
          <a:xfrm>
            <a:off x="2395538" y="1330325"/>
            <a:ext cx="5127625" cy="125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75" y="2035175"/>
            <a:ext cx="1184275" cy="1057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0" name="Rectangle 5"/>
          <p:cNvSpPr/>
          <p:nvPr/>
        </p:nvSpPr>
        <p:spPr>
          <a:xfrm>
            <a:off x="2457450" y="1927225"/>
            <a:ext cx="6362700" cy="132715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</a:t>
            </a: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象：零线与地线电压超过</a:t>
            </a: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IT</a:t>
            </a: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设备能够允许的范围</a:t>
            </a:r>
            <a:endParaRPr lang="zh-CN" altLang="en-US" sz="1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影响设备：</a:t>
            </a: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IT</a:t>
            </a: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设备</a:t>
            </a:r>
            <a:endParaRPr lang="zh-CN" altLang="en-US" sz="1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危    害：</a:t>
            </a: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IT</a:t>
            </a: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设备数据通信故障或效率下降，</a:t>
            </a: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IT</a:t>
            </a: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设备损坏</a:t>
            </a:r>
            <a:endParaRPr lang="zh-CN" altLang="en-US" sz="1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871" name="Rectangle 1"/>
          <p:cNvSpPr/>
          <p:nvPr/>
        </p:nvSpPr>
        <p:spPr>
          <a:xfrm>
            <a:off x="1522413" y="3756025"/>
            <a:ext cx="6959600" cy="9144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次谐波电流会在零线叠加，导致零地电压偏高；此外三相不平衡电流也会导致零地电压升高，危机通信和</a:t>
            </a: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IT</a:t>
            </a: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设备的正常运行；</a:t>
            </a:r>
            <a:endParaRPr lang="zh-CN" altLang="en-US" sz="1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90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1" name="Rectangle 2"/>
          <p:cNvSpPr>
            <a:spLocks noGrp="1"/>
          </p:cNvSpPr>
          <p:nvPr/>
        </p:nvSpPr>
        <p:spPr>
          <a:xfrm>
            <a:off x="223838" y="-152400"/>
            <a:ext cx="7542212" cy="742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9900"/>
                </a:solidFill>
              </a:rPr>
              <a:t>            </a:t>
            </a:r>
            <a:r>
              <a:rPr lang="zh-CN" altLang="en-US" sz="2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无功及谐波对系统的负面影响</a:t>
            </a:r>
            <a:endParaRPr lang="zh-CN" altLang="en-US" sz="2800" dirty="0"/>
          </a:p>
        </p:txBody>
      </p:sp>
      <p:pic>
        <p:nvPicPr>
          <p:cNvPr id="37892" name="Picture 57"/>
          <p:cNvPicPr>
            <a:picLocks noChangeAspect="1"/>
          </p:cNvPicPr>
          <p:nvPr/>
        </p:nvPicPr>
        <p:blipFill>
          <a:blip r:embed="rId2">
            <a:lum bright="23999"/>
          </a:blip>
          <a:srcRect t="50450" r="-420"/>
          <a:stretch>
            <a:fillRect/>
          </a:stretch>
        </p:blipFill>
        <p:spPr>
          <a:xfrm>
            <a:off x="2098675" y="476250"/>
            <a:ext cx="4699000" cy="11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3" name="Rectangle 41"/>
          <p:cNvSpPr/>
          <p:nvPr/>
        </p:nvSpPr>
        <p:spPr>
          <a:xfrm>
            <a:off x="2306638" y="455613"/>
            <a:ext cx="429577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柴油发电机容性无功带载能力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7894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3" y="965200"/>
            <a:ext cx="6010275" cy="39957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Rectangle 2"/>
          <p:cNvSpPr>
            <a:spLocks noGrp="1"/>
          </p:cNvSpPr>
          <p:nvPr/>
        </p:nvSpPr>
        <p:spPr>
          <a:xfrm>
            <a:off x="-238125" y="-28575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9900"/>
                </a:solidFill>
              </a:rPr>
              <a:t>            无功及谐波现状</a:t>
            </a:r>
            <a:endParaRPr lang="zh-CN" altLang="en-US" sz="2800" dirty="0"/>
          </a:p>
        </p:txBody>
      </p:sp>
      <p:pic>
        <p:nvPicPr>
          <p:cNvPr id="38915" name="Picture 57"/>
          <p:cNvPicPr>
            <a:picLocks noChangeAspect="1"/>
          </p:cNvPicPr>
          <p:nvPr/>
        </p:nvPicPr>
        <p:blipFill>
          <a:blip r:embed="rId1">
            <a:lum bright="23999"/>
          </a:blip>
          <a:srcRect t="50450" r="-420"/>
          <a:stretch>
            <a:fillRect/>
          </a:stretch>
        </p:blipFill>
        <p:spPr>
          <a:xfrm>
            <a:off x="1833563" y="571500"/>
            <a:ext cx="5127625" cy="125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6" name="图片 3"/>
          <p:cNvPicPr/>
          <p:nvPr/>
        </p:nvPicPr>
        <p:blipFill>
          <a:blip r:embed="rId2"/>
          <a:srcRect l="26640" t="10168" r="39569" b="26247"/>
          <a:stretch>
            <a:fillRect/>
          </a:stretch>
        </p:blipFill>
        <p:spPr>
          <a:xfrm>
            <a:off x="1727200" y="1366838"/>
            <a:ext cx="5500688" cy="3919537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38917" name="Rectangle 41"/>
          <p:cNvSpPr/>
          <p:nvPr/>
        </p:nvSpPr>
        <p:spPr>
          <a:xfrm>
            <a:off x="923925" y="782638"/>
            <a:ext cx="455295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一次系统示意图</a:t>
            </a:r>
            <a:endParaRPr lang="zh-CN" altLang="en-US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8918" name="Rectangle 41"/>
          <p:cNvSpPr/>
          <p:nvPr/>
        </p:nvSpPr>
        <p:spPr>
          <a:xfrm>
            <a:off x="5553075" y="1011238"/>
            <a:ext cx="2466975" cy="639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高频</a:t>
            </a:r>
            <a:r>
              <a:rPr lang="en-US" altLang="zh-CN" sz="24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UPS</a:t>
            </a:r>
            <a:r>
              <a:rPr lang="zh-CN" altLang="en-US" sz="24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（轻载） </a:t>
            </a:r>
            <a:r>
              <a:rPr lang="zh-CN" altLang="en-US" sz="20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</a:rPr>
              <a:t>   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8919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513" y="4681538"/>
            <a:ext cx="1863725" cy="207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Rectangle 2"/>
          <p:cNvSpPr>
            <a:spLocks noGrp="1"/>
          </p:cNvSpPr>
          <p:nvPr/>
        </p:nvSpPr>
        <p:spPr>
          <a:xfrm>
            <a:off x="339725" y="-333375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9900"/>
                </a:solidFill>
              </a:rPr>
              <a:t>            无功及谐波现状</a:t>
            </a:r>
            <a:endParaRPr lang="zh-CN" altLang="en-US" sz="2800" dirty="0"/>
          </a:p>
        </p:txBody>
      </p:sp>
      <p:pic>
        <p:nvPicPr>
          <p:cNvPr id="39939" name="Picture 57"/>
          <p:cNvPicPr>
            <a:picLocks noChangeAspect="1"/>
          </p:cNvPicPr>
          <p:nvPr/>
        </p:nvPicPr>
        <p:blipFill>
          <a:blip r:embed="rId1">
            <a:lum bright="23999"/>
          </a:blip>
          <a:srcRect t="50450" r="-420"/>
          <a:stretch>
            <a:fillRect/>
          </a:stretch>
        </p:blipFill>
        <p:spPr>
          <a:xfrm>
            <a:off x="2411413" y="523875"/>
            <a:ext cx="5127625" cy="125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Picture 57"/>
          <p:cNvPicPr>
            <a:picLocks noChangeAspect="1"/>
          </p:cNvPicPr>
          <p:nvPr/>
        </p:nvPicPr>
        <p:blipFill>
          <a:blip r:embed="rId1">
            <a:lum bright="23999"/>
          </a:blip>
          <a:srcRect t="50450" r="-420"/>
          <a:stretch>
            <a:fillRect/>
          </a:stretch>
        </p:blipFill>
        <p:spPr>
          <a:xfrm>
            <a:off x="2538413" y="650875"/>
            <a:ext cx="5127625" cy="125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1" name="Rectangle 41"/>
          <p:cNvSpPr/>
          <p:nvPr/>
        </p:nvSpPr>
        <p:spPr>
          <a:xfrm>
            <a:off x="1501775" y="735013"/>
            <a:ext cx="455295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总进线侧实测数据（测试点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zh-CN" altLang="en-US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9942" name="矩形 6"/>
          <p:cNvSpPr/>
          <p:nvPr/>
        </p:nvSpPr>
        <p:spPr>
          <a:xfrm>
            <a:off x="4206875" y="1309688"/>
            <a:ext cx="1655763" cy="366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问题</a:t>
            </a: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：谐波</a:t>
            </a:r>
            <a:endParaRPr lang="zh-CN" altLang="en-US" sz="1800" dirty="0">
              <a:solidFill>
                <a:srgbClr val="00B05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9943" name="图片 7" descr="QQ截图谐波畸变率.png"/>
          <p:cNvPicPr>
            <a:picLocks noChangeAspect="1"/>
          </p:cNvPicPr>
          <p:nvPr/>
        </p:nvPicPr>
        <p:blipFill>
          <a:blip r:embed="rId2"/>
          <a:srcRect b="8585"/>
          <a:stretch>
            <a:fillRect/>
          </a:stretch>
        </p:blipFill>
        <p:spPr>
          <a:xfrm>
            <a:off x="1622425" y="1741488"/>
            <a:ext cx="6729413" cy="3417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4" name="TextBox 34"/>
          <p:cNvSpPr txBox="1"/>
          <p:nvPr/>
        </p:nvSpPr>
        <p:spPr>
          <a:xfrm>
            <a:off x="2336800" y="2743200"/>
            <a:ext cx="1717675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MAX=33.7%</a:t>
            </a:r>
            <a:endParaRPr lang="en-US" altLang="zh-CN" sz="1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MIN =27.1%</a:t>
            </a:r>
            <a:endParaRPr lang="en-US" altLang="zh-CN" sz="1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45" name="矩形 9"/>
          <p:cNvSpPr/>
          <p:nvPr/>
        </p:nvSpPr>
        <p:spPr>
          <a:xfrm>
            <a:off x="2479675" y="2743200"/>
            <a:ext cx="1574800" cy="638175"/>
          </a:xfrm>
          <a:prstGeom prst="rect">
            <a:avLst/>
          </a:prstGeom>
          <a:noFill/>
          <a:ln w="254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46" name="TextBox 39"/>
          <p:cNvSpPr txBox="1"/>
          <p:nvPr/>
        </p:nvSpPr>
        <p:spPr>
          <a:xfrm>
            <a:off x="4191000" y="2741613"/>
            <a:ext cx="185737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MAX=479.5A</a:t>
            </a:r>
            <a:endParaRPr lang="en-US" altLang="zh-CN" sz="1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MIN =359.5A</a:t>
            </a:r>
            <a:endParaRPr lang="en-US" altLang="zh-CN" sz="1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47" name="矩形 11"/>
          <p:cNvSpPr/>
          <p:nvPr/>
        </p:nvSpPr>
        <p:spPr>
          <a:xfrm>
            <a:off x="4337050" y="2741613"/>
            <a:ext cx="1571625" cy="642937"/>
          </a:xfrm>
          <a:prstGeom prst="rect">
            <a:avLst/>
          </a:prstGeom>
          <a:noFill/>
          <a:ln w="254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9948" name="图片 12" descr="图片 8335_215618_2015_9_6 2015 9 6 9 52 0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263" y="2322513"/>
            <a:ext cx="1985962" cy="1489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9" name="矩形 13"/>
          <p:cNvSpPr/>
          <p:nvPr/>
        </p:nvSpPr>
        <p:spPr>
          <a:xfrm>
            <a:off x="2836863" y="2311400"/>
            <a:ext cx="7175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THDI</a:t>
            </a:r>
            <a:endParaRPr lang="en-US" altLang="zh-CN" sz="18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50" name="矩形 14"/>
          <p:cNvSpPr/>
          <p:nvPr/>
        </p:nvSpPr>
        <p:spPr>
          <a:xfrm>
            <a:off x="4613275" y="2311400"/>
            <a:ext cx="88265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IRMS</a:t>
            </a:r>
            <a:endParaRPr lang="zh-CN" altLang="en-US" sz="1800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Rectangle 2"/>
          <p:cNvSpPr>
            <a:spLocks noGrp="1"/>
          </p:cNvSpPr>
          <p:nvPr/>
        </p:nvSpPr>
        <p:spPr>
          <a:xfrm>
            <a:off x="179388" y="-395287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9900"/>
                </a:solidFill>
              </a:rPr>
              <a:t>            无功及谐波现状</a:t>
            </a:r>
            <a:endParaRPr lang="zh-CN" altLang="en-US" sz="2800" dirty="0"/>
          </a:p>
        </p:txBody>
      </p:sp>
      <p:pic>
        <p:nvPicPr>
          <p:cNvPr id="40963" name="Picture 57"/>
          <p:cNvPicPr>
            <a:picLocks noChangeAspect="1"/>
          </p:cNvPicPr>
          <p:nvPr/>
        </p:nvPicPr>
        <p:blipFill>
          <a:blip r:embed="rId1">
            <a:lum bright="23999"/>
          </a:blip>
          <a:srcRect t="50450" r="-420"/>
          <a:stretch>
            <a:fillRect/>
          </a:stretch>
        </p:blipFill>
        <p:spPr>
          <a:xfrm>
            <a:off x="2528888" y="525463"/>
            <a:ext cx="5127625" cy="125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Picture 57"/>
          <p:cNvPicPr>
            <a:picLocks noChangeAspect="1"/>
          </p:cNvPicPr>
          <p:nvPr/>
        </p:nvPicPr>
        <p:blipFill>
          <a:blip r:embed="rId1">
            <a:lum bright="23999"/>
          </a:blip>
          <a:srcRect t="50450" r="-420"/>
          <a:stretch>
            <a:fillRect/>
          </a:stretch>
        </p:blipFill>
        <p:spPr>
          <a:xfrm>
            <a:off x="2378075" y="588963"/>
            <a:ext cx="5127625" cy="125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5" name="Rectangle 41"/>
          <p:cNvSpPr/>
          <p:nvPr/>
        </p:nvSpPr>
        <p:spPr>
          <a:xfrm>
            <a:off x="1341438" y="601663"/>
            <a:ext cx="5053012" cy="5476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2# UPS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出线侧实测数据（测试点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G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zh-CN" altLang="en-US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40966" name="图片 22" descr="图片 8335_215618_2015_9_6 2015 9 6 10 19 07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988" y="1493838"/>
            <a:ext cx="2271712" cy="1703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23" descr="图片 8335_215618_2015_9_6 2015 9 6 10 24 2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925" y="1493838"/>
            <a:ext cx="2271713" cy="1703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8" name="图片 24" descr="图片 8335_215618_2015_9_6 2015 9 6 10 24 27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925" y="3351213"/>
            <a:ext cx="2271713" cy="1703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28"/>
          <p:cNvSpPr txBox="1"/>
          <p:nvPr/>
        </p:nvSpPr>
        <p:spPr>
          <a:xfrm>
            <a:off x="1822450" y="1919288"/>
            <a:ext cx="333375" cy="118745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基波电流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Box 29"/>
          <p:cNvSpPr txBox="1"/>
          <p:nvPr/>
        </p:nvSpPr>
        <p:spPr>
          <a:xfrm>
            <a:off x="1822450" y="3703638"/>
            <a:ext cx="333375" cy="11890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电流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畸变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Box 30"/>
          <p:cNvSpPr txBox="1"/>
          <p:nvPr/>
        </p:nvSpPr>
        <p:spPr>
          <a:xfrm>
            <a:off x="7632700" y="1893888"/>
            <a:ext cx="333375" cy="11890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功率因数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TextBox 31"/>
          <p:cNvSpPr txBox="1"/>
          <p:nvPr/>
        </p:nvSpPr>
        <p:spPr>
          <a:xfrm>
            <a:off x="7632700" y="3657600"/>
            <a:ext cx="333375" cy="11890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容性无功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73" name="图片 29" descr="图片 8335_215618_2015_9_6 2015 9 6 9 51 25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513" y="3351213"/>
            <a:ext cx="2271712" cy="1703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74" name="矩形 30"/>
          <p:cNvSpPr/>
          <p:nvPr/>
        </p:nvSpPr>
        <p:spPr>
          <a:xfrm>
            <a:off x="2763838" y="1065213"/>
            <a:ext cx="16573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问题</a:t>
            </a: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：谐波</a:t>
            </a:r>
            <a:endParaRPr lang="zh-CN" altLang="en-US" sz="1800" dirty="0">
              <a:solidFill>
                <a:srgbClr val="00B05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0975" name="矩形 31"/>
          <p:cNvSpPr/>
          <p:nvPr/>
        </p:nvSpPr>
        <p:spPr>
          <a:xfrm>
            <a:off x="5392738" y="1065213"/>
            <a:ext cx="21145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问题</a:t>
            </a: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：容性无功</a:t>
            </a:r>
            <a:endParaRPr lang="zh-CN" altLang="en-US" sz="1800" dirty="0">
              <a:solidFill>
                <a:srgbClr val="00B05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3" name="流程图: 过程 32"/>
          <p:cNvSpPr/>
          <p:nvPr/>
        </p:nvSpPr>
        <p:spPr>
          <a:xfrm>
            <a:off x="2322513" y="3484563"/>
            <a:ext cx="1752600" cy="173038"/>
          </a:xfrm>
          <a:prstGeom prst="flowChartProcess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5500688" y="2197100"/>
            <a:ext cx="1754188" cy="171450"/>
          </a:xfrm>
          <a:prstGeom prst="flowChartProcess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流程图: 过程 34"/>
          <p:cNvSpPr/>
          <p:nvPr/>
        </p:nvSpPr>
        <p:spPr>
          <a:xfrm>
            <a:off x="5481638" y="4097338"/>
            <a:ext cx="1754188" cy="171450"/>
          </a:xfrm>
          <a:prstGeom prst="flowChartProcess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1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文本框 11"/>
          <p:cNvSpPr txBox="1"/>
          <p:nvPr/>
        </p:nvSpPr>
        <p:spPr>
          <a:xfrm>
            <a:off x="4810125" y="1450975"/>
            <a:ext cx="3444875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595959"/>
                </a:solidFill>
                <a:latin typeface="Arial" panose="020B0604020202020204" pitchFamily="34" charset="0"/>
              </a:rPr>
              <a:t>总部深圳、员工近</a:t>
            </a:r>
            <a:r>
              <a:rPr lang="en-US" altLang="zh-CN" sz="1400" dirty="0">
                <a:solidFill>
                  <a:srgbClr val="595959"/>
                </a:solidFill>
                <a:latin typeface="Arial" panose="020B0604020202020204" pitchFamily="34" charset="0"/>
              </a:rPr>
              <a:t>600</a:t>
            </a:r>
            <a:r>
              <a:rPr lang="zh-CN" altLang="en-US" sz="1400" dirty="0">
                <a:solidFill>
                  <a:srgbClr val="595959"/>
                </a:solidFill>
                <a:latin typeface="Arial" panose="020B0604020202020204" pitchFamily="34" charset="0"/>
              </a:rPr>
              <a:t>人、研发占比</a:t>
            </a:r>
            <a:r>
              <a:rPr lang="en-US" altLang="zh-CN" sz="1400" dirty="0">
                <a:solidFill>
                  <a:srgbClr val="595959"/>
                </a:solidFill>
                <a:latin typeface="Arial" panose="020B0604020202020204" pitchFamily="34" charset="0"/>
              </a:rPr>
              <a:t>30%</a:t>
            </a:r>
            <a:endParaRPr lang="zh-CN" altLang="en-US" sz="1400" dirty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8435" name="Picture 2" descr="C:\Users\Administrator\Desktop\图片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225" y="1503363"/>
            <a:ext cx="3790950" cy="2992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3" descr="C:\Users\Administrator\Desktop\图片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888" y="3289300"/>
            <a:ext cx="2020887" cy="1209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437" name="组合 39"/>
          <p:cNvGrpSpPr/>
          <p:nvPr/>
        </p:nvGrpSpPr>
        <p:grpSpPr>
          <a:xfrm>
            <a:off x="-12700" y="414338"/>
            <a:ext cx="873125" cy="554037"/>
            <a:chOff x="-21" y="652"/>
            <a:chExt cx="1377" cy="874"/>
          </a:xfrm>
        </p:grpSpPr>
        <p:sp>
          <p:nvSpPr>
            <p:cNvPr id="18451" name="矩形 33"/>
            <p:cNvSpPr/>
            <p:nvPr/>
          </p:nvSpPr>
          <p:spPr>
            <a:xfrm>
              <a:off x="-21" y="754"/>
              <a:ext cx="1050" cy="657"/>
            </a:xfrm>
            <a:prstGeom prst="rect">
              <a:avLst/>
            </a:prstGeom>
            <a:solidFill>
              <a:srgbClr val="009B4C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</a:endParaRPr>
            </a:p>
          </p:txBody>
        </p:sp>
        <p:sp>
          <p:nvSpPr>
            <p:cNvPr id="18452" name="椭圆 37"/>
            <p:cNvSpPr/>
            <p:nvPr/>
          </p:nvSpPr>
          <p:spPr>
            <a:xfrm>
              <a:off x="692" y="756"/>
              <a:ext cx="664" cy="653"/>
            </a:xfrm>
            <a:prstGeom prst="ellipse">
              <a:avLst/>
            </a:prstGeom>
            <a:solidFill>
              <a:srgbClr val="009B4C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</a:endParaRPr>
            </a:p>
          </p:txBody>
        </p:sp>
        <p:sp>
          <p:nvSpPr>
            <p:cNvPr id="18453" name="椭圆 34"/>
            <p:cNvSpPr/>
            <p:nvPr/>
          </p:nvSpPr>
          <p:spPr>
            <a:xfrm>
              <a:off x="707" y="770"/>
              <a:ext cx="623" cy="623"/>
            </a:xfrm>
            <a:prstGeom prst="ellipse">
              <a:avLst/>
            </a:prstGeom>
            <a:solidFill>
              <a:srgbClr val="009B4C"/>
            </a:solidFill>
            <a:ln w="952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</a:endParaRPr>
            </a:p>
          </p:txBody>
        </p:sp>
        <p:sp>
          <p:nvSpPr>
            <p:cNvPr id="18454" name="文本框 38"/>
            <p:cNvSpPr txBox="1"/>
            <p:nvPr/>
          </p:nvSpPr>
          <p:spPr>
            <a:xfrm>
              <a:off x="830" y="652"/>
              <a:ext cx="408" cy="8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</a:t>
              </a:r>
              <a:endParaRPr lang="en-US" altLang="zh-CN" sz="2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8438" name="文本框 40"/>
          <p:cNvSpPr txBox="1"/>
          <p:nvPr/>
        </p:nvSpPr>
        <p:spPr>
          <a:xfrm>
            <a:off x="828675" y="457200"/>
            <a:ext cx="1571625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创业 </a:t>
            </a:r>
            <a:r>
              <a:rPr lang="en-US" altLang="zh-CN" sz="1400" b="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|</a:t>
            </a:r>
            <a:r>
              <a:rPr lang="zh-CN" altLang="en-US" sz="1400" b="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企业概况</a:t>
            </a:r>
            <a:endParaRPr lang="zh-CN" altLang="en-US" sz="1400" b="1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439" name="文本框 41"/>
          <p:cNvSpPr txBox="1"/>
          <p:nvPr/>
        </p:nvSpPr>
        <p:spPr>
          <a:xfrm>
            <a:off x="828675" y="701675"/>
            <a:ext cx="1360488" cy="228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900" dirty="0">
                <a:solidFill>
                  <a:srgbClr val="009B4C"/>
                </a:solidFill>
                <a:latin typeface="Arial" panose="020B0604020202020204" pitchFamily="34" charset="0"/>
              </a:rPr>
              <a:t>Company Introduction</a:t>
            </a:r>
            <a:endParaRPr lang="en-US" altLang="zh-CN" sz="900" dirty="0">
              <a:solidFill>
                <a:srgbClr val="009B4C"/>
              </a:solidFill>
              <a:latin typeface="Arial" panose="020B0604020202020204" pitchFamily="34" charset="0"/>
            </a:endParaRPr>
          </a:p>
        </p:txBody>
      </p:sp>
      <p:pic>
        <p:nvPicPr>
          <p:cNvPr id="18440" name="图片 42" descr="公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5" y="3284538"/>
            <a:ext cx="1971675" cy="1209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" name="等腰三角形 45"/>
          <p:cNvSpPr/>
          <p:nvPr/>
        </p:nvSpPr>
        <p:spPr>
          <a:xfrm rot="1595460">
            <a:off x="4640263" y="1511300"/>
            <a:ext cx="158750" cy="130175"/>
          </a:xfrm>
          <a:prstGeom prst="triangle">
            <a:avLst/>
          </a:prstGeom>
          <a:solidFill>
            <a:srgbClr val="009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等腰三角形 48"/>
          <p:cNvSpPr/>
          <p:nvPr/>
        </p:nvSpPr>
        <p:spPr>
          <a:xfrm rot="1595460">
            <a:off x="4627563" y="2327275"/>
            <a:ext cx="157163" cy="128588"/>
          </a:xfrm>
          <a:prstGeom prst="triangle">
            <a:avLst/>
          </a:prstGeom>
          <a:solidFill>
            <a:srgbClr val="009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43" name="文本框 49"/>
          <p:cNvSpPr txBox="1"/>
          <p:nvPr/>
        </p:nvSpPr>
        <p:spPr>
          <a:xfrm>
            <a:off x="4808538" y="2281238"/>
            <a:ext cx="3341687" cy="319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集</a:t>
            </a:r>
            <a:r>
              <a:rPr lang="zh-CN" altLang="en-US" sz="1400" dirty="0">
                <a:solidFill>
                  <a:srgbClr val="009B4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研发、生产、销售、服务</a:t>
            </a:r>
            <a:r>
              <a:rPr lang="zh-CN" altLang="en-US" sz="1400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为一体</a:t>
            </a:r>
            <a:endParaRPr lang="zh-CN" altLang="en-US" sz="1400" dirty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等腰三角形 54"/>
          <p:cNvSpPr/>
          <p:nvPr/>
        </p:nvSpPr>
        <p:spPr>
          <a:xfrm rot="1595460">
            <a:off x="4622800" y="2701925"/>
            <a:ext cx="157163" cy="128588"/>
          </a:xfrm>
          <a:prstGeom prst="triangle">
            <a:avLst/>
          </a:prstGeom>
          <a:solidFill>
            <a:srgbClr val="009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45" name="文本框 57"/>
          <p:cNvSpPr txBox="1"/>
          <p:nvPr/>
        </p:nvSpPr>
        <p:spPr>
          <a:xfrm>
            <a:off x="4797425" y="2659063"/>
            <a:ext cx="3341688" cy="319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400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20+</a:t>
            </a:r>
            <a:r>
              <a:rPr lang="zh-CN" altLang="en-US" sz="1400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个办事处、产品应用世界各地</a:t>
            </a:r>
            <a:endParaRPr lang="zh-CN" altLang="en-US" sz="1400" dirty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6" name="文本框 58"/>
          <p:cNvSpPr txBox="1"/>
          <p:nvPr/>
        </p:nvSpPr>
        <p:spPr>
          <a:xfrm>
            <a:off x="4821238" y="2903538"/>
            <a:ext cx="3905250" cy="339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800" dirty="0">
                <a:solidFill>
                  <a:srgbClr val="7F7F7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办事处：北京、上海、广州、沈阳、济南、青岛、西安、成都、杭州、南京、合肥</a:t>
            </a:r>
            <a:endParaRPr lang="zh-CN" altLang="en-US" sz="800" dirty="0">
              <a:solidFill>
                <a:srgbClr val="7F7F7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800" dirty="0">
                <a:solidFill>
                  <a:srgbClr val="7F7F7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武汉、长沙、昆明、厦门······</a:t>
            </a:r>
            <a:endParaRPr lang="zh-CN" altLang="en-US" sz="800" dirty="0">
              <a:solidFill>
                <a:srgbClr val="7F7F7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390525" y="1495425"/>
            <a:ext cx="3800475" cy="3000375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等腰三角形 23"/>
          <p:cNvSpPr/>
          <p:nvPr/>
        </p:nvSpPr>
        <p:spPr>
          <a:xfrm rot="1595460">
            <a:off x="4640263" y="1898650"/>
            <a:ext cx="157163" cy="128588"/>
          </a:xfrm>
          <a:prstGeom prst="triangle">
            <a:avLst/>
          </a:prstGeom>
          <a:solidFill>
            <a:srgbClr val="009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49" name="文本框 57"/>
          <p:cNvSpPr txBox="1"/>
          <p:nvPr/>
        </p:nvSpPr>
        <p:spPr>
          <a:xfrm>
            <a:off x="4814888" y="1855788"/>
            <a:ext cx="3341687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400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50+</a:t>
            </a:r>
            <a:r>
              <a:rPr lang="zh-CN" altLang="en-US" sz="1400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项技术专利</a:t>
            </a:r>
            <a:endParaRPr lang="zh-CN" altLang="en-US" sz="1400" dirty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50" name="矩形 25"/>
          <p:cNvSpPr/>
          <p:nvPr/>
        </p:nvSpPr>
        <p:spPr>
          <a:xfrm>
            <a:off x="3197225" y="490538"/>
            <a:ext cx="3279775" cy="615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009B4C"/>
                </a:solidFill>
                <a:latin typeface="Arial" panose="020B0604020202020204" pitchFamily="34" charset="0"/>
              </a:rPr>
              <a:t>深圳市盛弘电气股份有限公司</a:t>
            </a:r>
            <a:endParaRPr lang="en-US" altLang="zh-CN" sz="1800" b="1" dirty="0">
              <a:solidFill>
                <a:srgbClr val="009B4C"/>
              </a:solidFill>
              <a:latin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009B4C"/>
                </a:solidFill>
                <a:latin typeface="Arial" panose="020B0604020202020204" pitchFamily="34" charset="0"/>
              </a:rPr>
              <a:t>股票代码 </a:t>
            </a:r>
            <a:r>
              <a:rPr lang="en-US" altLang="zh-CN" sz="1600" b="1" dirty="0">
                <a:solidFill>
                  <a:srgbClr val="009B4C"/>
                </a:solidFill>
                <a:latin typeface="Arial" panose="020B0604020202020204" pitchFamily="34" charset="0"/>
              </a:rPr>
              <a:t>300693</a:t>
            </a:r>
            <a:endParaRPr lang="zh-CN" altLang="en-US" sz="1600" b="1" dirty="0">
              <a:solidFill>
                <a:srgbClr val="009B4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6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7" name="Rectangle 2"/>
          <p:cNvSpPr>
            <a:spLocks noGrp="1"/>
          </p:cNvSpPr>
          <p:nvPr/>
        </p:nvSpPr>
        <p:spPr>
          <a:xfrm>
            <a:off x="254000" y="-373062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9900"/>
                </a:solidFill>
              </a:rPr>
              <a:t>            无功及谐波现状</a:t>
            </a:r>
            <a:endParaRPr lang="zh-CN" altLang="en-US" sz="2800" dirty="0"/>
          </a:p>
        </p:txBody>
      </p:sp>
      <p:pic>
        <p:nvPicPr>
          <p:cNvPr id="41988" name="Picture 57"/>
          <p:cNvPicPr>
            <a:picLocks noChangeAspect="1"/>
          </p:cNvPicPr>
          <p:nvPr/>
        </p:nvPicPr>
        <p:blipFill>
          <a:blip r:embed="rId2">
            <a:lum bright="23999"/>
          </a:blip>
          <a:srcRect t="50450" r="-420"/>
          <a:stretch>
            <a:fillRect/>
          </a:stretch>
        </p:blipFill>
        <p:spPr>
          <a:xfrm>
            <a:off x="2325688" y="484188"/>
            <a:ext cx="5127625" cy="125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9" name="Rectangle 41"/>
          <p:cNvSpPr/>
          <p:nvPr/>
        </p:nvSpPr>
        <p:spPr>
          <a:xfrm>
            <a:off x="1416050" y="695325"/>
            <a:ext cx="455295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总进线侧实测数据（测试点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F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zh-CN" altLang="en-US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1990" name="矩形 5"/>
          <p:cNvSpPr/>
          <p:nvPr/>
        </p:nvSpPr>
        <p:spPr>
          <a:xfrm>
            <a:off x="3863975" y="1198563"/>
            <a:ext cx="21145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问题</a:t>
            </a: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1800" dirty="0">
                <a:solidFill>
                  <a:srgbClr val="00B05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：容性无功</a:t>
            </a:r>
            <a:endParaRPr lang="zh-CN" altLang="en-US" sz="1800" dirty="0">
              <a:solidFill>
                <a:srgbClr val="00B05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41991" name="图片 6" descr="无功18.png"/>
          <p:cNvPicPr>
            <a:picLocks noChangeAspect="1"/>
          </p:cNvPicPr>
          <p:nvPr/>
        </p:nvPicPr>
        <p:blipFill>
          <a:blip r:embed="rId3"/>
          <a:srcRect b="7925"/>
          <a:stretch>
            <a:fillRect/>
          </a:stretch>
        </p:blipFill>
        <p:spPr>
          <a:xfrm>
            <a:off x="1492250" y="1671638"/>
            <a:ext cx="6807200" cy="3484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92" name="TextBox 16"/>
          <p:cNvSpPr txBox="1"/>
          <p:nvPr/>
        </p:nvSpPr>
        <p:spPr>
          <a:xfrm>
            <a:off x="1968500" y="2703513"/>
            <a:ext cx="20002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AVG=-217.3kvar</a:t>
            </a:r>
            <a:endParaRPr lang="en-US" altLang="zh-CN" sz="1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MAX=-220.2kvar</a:t>
            </a:r>
            <a:endParaRPr lang="en-US" altLang="zh-CN" sz="1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MIN =-203.8kvar</a:t>
            </a:r>
            <a:endParaRPr lang="en-US" altLang="zh-CN" sz="1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993" name="矩形 8"/>
          <p:cNvSpPr/>
          <p:nvPr/>
        </p:nvSpPr>
        <p:spPr>
          <a:xfrm>
            <a:off x="2039938" y="2703513"/>
            <a:ext cx="1857375" cy="857250"/>
          </a:xfrm>
          <a:prstGeom prst="rect">
            <a:avLst/>
          </a:prstGeom>
          <a:noFill/>
          <a:ln w="254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994" name="TextBox 24"/>
          <p:cNvSpPr txBox="1"/>
          <p:nvPr/>
        </p:nvSpPr>
        <p:spPr>
          <a:xfrm>
            <a:off x="4025900" y="2703513"/>
            <a:ext cx="1857375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AVG=177.0kW</a:t>
            </a:r>
            <a:endParaRPr lang="en-US" altLang="zh-CN" sz="1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MAX=188.4kW</a:t>
            </a:r>
            <a:endParaRPr lang="en-US" altLang="zh-CN" sz="1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MIN=188.4kW</a:t>
            </a:r>
            <a:endParaRPr lang="en-US" altLang="zh-CN" sz="1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995" name="矩形 10"/>
          <p:cNvSpPr/>
          <p:nvPr/>
        </p:nvSpPr>
        <p:spPr>
          <a:xfrm>
            <a:off x="4025900" y="2703513"/>
            <a:ext cx="1785938" cy="857250"/>
          </a:xfrm>
          <a:prstGeom prst="rect">
            <a:avLst/>
          </a:prstGeom>
          <a:noFill/>
          <a:ln w="254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1996" name="图片 11" descr="图片 8335_215618_2015_9_6 2015 9 6 9 53 54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275" y="2443163"/>
            <a:ext cx="2292350" cy="1719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97" name="矩形 12"/>
          <p:cNvSpPr/>
          <p:nvPr/>
        </p:nvSpPr>
        <p:spPr>
          <a:xfrm>
            <a:off x="2714625" y="2341563"/>
            <a:ext cx="363538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Q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998" name="矩形 13"/>
          <p:cNvSpPr/>
          <p:nvPr/>
        </p:nvSpPr>
        <p:spPr>
          <a:xfrm>
            <a:off x="4673600" y="2341563"/>
            <a:ext cx="338138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999" name="TextBox 24"/>
          <p:cNvSpPr txBox="1"/>
          <p:nvPr/>
        </p:nvSpPr>
        <p:spPr>
          <a:xfrm>
            <a:off x="4349750" y="4448175"/>
            <a:ext cx="1857375" cy="395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COS</a:t>
            </a:r>
            <a:r>
              <a:rPr lang="en-US" altLang="zh-CN" sz="2000" b="1" i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Φ </a:t>
            </a:r>
            <a:r>
              <a:rPr lang="en-US" altLang="zh-CN" sz="20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= 0.626</a:t>
            </a:r>
            <a:endParaRPr lang="en-US" altLang="zh-CN" sz="2000" b="1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0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1" name="Rectangle 2"/>
          <p:cNvSpPr/>
          <p:nvPr/>
        </p:nvSpPr>
        <p:spPr>
          <a:xfrm>
            <a:off x="-9525" y="-41275"/>
            <a:ext cx="9212263" cy="5224463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bg1"/>
              </a:solidFill>
              <a:latin typeface="幼圆" panose="02010509060101010101" pitchFamily="49" charset="-122"/>
              <a:sym typeface="幼圆" panose="02010509060101010101" pitchFamily="49" charset="-122"/>
            </a:endParaRPr>
          </a:p>
        </p:txBody>
      </p:sp>
      <p:sp>
        <p:nvSpPr>
          <p:cNvPr id="43012" name="Text Box 3"/>
          <p:cNvSpPr txBox="1"/>
          <p:nvPr/>
        </p:nvSpPr>
        <p:spPr>
          <a:xfrm>
            <a:off x="381000" y="1900238"/>
            <a:ext cx="87630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800" dirty="0">
                <a:solidFill>
                  <a:schemeClr val="bg1"/>
                </a:solidFill>
                <a:latin typeface="Arial" panose="020B0604020202020204" pitchFamily="34" charset="0"/>
              </a:rPr>
              <a:t>盛弘产品解决方案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Rectangle 2"/>
          <p:cNvSpPr>
            <a:spLocks noGrp="1"/>
          </p:cNvSpPr>
          <p:nvPr/>
        </p:nvSpPr>
        <p:spPr>
          <a:xfrm>
            <a:off x="404813" y="-36512"/>
            <a:ext cx="7372350" cy="85248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9900"/>
                </a:solidFill>
              </a:rPr>
              <a:t>            </a:t>
            </a:r>
            <a:r>
              <a:rPr lang="en-US" altLang="zh-CN" sz="2800" dirty="0">
                <a:solidFill>
                  <a:srgbClr val="009900"/>
                </a:solidFill>
              </a:rPr>
              <a:t>APF</a:t>
            </a:r>
            <a:r>
              <a:rPr lang="zh-CN" altLang="en-US" sz="2800" dirty="0">
                <a:solidFill>
                  <a:srgbClr val="009900"/>
                </a:solidFill>
              </a:rPr>
              <a:t>及</a:t>
            </a:r>
            <a:r>
              <a:rPr lang="en-US" altLang="zh-CN" sz="2800" dirty="0">
                <a:solidFill>
                  <a:srgbClr val="009900"/>
                </a:solidFill>
              </a:rPr>
              <a:t>SVG</a:t>
            </a:r>
            <a:r>
              <a:rPr lang="zh-CN" altLang="en-US" sz="2800" dirty="0">
                <a:solidFill>
                  <a:srgbClr val="009900"/>
                </a:solidFill>
              </a:rPr>
              <a:t>在数据中心的应用</a:t>
            </a:r>
            <a:endParaRPr lang="zh-CN" altLang="en-US" sz="2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44035" name="Picture 57"/>
          <p:cNvPicPr>
            <a:picLocks noChangeAspect="1"/>
          </p:cNvPicPr>
          <p:nvPr/>
        </p:nvPicPr>
        <p:blipFill>
          <a:blip r:embed="rId1">
            <a:lum bright="23999"/>
          </a:blip>
          <a:srcRect t="50450" r="-420"/>
          <a:stretch>
            <a:fillRect/>
          </a:stretch>
        </p:blipFill>
        <p:spPr>
          <a:xfrm>
            <a:off x="2382838" y="620713"/>
            <a:ext cx="4784725" cy="93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6" name="标题 1"/>
          <p:cNvSpPr txBox="1"/>
          <p:nvPr/>
        </p:nvSpPr>
        <p:spPr>
          <a:xfrm>
            <a:off x="2967038" y="620713"/>
            <a:ext cx="3983037" cy="317500"/>
          </a:xfrm>
          <a:prstGeom prst="rect">
            <a:avLst/>
          </a:prstGeom>
          <a:noFill/>
          <a:ln w="9525">
            <a:noFill/>
          </a:ln>
        </p:spPr>
        <p:txBody>
          <a:bodyPr lIns="102870" tIns="51435" rIns="102870" bIns="51435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800" b="1" i="1" dirty="0">
              <a:solidFill>
                <a:srgbClr val="404040"/>
              </a:solidFill>
            </a:endParaRPr>
          </a:p>
        </p:txBody>
      </p:sp>
      <p:pic>
        <p:nvPicPr>
          <p:cNvPr id="4403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175" y="1187450"/>
            <a:ext cx="6292850" cy="2486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8" name="Rectangle 41"/>
          <p:cNvSpPr/>
          <p:nvPr/>
        </p:nvSpPr>
        <p:spPr>
          <a:xfrm>
            <a:off x="2967038" y="598488"/>
            <a:ext cx="4078287" cy="552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谐波及无功治理容量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推荐配置</a:t>
            </a:r>
            <a:endParaRPr lang="zh-CN" altLang="en-US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44039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175" y="3673475"/>
            <a:ext cx="6292850" cy="388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40" name="Rectangle 41"/>
          <p:cNvSpPr/>
          <p:nvPr/>
        </p:nvSpPr>
        <p:spPr>
          <a:xfrm>
            <a:off x="2260600" y="4300538"/>
            <a:ext cx="5029200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In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：变压器额定电流  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Se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：变压器额定功率</a:t>
            </a:r>
            <a:endParaRPr lang="zh-CN" altLang="en-US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8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Rectangle 2"/>
          <p:cNvSpPr>
            <a:spLocks noGrp="1"/>
          </p:cNvSpPr>
          <p:nvPr/>
        </p:nvSpPr>
        <p:spPr>
          <a:xfrm>
            <a:off x="138113" y="-142875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9900"/>
                </a:solidFill>
              </a:rPr>
              <a:t>            </a:t>
            </a:r>
            <a:r>
              <a:rPr lang="en-US" altLang="zh-CN" sz="2800" dirty="0">
                <a:solidFill>
                  <a:srgbClr val="009900"/>
                </a:solidFill>
              </a:rPr>
              <a:t>APF</a:t>
            </a:r>
            <a:r>
              <a:rPr lang="zh-CN" altLang="en-US" sz="2800" dirty="0">
                <a:solidFill>
                  <a:srgbClr val="009900"/>
                </a:solidFill>
              </a:rPr>
              <a:t>及</a:t>
            </a:r>
            <a:r>
              <a:rPr lang="en-US" altLang="zh-CN" sz="2800" dirty="0">
                <a:solidFill>
                  <a:srgbClr val="009900"/>
                </a:solidFill>
              </a:rPr>
              <a:t>SVG</a:t>
            </a:r>
            <a:r>
              <a:rPr lang="zh-CN" altLang="en-US" sz="2800" dirty="0">
                <a:solidFill>
                  <a:srgbClr val="009900"/>
                </a:solidFill>
              </a:rPr>
              <a:t>在数据中心的应用</a:t>
            </a:r>
            <a:endParaRPr lang="zh-CN" altLang="en-US" sz="2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45060" name="Picture 57"/>
          <p:cNvPicPr>
            <a:picLocks noChangeAspect="1"/>
          </p:cNvPicPr>
          <p:nvPr/>
        </p:nvPicPr>
        <p:blipFill>
          <a:blip r:embed="rId2">
            <a:lum bright="23999"/>
          </a:blip>
          <a:srcRect t="50450" r="-420"/>
          <a:stretch>
            <a:fillRect/>
          </a:stretch>
        </p:blipFill>
        <p:spPr>
          <a:xfrm>
            <a:off x="2066925" y="731838"/>
            <a:ext cx="5127625" cy="125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1" name="标题 1"/>
          <p:cNvSpPr txBox="1"/>
          <p:nvPr/>
        </p:nvSpPr>
        <p:spPr>
          <a:xfrm>
            <a:off x="2424113" y="731838"/>
            <a:ext cx="4446587" cy="427037"/>
          </a:xfrm>
          <a:prstGeom prst="rect">
            <a:avLst/>
          </a:prstGeom>
          <a:noFill/>
          <a:ln w="9525">
            <a:noFill/>
          </a:ln>
        </p:spPr>
        <p:txBody>
          <a:bodyPr lIns="102870" tIns="51435" rIns="102870" bIns="51435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800" b="1" i="1" dirty="0">
              <a:solidFill>
                <a:srgbClr val="404040"/>
              </a:solidFill>
            </a:endParaRPr>
          </a:p>
        </p:txBody>
      </p:sp>
      <p:sp>
        <p:nvSpPr>
          <p:cNvPr id="45062" name="Rectangle 41"/>
          <p:cNvSpPr/>
          <p:nvPr/>
        </p:nvSpPr>
        <p:spPr>
          <a:xfrm>
            <a:off x="1141413" y="1119188"/>
            <a:ext cx="1460500" cy="639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5063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938213"/>
            <a:ext cx="7440613" cy="4022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2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3" name="Rectangle 2"/>
          <p:cNvSpPr>
            <a:spLocks noGrp="1"/>
          </p:cNvSpPr>
          <p:nvPr/>
        </p:nvSpPr>
        <p:spPr>
          <a:xfrm>
            <a:off x="57150" y="-80962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9900"/>
                </a:solidFill>
              </a:rPr>
              <a:t>            </a:t>
            </a:r>
            <a:r>
              <a:rPr lang="en-US" altLang="zh-CN" sz="2800" dirty="0">
                <a:solidFill>
                  <a:srgbClr val="009900"/>
                </a:solidFill>
              </a:rPr>
              <a:t>APF</a:t>
            </a:r>
            <a:r>
              <a:rPr lang="zh-CN" altLang="en-US" sz="2800" dirty="0">
                <a:solidFill>
                  <a:srgbClr val="009900"/>
                </a:solidFill>
              </a:rPr>
              <a:t>及</a:t>
            </a:r>
            <a:r>
              <a:rPr lang="en-US" altLang="zh-CN" sz="2800" dirty="0">
                <a:solidFill>
                  <a:srgbClr val="009900"/>
                </a:solidFill>
              </a:rPr>
              <a:t>SVG</a:t>
            </a:r>
            <a:r>
              <a:rPr lang="zh-CN" altLang="en-US" sz="2800" dirty="0">
                <a:solidFill>
                  <a:srgbClr val="009900"/>
                </a:solidFill>
              </a:rPr>
              <a:t>在数据中心的应用</a:t>
            </a:r>
            <a:endParaRPr lang="zh-CN" altLang="en-US" sz="2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46084" name="Picture 57"/>
          <p:cNvPicPr>
            <a:picLocks noChangeAspect="1"/>
          </p:cNvPicPr>
          <p:nvPr/>
        </p:nvPicPr>
        <p:blipFill>
          <a:blip r:embed="rId2">
            <a:lum bright="23999"/>
          </a:blip>
          <a:srcRect t="50450" r="-420"/>
          <a:stretch>
            <a:fillRect/>
          </a:stretch>
        </p:blipFill>
        <p:spPr>
          <a:xfrm>
            <a:off x="2128838" y="776288"/>
            <a:ext cx="5127625" cy="12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5" name="标题 1"/>
          <p:cNvSpPr txBox="1"/>
          <p:nvPr/>
        </p:nvSpPr>
        <p:spPr>
          <a:xfrm>
            <a:off x="2198688" y="795338"/>
            <a:ext cx="4446587" cy="425450"/>
          </a:xfrm>
          <a:prstGeom prst="rect">
            <a:avLst/>
          </a:prstGeom>
          <a:noFill/>
          <a:ln w="9525">
            <a:noFill/>
          </a:ln>
        </p:spPr>
        <p:txBody>
          <a:bodyPr lIns="102870" tIns="51435" rIns="102870" bIns="51435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800" b="1" i="1" dirty="0">
              <a:solidFill>
                <a:srgbClr val="404040"/>
              </a:solidFill>
            </a:endParaRPr>
          </a:p>
        </p:txBody>
      </p:sp>
      <p:sp>
        <p:nvSpPr>
          <p:cNvPr id="46086" name="TextBox 6"/>
          <p:cNvSpPr txBox="1"/>
          <p:nvPr/>
        </p:nvSpPr>
        <p:spPr>
          <a:xfrm>
            <a:off x="288925" y="1128713"/>
            <a:ext cx="42259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Sinexcel </a:t>
            </a:r>
            <a:r>
              <a:rPr lang="zh-CN" altLang="en-US" sz="24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有源滤波器（</a:t>
            </a:r>
            <a:r>
              <a:rPr lang="en-US" altLang="zh-CN" sz="24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APF</a:t>
            </a:r>
            <a:r>
              <a:rPr lang="zh-CN" altLang="en-US" sz="24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4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087" name="TextBox 8"/>
          <p:cNvSpPr txBox="1"/>
          <p:nvPr/>
        </p:nvSpPr>
        <p:spPr>
          <a:xfrm>
            <a:off x="4568825" y="1141413"/>
            <a:ext cx="4518025" cy="482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Sinexcel </a:t>
            </a:r>
            <a:r>
              <a:rPr lang="zh-CN" altLang="en-US" sz="24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静止无功发生器</a:t>
            </a:r>
            <a:r>
              <a:rPr lang="en-US" altLang="zh-CN" sz="24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(SVG)</a:t>
            </a:r>
            <a:endParaRPr lang="en-US" altLang="zh-CN" sz="24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088" name="TextBox 9"/>
          <p:cNvSpPr txBox="1"/>
          <p:nvPr/>
        </p:nvSpPr>
        <p:spPr>
          <a:xfrm>
            <a:off x="4187825" y="2284413"/>
            <a:ext cx="6191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endParaRPr lang="en-US" altLang="zh-CN" sz="40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089" name="TextBox 11"/>
          <p:cNvSpPr txBox="1"/>
          <p:nvPr/>
        </p:nvSpPr>
        <p:spPr>
          <a:xfrm>
            <a:off x="1444625" y="3910013"/>
            <a:ext cx="18764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高效谐波滤除</a:t>
            </a:r>
            <a:endParaRPr lang="zh-CN" altLang="en-US" sz="20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090" name="TextBox 12"/>
          <p:cNvSpPr txBox="1"/>
          <p:nvPr/>
        </p:nvSpPr>
        <p:spPr>
          <a:xfrm>
            <a:off x="5610225" y="3859213"/>
            <a:ext cx="22701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快速双向无功补偿</a:t>
            </a:r>
            <a:endParaRPr lang="zh-CN" altLang="en-US" sz="20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091" name="TextBox 13"/>
          <p:cNvSpPr txBox="1"/>
          <p:nvPr/>
        </p:nvSpPr>
        <p:spPr>
          <a:xfrm>
            <a:off x="1173163" y="4310063"/>
            <a:ext cx="3222625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滤波宽度：</a:t>
            </a: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至</a:t>
            </a: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</a:t>
            </a: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</a:t>
            </a:r>
            <a:endParaRPr lang="zh-CN" altLang="en-US" sz="1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滤波深度：</a:t>
            </a:r>
            <a:r>
              <a:rPr lang="en-US" altLang="zh-CN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95%</a:t>
            </a:r>
            <a:endParaRPr lang="en-US" altLang="zh-CN" sz="1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092" name="TextBox 15"/>
          <p:cNvSpPr txBox="1"/>
          <p:nvPr/>
        </p:nvSpPr>
        <p:spPr>
          <a:xfrm>
            <a:off x="4810125" y="4468813"/>
            <a:ext cx="3984625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提供双向无功输出及三相不平衡补偿</a:t>
            </a:r>
            <a:endParaRPr lang="zh-CN" altLang="en-US" sz="1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6093" name="Picture 5" descr="APF_150A_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2389188"/>
            <a:ext cx="1944688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94" name="Picture 7" descr="SVG-100(LED)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763" y="2389188"/>
            <a:ext cx="2309812" cy="134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6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7" name="Rectangle 2"/>
          <p:cNvSpPr>
            <a:spLocks noGrp="1"/>
          </p:cNvSpPr>
          <p:nvPr/>
        </p:nvSpPr>
        <p:spPr>
          <a:xfrm>
            <a:off x="-134937" y="-354012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</a:t>
            </a:r>
            <a:r>
              <a:rPr lang="en-US" altLang="zh-CN" sz="2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APF</a:t>
            </a:r>
            <a:r>
              <a:rPr lang="zh-CN" altLang="en-US" sz="2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及</a:t>
            </a:r>
            <a:r>
              <a:rPr lang="en-US" altLang="zh-CN" sz="2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SVG</a:t>
            </a:r>
            <a:r>
              <a:rPr lang="zh-CN" altLang="en-US" sz="2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在数据中心的应用</a:t>
            </a:r>
            <a:endParaRPr lang="zh-CN" altLang="en-US" sz="2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47108" name="Picture 57"/>
          <p:cNvPicPr>
            <a:picLocks noChangeAspect="1"/>
          </p:cNvPicPr>
          <p:nvPr/>
        </p:nvPicPr>
        <p:blipFill>
          <a:blip r:embed="rId2">
            <a:lum bright="23999"/>
          </a:blip>
          <a:srcRect t="50450" r="-420"/>
          <a:stretch>
            <a:fillRect/>
          </a:stretch>
        </p:blipFill>
        <p:spPr>
          <a:xfrm>
            <a:off x="1936750" y="503238"/>
            <a:ext cx="5127625" cy="12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9" name="标题 1"/>
          <p:cNvSpPr txBox="1"/>
          <p:nvPr/>
        </p:nvSpPr>
        <p:spPr>
          <a:xfrm>
            <a:off x="2006600" y="522288"/>
            <a:ext cx="4446588" cy="425450"/>
          </a:xfrm>
          <a:prstGeom prst="rect">
            <a:avLst/>
          </a:prstGeom>
          <a:noFill/>
          <a:ln w="9525">
            <a:noFill/>
          </a:ln>
        </p:spPr>
        <p:txBody>
          <a:bodyPr lIns="102870" tIns="51435" rIns="102870" bIns="51435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800" b="1" i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110" name="TextBox 6"/>
          <p:cNvSpPr txBox="1"/>
          <p:nvPr/>
        </p:nvSpPr>
        <p:spPr>
          <a:xfrm>
            <a:off x="838200" y="1154113"/>
            <a:ext cx="299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UPS</a:t>
            </a:r>
            <a:r>
              <a:rPr lang="zh-CN" altLang="en-US" sz="24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自带无源滤波器</a:t>
            </a:r>
            <a:endParaRPr lang="zh-CN" altLang="en-US" sz="24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111" name="TextBox 8"/>
          <p:cNvSpPr txBox="1"/>
          <p:nvPr/>
        </p:nvSpPr>
        <p:spPr>
          <a:xfrm>
            <a:off x="4540250" y="1154113"/>
            <a:ext cx="45180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Sinexcel</a:t>
            </a:r>
            <a:r>
              <a:rPr lang="zh-CN" altLang="en-US" sz="24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静止无功发生器</a:t>
            </a:r>
            <a:r>
              <a:rPr lang="en-US" altLang="zh-CN" sz="24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(SVG)</a:t>
            </a:r>
            <a:endParaRPr lang="en-US" altLang="zh-CN" sz="24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112" name="TextBox 9"/>
          <p:cNvSpPr txBox="1"/>
          <p:nvPr/>
        </p:nvSpPr>
        <p:spPr>
          <a:xfrm>
            <a:off x="3921125" y="2281238"/>
            <a:ext cx="6191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endParaRPr lang="en-US" altLang="zh-CN" sz="40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113" name="TextBox 11"/>
          <p:cNvSpPr txBox="1"/>
          <p:nvPr/>
        </p:nvSpPr>
        <p:spPr>
          <a:xfrm>
            <a:off x="1468438" y="3922713"/>
            <a:ext cx="18764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谐波滤除</a:t>
            </a:r>
            <a:endParaRPr lang="zh-CN" altLang="en-US" sz="20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114" name="TextBox 12"/>
          <p:cNvSpPr txBox="1"/>
          <p:nvPr/>
        </p:nvSpPr>
        <p:spPr>
          <a:xfrm>
            <a:off x="5275263" y="3871913"/>
            <a:ext cx="22701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快速双向无功补偿</a:t>
            </a:r>
            <a:endParaRPr lang="zh-CN" altLang="en-US" sz="20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115" name="TextBox 15"/>
          <p:cNvSpPr txBox="1"/>
          <p:nvPr/>
        </p:nvSpPr>
        <p:spPr>
          <a:xfrm>
            <a:off x="4418013" y="4354513"/>
            <a:ext cx="3984625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提供双向无功输出及三相不平衡补偿</a:t>
            </a:r>
            <a:endParaRPr lang="zh-CN" altLang="en-US" sz="1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711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25" y="2144713"/>
            <a:ext cx="2066925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7" name="Picture 7" descr="SVG-100(LED)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713" y="2179638"/>
            <a:ext cx="2225675" cy="1298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2190750" y="103188"/>
            <a:ext cx="4787900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主动式电能质量解决方案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131" name="Rectangle 6"/>
          <p:cNvSpPr/>
          <p:nvPr/>
        </p:nvSpPr>
        <p:spPr>
          <a:xfrm>
            <a:off x="406400" y="939800"/>
            <a:ext cx="8216900" cy="34163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谐波电流在变压器端会形成电压畸变，影响油机励磁。 </a:t>
            </a:r>
            <a:endParaRPr lang="en-US" altLang="zh-CN" sz="1600" dirty="0">
              <a:solidFill>
                <a:srgbClr val="1F497D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   有源滤波器具有</a:t>
            </a:r>
            <a:r>
              <a:rPr lang="en-US" altLang="zh-CN" sz="1600" dirty="0">
                <a:solidFill>
                  <a:srgbClr val="00AF22"/>
                </a:solidFill>
                <a:ea typeface="宋体" panose="02010600030101010101" pitchFamily="2" charset="-122"/>
              </a:rPr>
              <a:t>2-50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次全频谱补偿能力，谐波滤除率远高于无源滤波器，完美解决。</a:t>
            </a:r>
            <a:endParaRPr lang="en-US" altLang="zh-CN" sz="1600" dirty="0">
              <a:solidFill>
                <a:srgbClr val="00AF22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dirty="0">
                <a:solidFill>
                  <a:srgbClr val="00AF22"/>
                </a:solidFill>
                <a:ea typeface="宋体" panose="02010600030101010101" pitchFamily="2" charset="-122"/>
              </a:rPr>
              <a:t>   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无源滤波器针对特定次数设置补偿支路，滤除效果较好，但存在无功过补的现象。</a:t>
            </a:r>
            <a:endParaRPr lang="zh-CN" altLang="en-US" sz="1600" dirty="0">
              <a:solidFill>
                <a:srgbClr val="00AF22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油机启动切换到负载时，由于设备充电造成暂时容性，导致油机输出不稳定甚至停机</a:t>
            </a: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。</a:t>
            </a:r>
            <a:endParaRPr lang="en-US" altLang="zh-CN" sz="1600" dirty="0">
              <a:solidFill>
                <a:srgbClr val="1F497D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   静止无功发生器具有双向无功补偿能力，且响应时间小于</a:t>
            </a:r>
            <a:r>
              <a:rPr lang="en-US" altLang="zh-CN" sz="1600" dirty="0">
                <a:solidFill>
                  <a:srgbClr val="00AF22"/>
                </a:solidFill>
                <a:ea typeface="宋体" panose="02010600030101010101" pitchFamily="2" charset="-122"/>
              </a:rPr>
              <a:t>15ms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，完美解决。</a:t>
            </a:r>
            <a:endParaRPr lang="zh-CN" altLang="en-US" sz="1600" dirty="0">
              <a:solidFill>
                <a:srgbClr val="00AF22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采用无源滤波的</a:t>
            </a:r>
            <a:r>
              <a:rPr lang="en-US" altLang="zh-CN" sz="1600" dirty="0">
                <a:solidFill>
                  <a:srgbClr val="1F497D"/>
                </a:solidFill>
                <a:ea typeface="宋体" panose="02010600030101010101" pitchFamily="2" charset="-122"/>
              </a:rPr>
              <a:t>IDC</a:t>
            </a: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机房及含滤波电容的</a:t>
            </a:r>
            <a:r>
              <a:rPr lang="en-US" altLang="zh-CN" sz="1600" dirty="0">
                <a:solidFill>
                  <a:srgbClr val="1F497D"/>
                </a:solidFill>
                <a:ea typeface="宋体" panose="02010600030101010101" pitchFamily="2" charset="-122"/>
              </a:rPr>
              <a:t>UPS</a:t>
            </a: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，在轻载时产生容性无功，导致油机输出</a:t>
            </a:r>
            <a:endParaRPr lang="en-US" altLang="zh-CN" sz="1600" dirty="0">
              <a:solidFill>
                <a:srgbClr val="1F497D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不稳定甚至停机。</a:t>
            </a:r>
            <a:endParaRPr lang="en-US" altLang="zh-CN" sz="1600" dirty="0">
              <a:solidFill>
                <a:srgbClr val="1F497D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   静止无功发生器具有双向无功补偿能力，且响应时间小于</a:t>
            </a:r>
            <a:r>
              <a:rPr lang="en-US" altLang="zh-CN" sz="1600" dirty="0">
                <a:solidFill>
                  <a:srgbClr val="00AF22"/>
                </a:solidFill>
                <a:ea typeface="宋体" panose="02010600030101010101" pitchFamily="2" charset="-122"/>
              </a:rPr>
              <a:t>15ms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，完美解决</a:t>
            </a:r>
            <a:endParaRPr lang="en-US" altLang="zh-CN" sz="1600" dirty="0">
              <a:solidFill>
                <a:srgbClr val="1F497D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zh-CN" altLang="en-US" sz="16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2190750" y="103188"/>
            <a:ext cx="4787900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主动式电能质量解决方案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155" name="Rectangle 1"/>
          <p:cNvSpPr/>
          <p:nvPr/>
        </p:nvSpPr>
        <p:spPr>
          <a:xfrm>
            <a:off x="520700" y="1249363"/>
            <a:ext cx="8451850" cy="3046412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rgbClr val="1F497D"/>
                </a:solidFill>
                <a:ea typeface="宋体" panose="02010600030101010101" pitchFamily="2" charset="-122"/>
              </a:rPr>
              <a:t>3</a:t>
            </a: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次谐波电流会在零线叠加，导致零地电压偏高；</a:t>
            </a:r>
            <a:endParaRPr lang="en-US" altLang="zh-CN" sz="1600" dirty="0">
              <a:solidFill>
                <a:srgbClr val="1F497D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dirty="0">
                <a:solidFill>
                  <a:srgbClr val="1F497D"/>
                </a:solidFill>
                <a:ea typeface="宋体" panose="02010600030101010101" pitchFamily="2" charset="-122"/>
              </a:rPr>
              <a:t>    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有源滤波器具有</a:t>
            </a:r>
            <a:r>
              <a:rPr lang="en-US" altLang="zh-CN" sz="1600" dirty="0">
                <a:solidFill>
                  <a:srgbClr val="00AF22"/>
                </a:solidFill>
                <a:ea typeface="宋体" panose="02010600030101010101" pitchFamily="2" charset="-122"/>
              </a:rPr>
              <a:t>2-50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次全频谱补偿能力，谐波滤除率远高于无源滤波器，完美解决。</a:t>
            </a:r>
            <a:endParaRPr lang="en-US" altLang="zh-CN" sz="1600" dirty="0">
              <a:solidFill>
                <a:srgbClr val="00AF22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dirty="0">
                <a:solidFill>
                  <a:srgbClr val="00AF22"/>
                </a:solidFill>
                <a:ea typeface="宋体" panose="02010600030101010101" pitchFamily="2" charset="-122"/>
              </a:rPr>
              <a:t>    IDC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机房无源滤波器一般设置</a:t>
            </a:r>
            <a:r>
              <a:rPr lang="en-US" altLang="zh-CN" sz="1600" dirty="0">
                <a:solidFill>
                  <a:srgbClr val="00AF22"/>
                </a:solidFill>
                <a:ea typeface="宋体" panose="02010600030101010101" pitchFamily="2" charset="-122"/>
              </a:rPr>
              <a:t>5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、</a:t>
            </a:r>
            <a:r>
              <a:rPr lang="en-US" altLang="zh-CN" sz="1600" dirty="0">
                <a:solidFill>
                  <a:srgbClr val="00AF22"/>
                </a:solidFill>
                <a:ea typeface="宋体" panose="02010600030101010101" pitchFamily="2" charset="-122"/>
              </a:rPr>
              <a:t>7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、</a:t>
            </a:r>
            <a:r>
              <a:rPr lang="en-US" altLang="zh-CN" sz="1600" dirty="0">
                <a:solidFill>
                  <a:srgbClr val="00AF22"/>
                </a:solidFill>
                <a:ea typeface="宋体" panose="02010600030101010101" pitchFamily="2" charset="-122"/>
              </a:rPr>
              <a:t>11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、</a:t>
            </a:r>
            <a:r>
              <a:rPr lang="en-US" altLang="zh-CN" sz="1600" dirty="0">
                <a:solidFill>
                  <a:srgbClr val="00AF22"/>
                </a:solidFill>
                <a:ea typeface="宋体" panose="02010600030101010101" pitchFamily="2" charset="-122"/>
              </a:rPr>
              <a:t>13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次滤波支路，无</a:t>
            </a:r>
            <a:r>
              <a:rPr lang="en-US" altLang="zh-CN" sz="1600" dirty="0">
                <a:solidFill>
                  <a:srgbClr val="00AF22"/>
                </a:solidFill>
                <a:ea typeface="宋体" panose="02010600030101010101" pitchFamily="2" charset="-122"/>
              </a:rPr>
              <a:t>3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次谐波滤除功能。</a:t>
            </a:r>
            <a:endParaRPr lang="en-US" altLang="zh-CN" sz="1600" dirty="0">
              <a:solidFill>
                <a:srgbClr val="00AF22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此外三相不平衡电流</a:t>
            </a:r>
            <a:r>
              <a:rPr lang="en-US" altLang="zh-CN" sz="1600" dirty="0">
                <a:solidFill>
                  <a:srgbClr val="1F497D"/>
                </a:solidFill>
                <a:ea typeface="宋体" panose="02010600030101010101" pitchFamily="2" charset="-122"/>
              </a:rPr>
              <a:t>(</a:t>
            </a: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有功及无功</a:t>
            </a:r>
            <a:r>
              <a:rPr lang="en-US" altLang="zh-CN" sz="1600" dirty="0">
                <a:solidFill>
                  <a:srgbClr val="1F497D"/>
                </a:solidFill>
                <a:ea typeface="宋体" panose="02010600030101010101" pitchFamily="2" charset="-122"/>
              </a:rPr>
              <a:t>)</a:t>
            </a: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也会导致零地电压升高，危机通信和</a:t>
            </a:r>
            <a:r>
              <a:rPr lang="en-US" altLang="zh-CN" sz="1600" dirty="0">
                <a:solidFill>
                  <a:srgbClr val="1F497D"/>
                </a:solidFill>
                <a:ea typeface="宋体" panose="02010600030101010101" pitchFamily="2" charset="-122"/>
              </a:rPr>
              <a:t>IT</a:t>
            </a: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设备的正常运行；</a:t>
            </a:r>
            <a:endParaRPr lang="en-US" altLang="zh-CN" sz="1600" dirty="0">
              <a:solidFill>
                <a:srgbClr val="1F497D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600" dirty="0">
                <a:solidFill>
                  <a:srgbClr val="1F497D"/>
                </a:solidFill>
                <a:ea typeface="宋体" panose="02010600030101010101" pitchFamily="2" charset="-122"/>
              </a:rPr>
              <a:t>  </a:t>
            </a:r>
            <a:r>
              <a:rPr lang="en-US" altLang="zh-CN" sz="1600" dirty="0">
                <a:solidFill>
                  <a:srgbClr val="00AF22"/>
                </a:solidFill>
                <a:ea typeface="宋体" panose="02010600030101010101" pitchFamily="2" charset="-122"/>
              </a:rPr>
              <a:t> </a:t>
            </a: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静止无功发生器在补偿无功的同时对负载三相不平衡进行精确调整，完美解决</a:t>
            </a:r>
            <a:endParaRPr lang="en-US" altLang="zh-CN" sz="1600" dirty="0">
              <a:solidFill>
                <a:srgbClr val="00AF22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   </a:t>
            </a:r>
            <a:r>
              <a:rPr lang="en-US" altLang="zh-CN" sz="1600" dirty="0">
                <a:solidFill>
                  <a:srgbClr val="1F497D"/>
                </a:solidFill>
                <a:ea typeface="宋体" panose="02010600030101010101" pitchFamily="2" charset="-122"/>
              </a:rPr>
              <a:t>SVG</a:t>
            </a:r>
            <a:r>
              <a:rPr lang="zh-CN" altLang="en-US" sz="1600" dirty="0">
                <a:solidFill>
                  <a:srgbClr val="1F497D"/>
                </a:solidFill>
                <a:ea typeface="宋体" panose="02010600030101010101" pitchFamily="2" charset="-122"/>
              </a:rPr>
              <a:t>可用于补偿变压器空载无功；</a:t>
            </a:r>
            <a:endParaRPr lang="en-US" altLang="zh-CN" sz="1600" dirty="0">
              <a:solidFill>
                <a:srgbClr val="1F497D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00AF22"/>
                </a:solidFill>
                <a:ea typeface="宋体" panose="02010600030101010101" pitchFamily="2" charset="-122"/>
              </a:rPr>
              <a:t>   数据中心从新建到满负荷投入有一定时间周期，在低载期变压器无功不可忽略</a:t>
            </a:r>
            <a:endParaRPr lang="en-US" altLang="zh-CN" sz="1600" dirty="0">
              <a:solidFill>
                <a:srgbClr val="1F497D"/>
              </a:solidFill>
              <a:ea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zh-CN" altLang="en-US" sz="1600" dirty="0">
              <a:solidFill>
                <a:srgbClr val="00AF22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Rectangle 2"/>
          <p:cNvSpPr/>
          <p:nvPr/>
        </p:nvSpPr>
        <p:spPr>
          <a:xfrm>
            <a:off x="-9525" y="-41275"/>
            <a:ext cx="9212263" cy="5224463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bg1"/>
              </a:solidFill>
              <a:latin typeface="幼圆" panose="02010509060101010101" pitchFamily="49" charset="-122"/>
              <a:sym typeface="幼圆" panose="02010509060101010101" pitchFamily="49" charset="-122"/>
            </a:endParaRPr>
          </a:p>
        </p:txBody>
      </p:sp>
      <p:sp>
        <p:nvSpPr>
          <p:cNvPr id="50179" name="Text Box 3"/>
          <p:cNvSpPr txBox="1"/>
          <p:nvPr/>
        </p:nvSpPr>
        <p:spPr>
          <a:xfrm>
            <a:off x="1117600" y="1900238"/>
            <a:ext cx="69977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产品设计理念</a:t>
            </a:r>
            <a:r>
              <a:rPr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&amp;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数据中心配套优势</a:t>
            </a:r>
            <a:endParaRPr lang="zh-CN" altLang="en-US" b="1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Oval 2"/>
          <p:cNvSpPr/>
          <p:nvPr/>
        </p:nvSpPr>
        <p:spPr>
          <a:xfrm>
            <a:off x="6245225" y="958850"/>
            <a:ext cx="2892425" cy="2894013"/>
          </a:xfrm>
          <a:prstGeom prst="ellipse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03" name="Oval 3"/>
          <p:cNvSpPr/>
          <p:nvPr/>
        </p:nvSpPr>
        <p:spPr>
          <a:xfrm>
            <a:off x="3152775" y="879475"/>
            <a:ext cx="2894013" cy="2894013"/>
          </a:xfrm>
          <a:prstGeom prst="ellipse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04" name="Oval 4"/>
          <p:cNvSpPr/>
          <p:nvPr/>
        </p:nvSpPr>
        <p:spPr>
          <a:xfrm>
            <a:off x="25400" y="847725"/>
            <a:ext cx="2892425" cy="2894013"/>
          </a:xfrm>
          <a:prstGeom prst="ellipse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05" name="Picture 5" descr="APF_150A_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1570038"/>
            <a:ext cx="2771775" cy="1798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6" name="Text Box 6"/>
          <p:cNvSpPr txBox="1"/>
          <p:nvPr/>
        </p:nvSpPr>
        <p:spPr>
          <a:xfrm>
            <a:off x="393700" y="3908425"/>
            <a:ext cx="2393950" cy="6397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/>
              <a:t>有源滤波器</a:t>
            </a:r>
            <a:endParaRPr lang="zh-CN" altLang="en-US" sz="1800" dirty="0"/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/>
              <a:t>APF</a:t>
            </a:r>
            <a:endParaRPr lang="zh-CN" altLang="en-US" sz="1800" dirty="0"/>
          </a:p>
        </p:txBody>
      </p:sp>
      <p:pic>
        <p:nvPicPr>
          <p:cNvPr id="51207" name="Picture 7" descr="SVG-100(LED)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88" y="1704975"/>
            <a:ext cx="3073400" cy="179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8" name="Picture 8" descr="JP-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38" y="984250"/>
            <a:ext cx="2217737" cy="303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9" name="Text Box 9"/>
          <p:cNvSpPr txBox="1"/>
          <p:nvPr/>
        </p:nvSpPr>
        <p:spPr>
          <a:xfrm>
            <a:off x="3581400" y="3951288"/>
            <a:ext cx="2393950" cy="639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/>
              <a:t>静止无功发生器</a:t>
            </a:r>
            <a:endParaRPr lang="zh-CN" altLang="en-US" sz="1800" dirty="0"/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/>
              <a:t>SVG</a:t>
            </a:r>
            <a:endParaRPr lang="zh-CN" altLang="en-US" sz="1800" dirty="0"/>
          </a:p>
        </p:txBody>
      </p:sp>
      <p:sp>
        <p:nvSpPr>
          <p:cNvPr id="51210" name="Text Box 10"/>
          <p:cNvSpPr txBox="1"/>
          <p:nvPr/>
        </p:nvSpPr>
        <p:spPr>
          <a:xfrm>
            <a:off x="6278563" y="3987800"/>
            <a:ext cx="2684462" cy="6397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/>
              <a:t>智能电能质量矫正装置</a:t>
            </a:r>
            <a:endParaRPr lang="zh-CN" altLang="en-US" sz="1800" dirty="0"/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/>
              <a:t>SPC</a:t>
            </a:r>
            <a:endParaRPr lang="zh-CN" altLang="en-US" sz="1800" dirty="0"/>
          </a:p>
        </p:txBody>
      </p:sp>
      <p:sp>
        <p:nvSpPr>
          <p:cNvPr id="51211" name="Rectangle 11"/>
          <p:cNvSpPr/>
          <p:nvPr/>
        </p:nvSpPr>
        <p:spPr>
          <a:xfrm>
            <a:off x="-22225" y="169863"/>
            <a:ext cx="18637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12" name="Text Box 12"/>
          <p:cNvSpPr txBox="1"/>
          <p:nvPr/>
        </p:nvSpPr>
        <p:spPr>
          <a:xfrm>
            <a:off x="3175" y="198438"/>
            <a:ext cx="212725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sym typeface="幼圆" panose="02010509060101010101" pitchFamily="49" charset="-122"/>
              </a:rPr>
              <a:t>400V</a:t>
            </a:r>
            <a:r>
              <a:rPr lang="zh-CN" altLang="en-US" sz="2000" b="1" dirty="0">
                <a:solidFill>
                  <a:schemeClr val="bg1"/>
                </a:solidFill>
                <a:sym typeface="幼圆" panose="02010509060101010101" pitchFamily="49" charset="-122"/>
              </a:rPr>
              <a:t>标准模块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5900" y="0"/>
            <a:ext cx="38481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Box 136"/>
          <p:cNvSpPr txBox="1"/>
          <p:nvPr/>
        </p:nvSpPr>
        <p:spPr>
          <a:xfrm>
            <a:off x="-4464050" y="-4805362"/>
            <a:ext cx="7281863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9B4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全球经济形势严峻</a:t>
            </a:r>
            <a:endParaRPr lang="en-US" altLang="zh-CN" dirty="0">
              <a:solidFill>
                <a:srgbClr val="009B4D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9B4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业绩增额依然保持稳健势头</a:t>
            </a:r>
            <a:endParaRPr lang="zh-CN" altLang="en-US" dirty="0">
              <a:solidFill>
                <a:srgbClr val="009B4D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484" name="矩形 48"/>
          <p:cNvSpPr/>
          <p:nvPr/>
        </p:nvSpPr>
        <p:spPr>
          <a:xfrm>
            <a:off x="1400175" y="1533525"/>
            <a:ext cx="9223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009B4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30%</a:t>
            </a:r>
            <a:endParaRPr lang="en-US" altLang="zh-CN" sz="2800" dirty="0">
              <a:solidFill>
                <a:srgbClr val="009B4D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485" name="TextBox 49"/>
          <p:cNvSpPr txBox="1"/>
          <p:nvPr/>
        </p:nvSpPr>
        <p:spPr>
          <a:xfrm>
            <a:off x="1376363" y="2097088"/>
            <a:ext cx="952500" cy="230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900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研发员工占比</a:t>
            </a:r>
            <a:endParaRPr lang="zh-CN" altLang="en-US" sz="90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486" name="矩形 51"/>
          <p:cNvSpPr/>
          <p:nvPr/>
        </p:nvSpPr>
        <p:spPr>
          <a:xfrm>
            <a:off x="2579688" y="1533525"/>
            <a:ext cx="757237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009B4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1/3</a:t>
            </a:r>
            <a:endParaRPr lang="en-US" altLang="zh-CN" sz="2800" dirty="0">
              <a:solidFill>
                <a:srgbClr val="009B4D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487" name="TextBox 52"/>
          <p:cNvSpPr txBox="1"/>
          <p:nvPr/>
        </p:nvSpPr>
        <p:spPr>
          <a:xfrm>
            <a:off x="2513013" y="2097088"/>
            <a:ext cx="952500" cy="230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900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85</a:t>
            </a:r>
            <a:r>
              <a:rPr lang="zh-CN" altLang="en-US" sz="900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后员工占比</a:t>
            </a:r>
            <a:endParaRPr lang="zh-CN" altLang="en-US" sz="90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 bwMode="auto">
          <a:xfrm>
            <a:off x="5295900" y="0"/>
            <a:ext cx="3848100" cy="5143500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489" name="TextBox 41"/>
          <p:cNvSpPr txBox="1"/>
          <p:nvPr/>
        </p:nvSpPr>
        <p:spPr>
          <a:xfrm>
            <a:off x="5486400" y="1543050"/>
            <a:ext cx="1781175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7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</a:t>
            </a:r>
            <a:endParaRPr lang="en-US" altLang="zh-CN" sz="7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7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轻</a:t>
            </a:r>
            <a:endParaRPr lang="zh-CN" altLang="en-US" sz="7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490" name="TextBox 58"/>
          <p:cNvSpPr txBox="1"/>
          <p:nvPr/>
        </p:nvSpPr>
        <p:spPr>
          <a:xfrm>
            <a:off x="3568700" y="2097088"/>
            <a:ext cx="1543050" cy="230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900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校招精英 </a:t>
            </a:r>
            <a:r>
              <a:rPr lang="en-US" altLang="zh-CN" sz="900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· </a:t>
            </a:r>
            <a:r>
              <a:rPr lang="zh-CN" altLang="en-US" sz="900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骨干员工</a:t>
            </a:r>
            <a:endParaRPr lang="zh-CN" altLang="en-US" sz="90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491" name="Picture 5" descr="C:\Users\Administrator\Desktop\ppy\撒地方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75" y="1539875"/>
            <a:ext cx="492125" cy="43338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0492" name="直接连接符 74"/>
          <p:cNvCxnSpPr/>
          <p:nvPr/>
        </p:nvCxnSpPr>
        <p:spPr>
          <a:xfrm rot="5400000">
            <a:off x="5986463" y="2736850"/>
            <a:ext cx="2047875" cy="1588"/>
          </a:xfrm>
          <a:prstGeom prst="line">
            <a:avLst/>
          </a:prstGeom>
          <a:ln w="127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0493" name="TextBox 75"/>
          <p:cNvSpPr txBox="1"/>
          <p:nvPr/>
        </p:nvSpPr>
        <p:spPr>
          <a:xfrm>
            <a:off x="7086600" y="1714500"/>
            <a:ext cx="1449388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以  进  取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494" name="TextBox 76"/>
          <p:cNvSpPr txBox="1"/>
          <p:nvPr/>
        </p:nvSpPr>
        <p:spPr>
          <a:xfrm>
            <a:off x="7096125" y="2314575"/>
            <a:ext cx="117157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以  热  血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495" name="TextBox 77"/>
          <p:cNvSpPr txBox="1"/>
          <p:nvPr/>
        </p:nvSpPr>
        <p:spPr>
          <a:xfrm>
            <a:off x="7105650" y="2895600"/>
            <a:ext cx="116205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来  创  造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496" name="TextBox 78"/>
          <p:cNvSpPr txBox="1"/>
          <p:nvPr/>
        </p:nvSpPr>
        <p:spPr>
          <a:xfrm>
            <a:off x="7115175" y="3476625"/>
            <a:ext cx="1277938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来  开  拓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497" name="Picture 7" descr="I:\盛弘电气\2微信建设\1PQ\20140603品茶品酒\Bar\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5650"/>
            <a:ext cx="15240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8" name="Picture 8" descr="I:\盛弘电气\2微信建设\1PQ\20140603品茶品酒\Bar\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290888"/>
            <a:ext cx="15240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9" name="Picture 9" descr="I:\盛弘电气\2微信建设\1PQ\20140603品茶品酒\Bar\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25" y="3290888"/>
            <a:ext cx="139065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0" name="Picture 10" descr="I:\盛弘电气\2微信建设\1PQ\20140603品茶品酒\Bar\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138" y="3290888"/>
            <a:ext cx="1524000" cy="914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501" name="组合 39"/>
          <p:cNvGrpSpPr/>
          <p:nvPr/>
        </p:nvGrpSpPr>
        <p:grpSpPr>
          <a:xfrm>
            <a:off x="-12700" y="414338"/>
            <a:ext cx="873125" cy="554037"/>
            <a:chOff x="-21" y="652"/>
            <a:chExt cx="1377" cy="874"/>
          </a:xfrm>
        </p:grpSpPr>
        <p:sp>
          <p:nvSpPr>
            <p:cNvPr id="20506" name="矩形 4"/>
            <p:cNvSpPr/>
            <p:nvPr/>
          </p:nvSpPr>
          <p:spPr>
            <a:xfrm>
              <a:off x="-21" y="754"/>
              <a:ext cx="1050" cy="657"/>
            </a:xfrm>
            <a:prstGeom prst="rect">
              <a:avLst/>
            </a:prstGeom>
            <a:solidFill>
              <a:srgbClr val="009B4C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</a:endParaRPr>
            </a:p>
          </p:txBody>
        </p:sp>
        <p:sp>
          <p:nvSpPr>
            <p:cNvPr id="20507" name="椭圆 5"/>
            <p:cNvSpPr/>
            <p:nvPr/>
          </p:nvSpPr>
          <p:spPr>
            <a:xfrm>
              <a:off x="692" y="756"/>
              <a:ext cx="664" cy="653"/>
            </a:xfrm>
            <a:prstGeom prst="ellipse">
              <a:avLst/>
            </a:prstGeom>
            <a:solidFill>
              <a:srgbClr val="009B4C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</a:endParaRPr>
            </a:p>
          </p:txBody>
        </p:sp>
        <p:sp>
          <p:nvSpPr>
            <p:cNvPr id="20508" name="椭圆 6"/>
            <p:cNvSpPr/>
            <p:nvPr/>
          </p:nvSpPr>
          <p:spPr>
            <a:xfrm>
              <a:off x="707" y="770"/>
              <a:ext cx="623" cy="623"/>
            </a:xfrm>
            <a:prstGeom prst="ellipse">
              <a:avLst/>
            </a:prstGeom>
            <a:solidFill>
              <a:srgbClr val="009B4C"/>
            </a:solidFill>
            <a:ln w="952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</a:endParaRPr>
            </a:p>
          </p:txBody>
        </p:sp>
        <p:sp>
          <p:nvSpPr>
            <p:cNvPr id="20509" name="文本框 38"/>
            <p:cNvSpPr txBox="1"/>
            <p:nvPr/>
          </p:nvSpPr>
          <p:spPr>
            <a:xfrm>
              <a:off x="830" y="652"/>
              <a:ext cx="408" cy="8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</a:t>
              </a:r>
              <a:endParaRPr lang="en-US" altLang="zh-CN" sz="2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0502" name="文本框 40"/>
          <p:cNvSpPr txBox="1"/>
          <p:nvPr/>
        </p:nvSpPr>
        <p:spPr>
          <a:xfrm>
            <a:off x="825500" y="454025"/>
            <a:ext cx="1571625" cy="319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员工情况</a:t>
            </a:r>
            <a:endParaRPr lang="zh-CN" altLang="en-US" sz="1400" b="1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503" name="矩形 48"/>
          <p:cNvSpPr/>
          <p:nvPr/>
        </p:nvSpPr>
        <p:spPr>
          <a:xfrm>
            <a:off x="204788" y="1543050"/>
            <a:ext cx="814387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009B4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600</a:t>
            </a:r>
            <a:endParaRPr lang="en-US" altLang="zh-CN" sz="2800" dirty="0">
              <a:solidFill>
                <a:srgbClr val="009B4D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504" name="TextBox 49"/>
          <p:cNvSpPr txBox="1"/>
          <p:nvPr/>
        </p:nvSpPr>
        <p:spPr>
          <a:xfrm>
            <a:off x="284163" y="2097088"/>
            <a:ext cx="952500" cy="230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900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员工总数</a:t>
            </a:r>
            <a:endParaRPr lang="zh-CN" altLang="en-US" sz="900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505" name="文本框 41"/>
          <p:cNvSpPr txBox="1"/>
          <p:nvPr/>
        </p:nvSpPr>
        <p:spPr>
          <a:xfrm>
            <a:off x="828675" y="701675"/>
            <a:ext cx="1360488" cy="230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900" dirty="0">
                <a:solidFill>
                  <a:srgbClr val="009B4C"/>
                </a:solidFill>
                <a:latin typeface="Arial" panose="020B0604020202020204" pitchFamily="34" charset="0"/>
              </a:rPr>
              <a:t>Employee status</a:t>
            </a:r>
            <a:endParaRPr lang="en-US" altLang="zh-CN" sz="900" dirty="0">
              <a:solidFill>
                <a:srgbClr val="009B4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Text Box 4"/>
          <p:cNvSpPr txBox="1"/>
          <p:nvPr/>
        </p:nvSpPr>
        <p:spPr>
          <a:xfrm>
            <a:off x="6248400" y="3646488"/>
            <a:ext cx="2465388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易安装·易更换·易并柜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Rectangle 11"/>
          <p:cNvSpPr/>
          <p:nvPr/>
        </p:nvSpPr>
        <p:spPr>
          <a:xfrm>
            <a:off x="-22225" y="169863"/>
            <a:ext cx="7461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2228" name="Text Box 12"/>
          <p:cNvSpPr txBox="1"/>
          <p:nvPr/>
        </p:nvSpPr>
        <p:spPr>
          <a:xfrm>
            <a:off x="3175" y="198438"/>
            <a:ext cx="8477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机柜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52229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5025" y="433388"/>
            <a:ext cx="1970088" cy="452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117600"/>
            <a:ext cx="4549775" cy="373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1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33388"/>
            <a:ext cx="3081338" cy="4384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Rectangle 11"/>
          <p:cNvSpPr/>
          <p:nvPr/>
        </p:nvSpPr>
        <p:spPr>
          <a:xfrm>
            <a:off x="-22225" y="169863"/>
            <a:ext cx="17113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3251" name="Text Box 12"/>
          <p:cNvSpPr txBox="1"/>
          <p:nvPr/>
        </p:nvSpPr>
        <p:spPr>
          <a:xfrm>
            <a:off x="3175" y="198438"/>
            <a:ext cx="35020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产品设计理念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50825" y="3001963"/>
            <a:ext cx="8353425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253" name="TextBox 14"/>
          <p:cNvSpPr txBox="1"/>
          <p:nvPr/>
        </p:nvSpPr>
        <p:spPr>
          <a:xfrm>
            <a:off x="6804025" y="2730500"/>
            <a:ext cx="1431925" cy="519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lIns="102870" tIns="51435" rIns="102870" bIns="51435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700" dirty="0">
                <a:solidFill>
                  <a:srgbClr val="00B0F0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Sinexcel</a:t>
            </a:r>
            <a:endParaRPr lang="zh-CN" altLang="en-US" sz="2700" dirty="0">
              <a:solidFill>
                <a:srgbClr val="00B0F0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pic>
        <p:nvPicPr>
          <p:cNvPr id="53254" name="Picture 2"/>
          <p:cNvPicPr>
            <a:picLocks noChangeAspect="1"/>
          </p:cNvPicPr>
          <p:nvPr/>
        </p:nvPicPr>
        <p:blipFill>
          <a:blip r:embed="rId1"/>
          <a:srcRect l="5357" r="3571"/>
          <a:stretch>
            <a:fillRect/>
          </a:stretch>
        </p:blipFill>
        <p:spPr>
          <a:xfrm>
            <a:off x="900113" y="714375"/>
            <a:ext cx="3671887" cy="2190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5" name="Picture 3"/>
          <p:cNvPicPr>
            <a:picLocks noChangeAspect="1"/>
          </p:cNvPicPr>
          <p:nvPr/>
        </p:nvPicPr>
        <p:blipFill>
          <a:blip r:embed="rId2"/>
          <a:srcRect b="7924"/>
          <a:stretch>
            <a:fillRect/>
          </a:stretch>
        </p:blipFill>
        <p:spPr>
          <a:xfrm>
            <a:off x="4610100" y="3211513"/>
            <a:ext cx="2624138" cy="1665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矩形 43"/>
          <p:cNvSpPr/>
          <p:nvPr/>
        </p:nvSpPr>
        <p:spPr>
          <a:xfrm>
            <a:off x="5219700" y="1146175"/>
            <a:ext cx="3529013" cy="931863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全控型技术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从技术上实现精确完美补偿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39750" y="3954463"/>
            <a:ext cx="3887788" cy="931863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模块化理念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从设计上实现稳定易用高效的要求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Rectangle 11"/>
          <p:cNvSpPr/>
          <p:nvPr/>
        </p:nvSpPr>
        <p:spPr>
          <a:xfrm>
            <a:off x="-22225" y="169863"/>
            <a:ext cx="17113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4275" name="Text Box 12"/>
          <p:cNvSpPr txBox="1"/>
          <p:nvPr/>
        </p:nvSpPr>
        <p:spPr>
          <a:xfrm>
            <a:off x="3175" y="198438"/>
            <a:ext cx="35020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产品设计理念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5427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663" y="703263"/>
            <a:ext cx="7645400" cy="3944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8" name="Rectangle 11"/>
          <p:cNvSpPr/>
          <p:nvPr/>
        </p:nvSpPr>
        <p:spPr>
          <a:xfrm>
            <a:off x="-22225" y="169863"/>
            <a:ext cx="12414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5299" name="Text Box 12"/>
          <p:cNvSpPr txBox="1"/>
          <p:nvPr/>
        </p:nvSpPr>
        <p:spPr>
          <a:xfrm>
            <a:off x="3175" y="198438"/>
            <a:ext cx="35020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自主开发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55300" name="内容占位符 5"/>
          <p:cNvSpPr txBox="1"/>
          <p:nvPr/>
        </p:nvSpPr>
        <p:spPr>
          <a:xfrm>
            <a:off x="1660525" y="847725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342900" lvl="0" indent="-342900" eaLnBrk="1" hangingPunct="1">
              <a:buNone/>
            </a:pPr>
            <a:r>
              <a:rPr lang="en-US" altLang="zh-CN" dirty="0"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endParaRPr lang="zh-CN" altLang="en-US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5301" name="内容占位符 5"/>
          <p:cNvSpPr>
            <a:spLocks noGrp="1"/>
          </p:cNvSpPr>
          <p:nvPr>
            <p:ph idx="1"/>
          </p:nvPr>
        </p:nvSpPr>
        <p:spPr>
          <a:xfrm>
            <a:off x="457200" y="711200"/>
            <a:ext cx="8229600" cy="4525963"/>
          </a:xfrm>
        </p:spPr>
        <p:txBody>
          <a:bodyPr vert="horz" wrap="square" lIns="91440" tIns="45720" rIns="91440" bIns="45720" anchor="t"/>
          <a:p>
            <a:pPr>
              <a:buNone/>
            </a:pPr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55302" name="组合 8"/>
          <p:cNvGrpSpPr/>
          <p:nvPr/>
        </p:nvGrpSpPr>
        <p:grpSpPr>
          <a:xfrm>
            <a:off x="2051050" y="539750"/>
            <a:ext cx="4768850" cy="500063"/>
            <a:chOff x="2928926" y="1214422"/>
            <a:chExt cx="5822990" cy="500063"/>
          </a:xfrm>
        </p:grpSpPr>
        <p:sp>
          <p:nvSpPr>
            <p:cNvPr id="16" name="AutoShape 5"/>
            <p:cNvSpPr>
              <a:spLocks noChangeArrowheads="1"/>
            </p:cNvSpPr>
            <p:nvPr/>
          </p:nvSpPr>
          <p:spPr bwMode="gray">
            <a:xfrm>
              <a:off x="2928926" y="1214422"/>
              <a:ext cx="5500726" cy="500063"/>
            </a:xfrm>
            <a:prstGeom prst="roundRect">
              <a:avLst>
                <a:gd name="adj" fmla="val 17509"/>
              </a:avLst>
            </a:prstGeom>
            <a:solidFill>
              <a:srgbClr val="00B050"/>
            </a:solidFill>
            <a:ln w="9525">
              <a:noFill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348" name="Text Box 19"/>
            <p:cNvSpPr txBox="1">
              <a:spLocks noChangeAspect="1"/>
            </p:cNvSpPr>
            <p:nvPr/>
          </p:nvSpPr>
          <p:spPr>
            <a:xfrm>
              <a:off x="3000364" y="1233058"/>
              <a:ext cx="5751552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拥有全自主知识产权，拥有多项专利技术</a:t>
              </a:r>
              <a:endParaRPr lang="zh-CN" altLang="en-US" sz="1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857250" y="1371600"/>
          <a:ext cx="7429500" cy="3240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518"/>
                <a:gridCol w="1805298"/>
                <a:gridCol w="2499645"/>
                <a:gridCol w="2083039"/>
              </a:tblGrid>
              <a:tr h="354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案件文号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专利名称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专利类型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rgbClr val="00B050"/>
                    </a:solidFill>
                  </a:tcPr>
                </a:tc>
              </a:tr>
              <a:tr h="4954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CN0810442WL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三电平逆变器的控制方法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发明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54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CN0910569WL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一种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PFC</a:t>
                      </a: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整流电路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发明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54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CN0810443WL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一种单相谐波电流检测方法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发明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54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CN0920273WL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一种有源电力滤波器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实用新型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54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CN0820357WL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电源电流检测装置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实用新型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8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CN0930218WL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9" marR="91439" marT="45721" marB="45721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有源电力滤波器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(APF-25)</a:t>
                      </a: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外观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Text Box 4"/>
          <p:cNvSpPr txBox="1"/>
          <p:nvPr/>
        </p:nvSpPr>
        <p:spPr>
          <a:xfrm>
            <a:off x="6248400" y="3646488"/>
            <a:ext cx="2465388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易安装·易更换·易并柜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Rectangle 11"/>
          <p:cNvSpPr/>
          <p:nvPr/>
        </p:nvSpPr>
        <p:spPr>
          <a:xfrm>
            <a:off x="-22225" y="169863"/>
            <a:ext cx="17113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6324" name="Text Box 12"/>
          <p:cNvSpPr txBox="1"/>
          <p:nvPr/>
        </p:nvSpPr>
        <p:spPr>
          <a:xfrm>
            <a:off x="3175" y="198438"/>
            <a:ext cx="35020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产品设计理念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grpSp>
        <p:nvGrpSpPr>
          <p:cNvPr id="56325" name="Group 3"/>
          <p:cNvGrpSpPr/>
          <p:nvPr/>
        </p:nvGrpSpPr>
        <p:grpSpPr>
          <a:xfrm>
            <a:off x="5651500" y="625475"/>
            <a:ext cx="2474913" cy="862013"/>
            <a:chOff x="0" y="0"/>
            <a:chExt cx="2473920" cy="861774"/>
          </a:xfrm>
        </p:grpSpPr>
        <p:sp>
          <p:nvSpPr>
            <p:cNvPr id="56361" name="TextBox 19"/>
            <p:cNvSpPr/>
            <p:nvPr/>
          </p:nvSpPr>
          <p:spPr>
            <a:xfrm>
              <a:off x="169664" y="0"/>
              <a:ext cx="2304256" cy="8617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关键器件</a:t>
              </a:r>
              <a:b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</a:br>
              <a: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温度监控</a:t>
              </a:r>
              <a:endParaRPr lang="en-US" altLang="zh-CN" sz="2500" dirty="0">
                <a:solidFill>
                  <a:srgbClr val="000000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56362" name="直接连接符 20"/>
            <p:cNvSpPr/>
            <p:nvPr/>
          </p:nvSpPr>
          <p:spPr>
            <a:xfrm>
              <a:off x="0" y="842129"/>
              <a:ext cx="2088232" cy="7451"/>
            </a:xfrm>
            <a:prstGeom prst="line">
              <a:avLst/>
            </a:prstGeom>
            <a:ln w="25400" cap="flat" cmpd="sng">
              <a:solidFill>
                <a:srgbClr val="00B0F0"/>
              </a:solidFill>
              <a:prstDash val="lgDashDot"/>
              <a:headEnd type="none" w="med" len="med"/>
              <a:tailEnd type="none" w="med" len="med"/>
            </a:ln>
          </p:spPr>
        </p:sp>
      </p:grpSp>
      <p:grpSp>
        <p:nvGrpSpPr>
          <p:cNvPr id="56326" name="Group 6"/>
          <p:cNvGrpSpPr/>
          <p:nvPr/>
        </p:nvGrpSpPr>
        <p:grpSpPr>
          <a:xfrm>
            <a:off x="395288" y="3965575"/>
            <a:ext cx="2047875" cy="533400"/>
            <a:chOff x="0" y="0"/>
            <a:chExt cx="2048144" cy="534155"/>
          </a:xfrm>
        </p:grpSpPr>
        <p:sp>
          <p:nvSpPr>
            <p:cNvPr id="56359" name="TextBox 21"/>
            <p:cNvSpPr/>
            <p:nvPr/>
          </p:nvSpPr>
          <p:spPr>
            <a:xfrm>
              <a:off x="175936" y="0"/>
              <a:ext cx="1872208" cy="4770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保护功能</a:t>
              </a:r>
              <a:endParaRPr lang="zh-CN" altLang="en-US" sz="2500" dirty="0">
                <a:solidFill>
                  <a:srgbClr val="000000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56360" name="直接连接符 22"/>
            <p:cNvSpPr/>
            <p:nvPr/>
          </p:nvSpPr>
          <p:spPr>
            <a:xfrm>
              <a:off x="0" y="534155"/>
              <a:ext cx="1816325" cy="1"/>
            </a:xfrm>
            <a:prstGeom prst="line">
              <a:avLst/>
            </a:prstGeom>
            <a:ln w="25400" cap="flat" cmpd="sng">
              <a:solidFill>
                <a:srgbClr val="00B0F0"/>
              </a:solidFill>
              <a:prstDash val="lgDashDot"/>
              <a:headEnd type="none" w="med" len="med"/>
              <a:tailEnd type="none" w="med" len="med"/>
            </a:ln>
          </p:spPr>
        </p:sp>
      </p:grpSp>
      <p:grpSp>
        <p:nvGrpSpPr>
          <p:cNvPr id="56327" name="Group 9"/>
          <p:cNvGrpSpPr/>
          <p:nvPr/>
        </p:nvGrpSpPr>
        <p:grpSpPr>
          <a:xfrm>
            <a:off x="539750" y="625475"/>
            <a:ext cx="3455988" cy="904875"/>
            <a:chOff x="0" y="0"/>
            <a:chExt cx="3456384" cy="904166"/>
          </a:xfrm>
        </p:grpSpPr>
        <p:sp>
          <p:nvSpPr>
            <p:cNvPr id="56356" name="TextBox 10"/>
            <p:cNvSpPr/>
            <p:nvPr/>
          </p:nvSpPr>
          <p:spPr>
            <a:xfrm>
              <a:off x="144016" y="0"/>
              <a:ext cx="3312368" cy="4770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独立风道设计</a:t>
              </a:r>
              <a:endParaRPr lang="zh-CN" altLang="en-US" sz="2500" dirty="0">
                <a:solidFill>
                  <a:srgbClr val="000000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56357" name="直接连接符 18"/>
            <p:cNvSpPr/>
            <p:nvPr/>
          </p:nvSpPr>
          <p:spPr>
            <a:xfrm>
              <a:off x="216024" y="498346"/>
              <a:ext cx="2937036" cy="1"/>
            </a:xfrm>
            <a:prstGeom prst="line">
              <a:avLst/>
            </a:prstGeom>
            <a:ln w="25400" cap="flat" cmpd="sng">
              <a:solidFill>
                <a:srgbClr val="00B0F0"/>
              </a:solidFill>
              <a:prstDash val="lgDashDot"/>
              <a:headEnd type="none" w="med" len="med"/>
              <a:tailEnd type="none" w="med" len="med"/>
            </a:ln>
          </p:spPr>
        </p:sp>
        <p:sp>
          <p:nvSpPr>
            <p:cNvPr id="56358" name="TextBox 23"/>
            <p:cNvSpPr/>
            <p:nvPr/>
          </p:nvSpPr>
          <p:spPr>
            <a:xfrm>
              <a:off x="0" y="504056"/>
              <a:ext cx="2592288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  </a:t>
              </a:r>
              <a:r>
                <a:rPr lang="zh-CN" altLang="en-US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散热</a:t>
              </a:r>
              <a:r>
                <a:rPr lang="en-US" altLang="zh-CN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/</a:t>
              </a:r>
              <a:r>
                <a:rPr lang="zh-CN" altLang="en-US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防尘</a:t>
              </a:r>
              <a:r>
                <a:rPr lang="en-US" altLang="zh-CN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/</a:t>
              </a:r>
              <a:r>
                <a:rPr lang="zh-CN" altLang="en-US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防水雾</a:t>
              </a:r>
              <a:endParaRPr lang="zh-CN" altLang="en-US" sz="1500" dirty="0">
                <a:solidFill>
                  <a:srgbClr val="000000"/>
                </a:solidFill>
                <a:sym typeface="微软雅黑" panose="020B0503020204020204" pitchFamily="34" charset="-122"/>
              </a:endParaRPr>
            </a:p>
          </p:txBody>
        </p:sp>
      </p:grpSp>
      <p:graphicFrame>
        <p:nvGraphicFramePr>
          <p:cNvPr id="30" name="表格 1"/>
          <p:cNvGraphicFramePr>
            <a:graphicFrameLocks noGrp="1"/>
          </p:cNvGraphicFramePr>
          <p:nvPr/>
        </p:nvGraphicFramePr>
        <p:xfrm>
          <a:off x="2339975" y="3649663"/>
          <a:ext cx="6408738" cy="1079500"/>
        </p:xfrm>
        <a:graphic>
          <a:graphicData uri="http://schemas.openxmlformats.org/drawingml/2006/table">
            <a:tbl>
              <a:tblPr/>
              <a:tblGrid>
                <a:gridCol w="1601788"/>
                <a:gridCol w="1601787"/>
                <a:gridCol w="1603375"/>
                <a:gridCol w="1601788"/>
              </a:tblGrid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宽电压范围</a:t>
                      </a: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 -40%- 20%</a:t>
                      </a: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过压保护</a:t>
                      </a:r>
                      <a:endParaRPr kumimoji="0" lang="en-US" sz="1300" b="0" i="0" u="none" strike="noStrike" kern="1200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欠压保护</a:t>
                      </a: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过温保护</a:t>
                      </a: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4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短路保护</a:t>
                      </a: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逆变桥反向保护</a:t>
                      </a: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过补偿保护</a:t>
                      </a: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输出电流异常</a:t>
                      </a: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  <p:grpSp>
        <p:nvGrpSpPr>
          <p:cNvPr id="56345" name="Group 32"/>
          <p:cNvGrpSpPr/>
          <p:nvPr/>
        </p:nvGrpSpPr>
        <p:grpSpPr>
          <a:xfrm>
            <a:off x="466725" y="1489075"/>
            <a:ext cx="4994275" cy="1592263"/>
            <a:chOff x="0" y="0"/>
            <a:chExt cx="4993044" cy="1591806"/>
          </a:xfrm>
        </p:grpSpPr>
        <p:pic>
          <p:nvPicPr>
            <p:cNvPr id="56347" name="图片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52128" y="0"/>
              <a:ext cx="3071205" cy="15918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6348" name="直接连接符 26"/>
            <p:cNvSpPr/>
            <p:nvPr/>
          </p:nvSpPr>
          <p:spPr>
            <a:xfrm>
              <a:off x="129889" y="792088"/>
              <a:ext cx="4562152" cy="1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dashDot"/>
              <a:headEnd type="none" w="med" len="med"/>
              <a:tailEnd type="none" w="med" len="med"/>
            </a:ln>
          </p:spPr>
        </p:sp>
        <p:cxnSp>
          <p:nvCxnSpPr>
            <p:cNvPr id="56349" name="直接箭头连接符 28"/>
            <p:cNvCxnSpPr/>
            <p:nvPr/>
          </p:nvCxnSpPr>
          <p:spPr>
            <a:xfrm>
              <a:off x="273905" y="1087750"/>
              <a:ext cx="957585" cy="1"/>
            </a:xfrm>
            <a:prstGeom prst="straightConnector1">
              <a:avLst/>
            </a:prstGeom>
            <a:ln w="38100" cap="flat" cmpd="sng">
              <a:solidFill>
                <a:srgbClr val="4BACC6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56350" name="TextBox 29"/>
            <p:cNvSpPr/>
            <p:nvPr/>
          </p:nvSpPr>
          <p:spPr>
            <a:xfrm>
              <a:off x="201897" y="782796"/>
              <a:ext cx="761747" cy="3231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进风道</a:t>
              </a:r>
              <a:endParaRPr lang="zh-CN" altLang="en-US" sz="1500" dirty="0">
                <a:solidFill>
                  <a:srgbClr val="000000"/>
                </a:solidFill>
                <a:sym typeface="微软雅黑" panose="020B0503020204020204" pitchFamily="34" charset="-122"/>
              </a:endParaRPr>
            </a:p>
          </p:txBody>
        </p:sp>
        <p:grpSp>
          <p:nvGrpSpPr>
            <p:cNvPr id="56351" name="Group 37"/>
            <p:cNvGrpSpPr/>
            <p:nvPr/>
          </p:nvGrpSpPr>
          <p:grpSpPr>
            <a:xfrm>
              <a:off x="4035459" y="1102186"/>
              <a:ext cx="957585" cy="323165"/>
              <a:chOff x="0" y="0"/>
              <a:chExt cx="957585" cy="323165"/>
            </a:xfrm>
          </p:grpSpPr>
          <p:cxnSp>
            <p:nvCxnSpPr>
              <p:cNvPr id="56354" name="直接箭头连接符 27"/>
              <p:cNvCxnSpPr/>
              <p:nvPr/>
            </p:nvCxnSpPr>
            <p:spPr>
              <a:xfrm>
                <a:off x="0" y="273596"/>
                <a:ext cx="957585" cy="1"/>
              </a:xfrm>
              <a:prstGeom prst="straightConnector1">
                <a:avLst/>
              </a:prstGeom>
              <a:ln w="38100" cap="flat" cmpd="sng">
                <a:solidFill>
                  <a:srgbClr val="4BACC6"/>
                </a:solidFill>
                <a:prstDash val="solid"/>
                <a:headEnd type="none" w="med" len="med"/>
                <a:tailEnd type="arrow" w="med" len="med"/>
              </a:ln>
            </p:spPr>
          </p:cxnSp>
          <p:sp>
            <p:nvSpPr>
              <p:cNvPr id="56355" name="TextBox 30"/>
              <p:cNvSpPr/>
              <p:nvPr/>
            </p:nvSpPr>
            <p:spPr>
              <a:xfrm>
                <a:off x="0" y="0"/>
                <a:ext cx="761747" cy="3231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Calibri" panose="020F050202020403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+mn-ea"/>
                    <a:sym typeface="Calibri" panose="020F050202020403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sym typeface="Calibri" panose="020F050202020403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  <a:sym typeface="Calibri" panose="020F050202020403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  <a:sym typeface="Calibri" panose="020F0502020204030204" pitchFamily="34" charset="0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r>
                  <a:rPr lang="zh-CN" altLang="en-US" sz="1500" dirty="0">
                    <a:solidFill>
                      <a:srgbClr val="000000"/>
                    </a:solidFill>
                    <a:sym typeface="微软雅黑" panose="020B0503020204020204" pitchFamily="34" charset="-122"/>
                  </a:rPr>
                  <a:t>出风口</a:t>
                </a:r>
                <a:endParaRPr lang="zh-CN" altLang="en-US" sz="1500" dirty="0">
                  <a:solidFill>
                    <a:srgbClr val="000000"/>
                  </a:solidFill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6352" name="TextBox 31"/>
            <p:cNvSpPr/>
            <p:nvPr/>
          </p:nvSpPr>
          <p:spPr>
            <a:xfrm>
              <a:off x="0" y="504056"/>
              <a:ext cx="1531188" cy="2205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lnSpc>
                  <a:spcPts val="1000"/>
                </a:lnSpc>
                <a:spcBef>
                  <a:spcPct val="0"/>
                </a:spcBef>
                <a:buNone/>
              </a:pPr>
              <a:r>
                <a:rPr lang="zh-CN" altLang="en-US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上层电子元器件</a:t>
              </a:r>
              <a:endParaRPr lang="zh-CN" altLang="en-US" sz="1500" dirty="0">
                <a:solidFill>
                  <a:srgbClr val="000000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56353" name="TextBox 32"/>
            <p:cNvSpPr/>
            <p:nvPr/>
          </p:nvSpPr>
          <p:spPr>
            <a:xfrm>
              <a:off x="67287" y="1219587"/>
              <a:ext cx="1588897" cy="2205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lnSpc>
                  <a:spcPts val="1000"/>
                </a:lnSpc>
                <a:spcBef>
                  <a:spcPct val="0"/>
                </a:spcBef>
                <a:buNone/>
              </a:pPr>
              <a:r>
                <a:rPr lang="zh-CN" altLang="en-US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下层散热器</a:t>
              </a:r>
              <a:r>
                <a:rPr lang="en-US" altLang="zh-CN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 </a:t>
              </a:r>
              <a:r>
                <a:rPr lang="zh-CN" altLang="en-US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电感</a:t>
              </a:r>
              <a:endParaRPr lang="zh-CN" altLang="en-US" sz="1500" dirty="0">
                <a:solidFill>
                  <a:srgbClr val="000000"/>
                </a:solidFill>
                <a:sym typeface="微软雅黑" panose="020B0503020204020204" pitchFamily="34" charset="-122"/>
              </a:endParaRPr>
            </a:p>
          </p:txBody>
        </p:sp>
      </p:grpSp>
      <p:pic>
        <p:nvPicPr>
          <p:cNvPr id="56346" name="Picture 43" descr="C:\Users\zhaolongteng\AppData\Roaming\Tencent\Users\514053579\QQ\WinTemp\RichOle\_EY6D]CLM0S5_1DV~4R6E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1524000"/>
            <a:ext cx="3238500" cy="183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6" name="Rectangle 11"/>
          <p:cNvSpPr/>
          <p:nvPr/>
        </p:nvSpPr>
        <p:spPr>
          <a:xfrm>
            <a:off x="-22225" y="169863"/>
            <a:ext cx="17113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7347" name="Text Box 12"/>
          <p:cNvSpPr txBox="1"/>
          <p:nvPr/>
        </p:nvSpPr>
        <p:spPr>
          <a:xfrm>
            <a:off x="3175" y="198438"/>
            <a:ext cx="35020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产品设计理念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grpSp>
        <p:nvGrpSpPr>
          <p:cNvPr id="57348" name="Group 4"/>
          <p:cNvGrpSpPr/>
          <p:nvPr/>
        </p:nvGrpSpPr>
        <p:grpSpPr>
          <a:xfrm>
            <a:off x="273050" y="841375"/>
            <a:ext cx="2303463" cy="884238"/>
            <a:chOff x="0" y="0"/>
            <a:chExt cx="2304256" cy="883653"/>
          </a:xfrm>
        </p:grpSpPr>
        <p:sp>
          <p:nvSpPr>
            <p:cNvPr id="57359" name="TextBox 26"/>
            <p:cNvSpPr/>
            <p:nvPr/>
          </p:nvSpPr>
          <p:spPr>
            <a:xfrm>
              <a:off x="0" y="0"/>
              <a:ext cx="2304256" cy="8617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2-50 </a:t>
              </a:r>
              <a: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次谐波</a:t>
              </a:r>
              <a:b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</a:br>
              <a: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补偿能力</a:t>
              </a:r>
              <a:endParaRPr lang="zh-CN" altLang="en-US" sz="2500" dirty="0">
                <a:solidFill>
                  <a:srgbClr val="000000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57360" name="直接连接符 31"/>
            <p:cNvSpPr/>
            <p:nvPr/>
          </p:nvSpPr>
          <p:spPr>
            <a:xfrm>
              <a:off x="123304" y="861294"/>
              <a:ext cx="1692188" cy="22359"/>
            </a:xfrm>
            <a:prstGeom prst="line">
              <a:avLst/>
            </a:prstGeom>
            <a:ln w="25400" cap="flat" cmpd="sng">
              <a:solidFill>
                <a:srgbClr val="00B0F0"/>
              </a:solidFill>
              <a:prstDash val="lgDashDot"/>
              <a:headEnd type="none" w="med" len="med"/>
              <a:tailEnd type="none" w="med" len="med"/>
            </a:ln>
          </p:spPr>
        </p:sp>
      </p:grpSp>
      <p:grpSp>
        <p:nvGrpSpPr>
          <p:cNvPr id="57349" name="Group 7"/>
          <p:cNvGrpSpPr/>
          <p:nvPr/>
        </p:nvGrpSpPr>
        <p:grpSpPr>
          <a:xfrm>
            <a:off x="2771775" y="841375"/>
            <a:ext cx="2711450" cy="866775"/>
            <a:chOff x="0" y="0"/>
            <a:chExt cx="2710656" cy="867004"/>
          </a:xfrm>
        </p:grpSpPr>
        <p:sp>
          <p:nvSpPr>
            <p:cNvPr id="57357" name="TextBox 34"/>
            <p:cNvSpPr/>
            <p:nvPr/>
          </p:nvSpPr>
          <p:spPr>
            <a:xfrm>
              <a:off x="0" y="0"/>
              <a:ext cx="2658026" cy="8617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调设特定的谐波补偿次数</a:t>
              </a:r>
              <a:r>
                <a:rPr lang="en-US" altLang="zh-CN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/ </a:t>
              </a:r>
              <a: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百分比</a:t>
              </a:r>
              <a:endParaRPr lang="en-US" altLang="zh-CN" sz="2500" dirty="0">
                <a:solidFill>
                  <a:srgbClr val="000000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57358" name="直接连接符 35"/>
            <p:cNvSpPr/>
            <p:nvPr/>
          </p:nvSpPr>
          <p:spPr>
            <a:xfrm>
              <a:off x="118368" y="859553"/>
              <a:ext cx="2592288" cy="7451"/>
            </a:xfrm>
            <a:prstGeom prst="line">
              <a:avLst/>
            </a:prstGeom>
            <a:ln w="25400" cap="flat" cmpd="sng">
              <a:solidFill>
                <a:srgbClr val="00B0F0"/>
              </a:solidFill>
              <a:prstDash val="lgDashDot"/>
              <a:headEnd type="none" w="med" len="med"/>
              <a:tailEnd type="none" w="med" len="med"/>
            </a:ln>
          </p:spPr>
        </p:sp>
      </p:grpSp>
      <p:grpSp>
        <p:nvGrpSpPr>
          <p:cNvPr id="57350" name="Group 10"/>
          <p:cNvGrpSpPr/>
          <p:nvPr/>
        </p:nvGrpSpPr>
        <p:grpSpPr>
          <a:xfrm>
            <a:off x="5867400" y="841375"/>
            <a:ext cx="2449513" cy="884238"/>
            <a:chOff x="0" y="0"/>
            <a:chExt cx="2448272" cy="883653"/>
          </a:xfrm>
        </p:grpSpPr>
        <p:sp>
          <p:nvSpPr>
            <p:cNvPr id="57355" name="TextBox 36"/>
            <p:cNvSpPr/>
            <p:nvPr/>
          </p:nvSpPr>
          <p:spPr>
            <a:xfrm>
              <a:off x="0" y="0"/>
              <a:ext cx="2448272" cy="8617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谐波、无功补偿、不平衡负载补偿</a:t>
              </a:r>
              <a:endParaRPr lang="zh-CN" altLang="en-US" sz="2500" dirty="0">
                <a:solidFill>
                  <a:srgbClr val="000000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57356" name="直接连接符 37"/>
            <p:cNvSpPr/>
            <p:nvPr/>
          </p:nvSpPr>
          <p:spPr>
            <a:xfrm>
              <a:off x="72008" y="883653"/>
              <a:ext cx="2016224" cy="1"/>
            </a:xfrm>
            <a:prstGeom prst="line">
              <a:avLst/>
            </a:prstGeom>
            <a:ln w="25400" cap="flat" cmpd="sng">
              <a:solidFill>
                <a:srgbClr val="00B0F0"/>
              </a:solidFill>
              <a:prstDash val="lgDashDot"/>
              <a:headEnd type="none" w="med" len="med"/>
              <a:tailEnd type="none" w="med" len="med"/>
            </a:ln>
          </p:spPr>
        </p:sp>
      </p:grpSp>
      <p:grpSp>
        <p:nvGrpSpPr>
          <p:cNvPr id="57351" name="Group 13"/>
          <p:cNvGrpSpPr>
            <a:grpSpLocks noChangeAspect="1"/>
          </p:cNvGrpSpPr>
          <p:nvPr/>
        </p:nvGrpSpPr>
        <p:grpSpPr>
          <a:xfrm>
            <a:off x="250825" y="2012950"/>
            <a:ext cx="3646488" cy="2651125"/>
            <a:chOff x="0" y="0"/>
            <a:chExt cx="3402711" cy="2398750"/>
          </a:xfrm>
        </p:grpSpPr>
        <p:pic>
          <p:nvPicPr>
            <p:cNvPr id="57353" name="Picture 4" descr="C:\Users\zeng\Desktop\图片 8335_211736 5 8_2012_5_14 2012 5 14 11 25 42.bmp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087893" cy="1565920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7354" name="Picture 5" descr="C:\Users\zeng\Desktop\图片 8335_211736 5 8_2012_5_14 2012 5 14 11 29 10.bmp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4818" y="832830"/>
              <a:ext cx="2087893" cy="1565920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pic>
        <p:nvPicPr>
          <p:cNvPr id="5735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2136775"/>
            <a:ext cx="4311650" cy="254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Rectangle 11"/>
          <p:cNvSpPr/>
          <p:nvPr/>
        </p:nvSpPr>
        <p:spPr>
          <a:xfrm>
            <a:off x="-22225" y="169863"/>
            <a:ext cx="17113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8371" name="Text Box 12"/>
          <p:cNvSpPr txBox="1"/>
          <p:nvPr/>
        </p:nvSpPr>
        <p:spPr>
          <a:xfrm>
            <a:off x="3175" y="198438"/>
            <a:ext cx="35020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产品设计理念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58372" name="TextBox 34"/>
          <p:cNvSpPr/>
          <p:nvPr/>
        </p:nvSpPr>
        <p:spPr>
          <a:xfrm>
            <a:off x="682625" y="3789363"/>
            <a:ext cx="2798763" cy="8620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0000"/>
                </a:solidFill>
                <a:sym typeface="微软雅黑" panose="020B0503020204020204" pitchFamily="34" charset="-122"/>
              </a:rPr>
              <a:t>谐振监控和</a:t>
            </a:r>
            <a:endParaRPr lang="en-US" altLang="zh-CN" sz="2500" dirty="0">
              <a:solidFill>
                <a:srgbClr val="000000"/>
              </a:solidFill>
              <a:sym typeface="微软雅黑" panose="020B0503020204020204" pitchFamily="34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500" dirty="0">
                <a:solidFill>
                  <a:srgbClr val="000000"/>
                </a:solidFill>
                <a:sym typeface="微软雅黑" panose="020B0503020204020204" pitchFamily="34" charset="-122"/>
              </a:rPr>
              <a:t>自动管理</a:t>
            </a:r>
            <a:endParaRPr lang="en-US" altLang="zh-CN" sz="2500" dirty="0">
              <a:solidFill>
                <a:srgbClr val="000000"/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8373" name="Group 4"/>
          <p:cNvGrpSpPr/>
          <p:nvPr/>
        </p:nvGrpSpPr>
        <p:grpSpPr>
          <a:xfrm>
            <a:off x="107950" y="1219200"/>
            <a:ext cx="4464050" cy="1476375"/>
            <a:chOff x="0" y="0"/>
            <a:chExt cx="4464496" cy="1477908"/>
          </a:xfrm>
        </p:grpSpPr>
        <p:sp>
          <p:nvSpPr>
            <p:cNvPr id="58381" name="TextBox 26"/>
            <p:cNvSpPr/>
            <p:nvPr/>
          </p:nvSpPr>
          <p:spPr>
            <a:xfrm>
              <a:off x="20712" y="0"/>
              <a:ext cx="4443784" cy="8617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智能傅立叶算法</a:t>
              </a:r>
              <a:r>
                <a:rPr lang="en-US" altLang="zh-CN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, </a:t>
              </a:r>
              <a:r>
                <a:rPr lang="zh-CN" altLang="en-US" sz="2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自主学习和适应系统阻抗特性神经网络</a:t>
              </a:r>
              <a:endParaRPr lang="zh-CN" altLang="en-US" sz="2500" dirty="0">
                <a:solidFill>
                  <a:srgbClr val="000000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58382" name="TextBox 14"/>
            <p:cNvSpPr/>
            <p:nvPr/>
          </p:nvSpPr>
          <p:spPr>
            <a:xfrm>
              <a:off x="0" y="923910"/>
              <a:ext cx="4392488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开启后逐步增加系统补偿容量，自动避让谐振点，</a:t>
              </a:r>
              <a:r>
                <a:rPr lang="en-US" altLang="zh-CN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5</a:t>
              </a:r>
              <a:r>
                <a:rPr lang="zh-CN" altLang="en-US" sz="1500" dirty="0">
                  <a:solidFill>
                    <a:srgbClr val="000000"/>
                  </a:solidFill>
                  <a:sym typeface="微软雅黑" panose="020B0503020204020204" pitchFamily="34" charset="-122"/>
                </a:rPr>
                <a:t>分钟内达到额定容量。</a:t>
              </a:r>
              <a:endParaRPr lang="zh-CN" altLang="en-US" sz="1500" dirty="0">
                <a:solidFill>
                  <a:srgbClr val="000000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58383" name="直接连接符 15"/>
            <p:cNvSpPr/>
            <p:nvPr/>
          </p:nvSpPr>
          <p:spPr>
            <a:xfrm flipH="1" flipV="1">
              <a:off x="72008" y="851902"/>
              <a:ext cx="4032449" cy="1"/>
            </a:xfrm>
            <a:prstGeom prst="line">
              <a:avLst/>
            </a:prstGeom>
            <a:ln w="25400" cap="flat" cmpd="sng">
              <a:solidFill>
                <a:srgbClr val="00B0F0"/>
              </a:solidFill>
              <a:prstDash val="lgDashDot"/>
              <a:headEnd type="none" w="med" len="med"/>
              <a:tailEnd type="none" w="med" len="med"/>
            </a:ln>
          </p:spPr>
        </p:sp>
      </p:grpSp>
      <p:sp>
        <p:nvSpPr>
          <p:cNvPr id="58374" name="直接连接符 16"/>
          <p:cNvSpPr/>
          <p:nvPr/>
        </p:nvSpPr>
        <p:spPr>
          <a:xfrm>
            <a:off x="2555875" y="3776663"/>
            <a:ext cx="12700" cy="871537"/>
          </a:xfrm>
          <a:prstGeom prst="line">
            <a:avLst/>
          </a:prstGeom>
          <a:ln w="25400" cap="flat" cmpd="sng">
            <a:solidFill>
              <a:srgbClr val="00B0F0"/>
            </a:solidFill>
            <a:prstDash val="lgDashDot"/>
            <a:headEnd type="none" w="med" len="med"/>
            <a:tailEnd type="none" w="med" len="med"/>
          </a:ln>
        </p:spPr>
      </p:sp>
      <p:sp>
        <p:nvSpPr>
          <p:cNvPr id="58375" name="TextBox 17"/>
          <p:cNvSpPr/>
          <p:nvPr/>
        </p:nvSpPr>
        <p:spPr>
          <a:xfrm>
            <a:off x="2700338" y="3848100"/>
            <a:ext cx="4967287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500" dirty="0">
                <a:solidFill>
                  <a:srgbClr val="000000"/>
                </a:solidFill>
                <a:sym typeface="微软雅黑" panose="020B0503020204020204" pitchFamily="34" charset="-122"/>
              </a:rPr>
              <a:t>实时监控系统阻抗</a:t>
            </a:r>
            <a:r>
              <a:rPr lang="en-US" altLang="zh-CN" sz="1500" dirty="0">
                <a:solidFill>
                  <a:srgbClr val="000000"/>
                </a:solidFill>
                <a:sym typeface="微软雅黑" panose="020B0503020204020204" pitchFamily="34" charset="-122"/>
              </a:rPr>
              <a:t>, </a:t>
            </a:r>
            <a:r>
              <a:rPr lang="zh-CN" altLang="en-US" sz="1500" dirty="0">
                <a:solidFill>
                  <a:srgbClr val="000000"/>
                </a:solidFill>
                <a:sym typeface="微软雅黑" panose="020B0503020204020204" pitchFamily="34" charset="-122"/>
              </a:rPr>
              <a:t>系统一旦发生谐振，有源滤波器自动停止补偿，谐振消除后重新自动补偿</a:t>
            </a:r>
            <a:endParaRPr lang="zh-CN" altLang="en-US" sz="1500" dirty="0">
              <a:solidFill>
                <a:srgbClr val="000000"/>
              </a:solidFill>
              <a:sym typeface="微软雅黑" panose="020B0503020204020204" pitchFamily="34" charset="-122"/>
            </a:endParaRPr>
          </a:p>
        </p:txBody>
      </p:sp>
      <p:sp>
        <p:nvSpPr>
          <p:cNvPr id="58376" name="直接连接符 23"/>
          <p:cNvSpPr/>
          <p:nvPr/>
        </p:nvSpPr>
        <p:spPr>
          <a:xfrm flipH="1">
            <a:off x="331788" y="3705225"/>
            <a:ext cx="8632825" cy="0"/>
          </a:xfrm>
          <a:prstGeom prst="line">
            <a:avLst/>
          </a:prstGeom>
          <a:ln w="25400" cap="flat" cmpd="sng">
            <a:solidFill>
              <a:srgbClr val="00B0F0"/>
            </a:solidFill>
            <a:prstDash val="lgDashDot"/>
            <a:headEnd type="none" w="med" len="med"/>
            <a:tailEnd type="none" w="med" len="med"/>
          </a:ln>
        </p:spPr>
      </p:sp>
      <p:grpSp>
        <p:nvGrpSpPr>
          <p:cNvPr id="58377" name="组合 4"/>
          <p:cNvGrpSpPr/>
          <p:nvPr/>
        </p:nvGrpSpPr>
        <p:grpSpPr>
          <a:xfrm>
            <a:off x="4427538" y="639763"/>
            <a:ext cx="4572000" cy="2747962"/>
            <a:chOff x="4427984" y="1688941"/>
            <a:chExt cx="4572000" cy="2748171"/>
          </a:xfrm>
        </p:grpSpPr>
        <p:graphicFrame>
          <p:nvGraphicFramePr>
            <p:cNvPr id="31" name="图表 30"/>
            <p:cNvGraphicFramePr/>
            <p:nvPr/>
          </p:nvGraphicFramePr>
          <p:xfrm>
            <a:off x="4427984" y="1688941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cxnSp>
          <p:nvCxnSpPr>
            <p:cNvPr id="32" name="直接箭头连接符 31"/>
            <p:cNvCxnSpPr/>
            <p:nvPr/>
          </p:nvCxnSpPr>
          <p:spPr>
            <a:xfrm flipV="1">
              <a:off x="4643884" y="4432350"/>
              <a:ext cx="1152525" cy="47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0" name="TextBox 32"/>
            <p:cNvSpPr txBox="1"/>
            <p:nvPr/>
          </p:nvSpPr>
          <p:spPr>
            <a:xfrm>
              <a:off x="4427984" y="1772816"/>
              <a:ext cx="2376264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1200" dirty="0"/>
                <a:t>安培</a:t>
              </a:r>
              <a:endParaRPr lang="zh-CN" altLang="en-US" sz="1200" dirty="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4" name="Rectangle 11"/>
          <p:cNvSpPr/>
          <p:nvPr/>
        </p:nvSpPr>
        <p:spPr>
          <a:xfrm>
            <a:off x="-22225" y="169863"/>
            <a:ext cx="19399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9395" name="Text Box 12"/>
          <p:cNvSpPr txBox="1"/>
          <p:nvPr/>
        </p:nvSpPr>
        <p:spPr>
          <a:xfrm>
            <a:off x="3175" y="198438"/>
            <a:ext cx="35020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模块化领袖先锋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59396" name="内容占位符 5"/>
          <p:cNvSpPr txBox="1"/>
          <p:nvPr/>
        </p:nvSpPr>
        <p:spPr>
          <a:xfrm>
            <a:off x="1660525" y="847725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342900" lvl="0" indent="-342900" eaLnBrk="1" hangingPunct="1">
              <a:buNone/>
            </a:pPr>
            <a:r>
              <a:rPr lang="en-US" altLang="zh-CN" dirty="0"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endParaRPr lang="zh-CN" altLang="en-US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9397" name="Text Box 15"/>
          <p:cNvSpPr txBox="1"/>
          <p:nvPr/>
        </p:nvSpPr>
        <p:spPr>
          <a:xfrm>
            <a:off x="1825625" y="44450"/>
            <a:ext cx="8229600" cy="493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342900" lvl="0" indent="-342900" eaLnBrk="1" hangingPunct="1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Arial Unicode MS" panose="020B0604020202020204" charset="-122"/>
                <a:ea typeface="Arial Unicode MS" panose="020B0604020202020204" charset="-122"/>
              </a:rPr>
              <a:t>  2~50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次谐波同时补偿，并且可指定补偿次数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 eaLnBrk="1" hangingPunct="1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 &gt;97%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工作效率，损耗小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 eaLnBrk="1" hangingPunct="1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 95%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谐波滤除率；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 99%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基波无功滤除率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 eaLnBrk="1" hangingPunct="1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全响应时间小于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5ms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 eaLnBrk="1" hangingPunct="1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 智能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FFT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FFT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及瞬时无功三种算法模式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 eaLnBrk="1" hangingPunct="1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模块化设计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 eaLnBrk="1" hangingPunct="1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 谐波、无功及不平衡负载三种补偿模式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 eaLnBrk="1" hangingPunct="1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 全功能液晶监控系统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 eaLnBrk="1" hangingPunct="1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 -40%-20%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电压范围 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 eaLnBrk="1" hangingPunct="1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800" dirty="0">
                <a:latin typeface="Arial Unicode MS" panose="020B0604020202020204" charset="-122"/>
                <a:ea typeface="Arial Unicode MS" panose="020B0604020202020204" charset="-122"/>
              </a:rPr>
              <a:t>3DSP+CPLD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全数字控制方式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 eaLnBrk="1" hangingPunct="1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Char char="l"/>
            </a:pP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三电平逆变电路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 eaLnBrk="1" hangingPunct="1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 电科院认证，信息产业部认证，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BV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认证，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CE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认证，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CQC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认证等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右大括号 27"/>
          <p:cNvSpPr/>
          <p:nvPr/>
        </p:nvSpPr>
        <p:spPr>
          <a:xfrm>
            <a:off x="6745288" y="19050"/>
            <a:ext cx="431800" cy="25193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右大括号 28"/>
          <p:cNvSpPr/>
          <p:nvPr/>
        </p:nvSpPr>
        <p:spPr>
          <a:xfrm>
            <a:off x="6745288" y="2876550"/>
            <a:ext cx="374650" cy="2160588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9400" name="组合 34"/>
          <p:cNvGrpSpPr/>
          <p:nvPr/>
        </p:nvGrpSpPr>
        <p:grpSpPr>
          <a:xfrm>
            <a:off x="7321550" y="1062038"/>
            <a:ext cx="1655763" cy="431800"/>
            <a:chOff x="2928926" y="1214422"/>
            <a:chExt cx="5500726" cy="432000"/>
          </a:xfrm>
        </p:grpSpPr>
        <p:sp>
          <p:nvSpPr>
            <p:cNvPr id="32" name="AutoShape 5"/>
            <p:cNvSpPr>
              <a:spLocks noChangeArrowheads="1"/>
            </p:cNvSpPr>
            <p:nvPr/>
          </p:nvSpPr>
          <p:spPr bwMode="gray">
            <a:xfrm>
              <a:off x="2928926" y="1214422"/>
              <a:ext cx="5500726" cy="432000"/>
            </a:xfrm>
            <a:prstGeom prst="roundRect">
              <a:avLst>
                <a:gd name="adj" fmla="val 17509"/>
              </a:avLst>
            </a:prstGeom>
            <a:solidFill>
              <a:srgbClr val="00B050"/>
            </a:solidFill>
            <a:ln w="9525">
              <a:noFill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409" name="Text Box 19"/>
            <p:cNvSpPr txBox="1">
              <a:spLocks noChangeAspect="1"/>
            </p:cNvSpPr>
            <p:nvPr/>
          </p:nvSpPr>
          <p:spPr>
            <a:xfrm>
              <a:off x="3000364" y="1233058"/>
              <a:ext cx="5429288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技术优势</a:t>
              </a:r>
              <a:endParaRPr lang="zh-CN" altLang="en-US" sz="1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9401" name="组合 9"/>
          <p:cNvGrpSpPr/>
          <p:nvPr/>
        </p:nvGrpSpPr>
        <p:grpSpPr>
          <a:xfrm>
            <a:off x="7321550" y="3733800"/>
            <a:ext cx="1655763" cy="431800"/>
            <a:chOff x="2928926" y="1214422"/>
            <a:chExt cx="5500726" cy="432000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gray">
            <a:xfrm>
              <a:off x="2928926" y="1214422"/>
              <a:ext cx="5500726" cy="432000"/>
            </a:xfrm>
            <a:prstGeom prst="roundRect">
              <a:avLst>
                <a:gd name="adj" fmla="val 17509"/>
              </a:avLst>
            </a:prstGeom>
            <a:solidFill>
              <a:srgbClr val="0070C0"/>
            </a:solidFill>
            <a:ln w="9525">
              <a:noFill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405" name="Text Box 19"/>
            <p:cNvSpPr txBox="1">
              <a:spLocks noChangeAspect="1"/>
            </p:cNvSpPr>
            <p:nvPr/>
          </p:nvSpPr>
          <p:spPr>
            <a:xfrm>
              <a:off x="3000364" y="1233058"/>
              <a:ext cx="5429288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技术特点</a:t>
              </a:r>
              <a:endParaRPr lang="zh-CN" altLang="en-US" sz="1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4"/>
          <p:cNvGraphicFramePr>
            <a:graphicFrameLocks noGrp="1"/>
          </p:cNvGraphicFramePr>
          <p:nvPr>
            <p:ph idx="1"/>
          </p:nvPr>
        </p:nvGraphicFramePr>
        <p:xfrm>
          <a:off x="539750" y="447675"/>
          <a:ext cx="8293100" cy="389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692"/>
                <a:gridCol w="1106168"/>
                <a:gridCol w="3876964"/>
                <a:gridCol w="2073276"/>
              </a:tblGrid>
              <a:tr h="3657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电压等级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产品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容量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机型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</a:tr>
              <a:tr h="640051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208V/400V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APF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5A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10A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15A</a:t>
                      </a:r>
                      <a:r>
                        <a:rPr lang="zh-CN" altLang="en-US" sz="18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25A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35A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50A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60A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75A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100A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150A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壁挂式、机架式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</a:tr>
              <a:tr h="365732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ASVG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30kvar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50kvar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100kvar(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仅机架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)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壁挂式、机架式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</a:tr>
              <a:tr h="365732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SVG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30kvar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50kvar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100kvar(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仅机架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)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壁挂式、机架式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</a:tr>
              <a:tr h="50259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480V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APF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35A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50A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75A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90A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壁挂式、机架式</a:t>
                      </a:r>
                      <a:endParaRPr lang="zh-CN" altLang="en-US" sz="18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</a:tr>
              <a:tr h="578231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SVG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30~110kvar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壁挂式、机架式</a:t>
                      </a:r>
                      <a:endParaRPr lang="zh-CN" altLang="en-US" sz="18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</a:tr>
              <a:tr h="50259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690V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APF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35A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50A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75A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、</a:t>
                      </a: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90A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壁挂式、机架式</a:t>
                      </a:r>
                      <a:endParaRPr lang="zh-CN" altLang="en-US" sz="18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</a:tr>
              <a:tr h="578231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SVG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30~110kvar</a:t>
                      </a:r>
                      <a:endParaRPr lang="en-US" altLang="zh-CN" sz="18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charset="-122"/>
                        </a:rPr>
                        <a:t>壁挂式、机架式</a:t>
                      </a:r>
                      <a:endParaRPr lang="zh-CN" altLang="en-US" sz="18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charset="-122"/>
                      </a:endParaRPr>
                    </a:p>
                  </a:txBody>
                  <a:tcPr marT="45707" marB="45707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2" name="标题 1"/>
          <p:cNvSpPr txBox="1"/>
          <p:nvPr/>
        </p:nvSpPr>
        <p:spPr>
          <a:xfrm>
            <a:off x="2236788" y="1006475"/>
            <a:ext cx="4446587" cy="427038"/>
          </a:xfrm>
          <a:prstGeom prst="rect">
            <a:avLst/>
          </a:prstGeom>
          <a:noFill/>
          <a:ln w="9525">
            <a:noFill/>
          </a:ln>
        </p:spPr>
        <p:txBody>
          <a:bodyPr lIns="102870" tIns="51435" rIns="102870" bIns="51435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800" b="1" i="1" dirty="0">
              <a:solidFill>
                <a:srgbClr val="404040"/>
              </a:solidFill>
            </a:endParaRPr>
          </a:p>
        </p:txBody>
      </p:sp>
      <p:pic>
        <p:nvPicPr>
          <p:cNvPr id="61443" name="Picture 6" descr="4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000">
            <a:off x="1198563" y="784225"/>
            <a:ext cx="2967037" cy="4224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4" name="Rectangle 41"/>
          <p:cNvSpPr/>
          <p:nvPr/>
        </p:nvSpPr>
        <p:spPr>
          <a:xfrm>
            <a:off x="4202113" y="2295525"/>
            <a:ext cx="4552950" cy="1938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最小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600*800*2200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机柜可放置</a:t>
            </a:r>
            <a:endParaRPr lang="zh-CN" altLang="en-US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750A       APF</a:t>
            </a:r>
            <a:endParaRPr lang="zh-CN" altLang="en-US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500kvar  SVG</a:t>
            </a:r>
            <a:endParaRPr lang="en-US" altLang="zh-CN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500kvar   ASVG</a:t>
            </a:r>
            <a:endParaRPr lang="en-US" altLang="zh-CN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1445" name="Rectangle 41"/>
          <p:cNvSpPr/>
          <p:nvPr/>
        </p:nvSpPr>
        <p:spPr>
          <a:xfrm>
            <a:off x="4459288" y="1839913"/>
            <a:ext cx="455295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大容量，减少占地面积</a:t>
            </a:r>
            <a:endParaRPr lang="zh-CN" altLang="en-US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1446" name="Rectangle 11"/>
          <p:cNvSpPr/>
          <p:nvPr/>
        </p:nvSpPr>
        <p:spPr>
          <a:xfrm>
            <a:off x="-22225" y="169863"/>
            <a:ext cx="25368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47" name="Text Box 12"/>
          <p:cNvSpPr txBox="1"/>
          <p:nvPr/>
        </p:nvSpPr>
        <p:spPr>
          <a:xfrm>
            <a:off x="3175" y="198438"/>
            <a:ext cx="276383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节省空间</a:t>
            </a:r>
            <a:r>
              <a:rPr lang="en-US" altLang="zh-CN" sz="2000" b="1" dirty="0">
                <a:solidFill>
                  <a:schemeClr val="bg1"/>
                </a:solidFill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</a:rPr>
              <a:t>大容量设计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2" descr="C:\Users\Administrator\Desktop\9A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937" y="0"/>
            <a:ext cx="9259887" cy="5145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矩形 1"/>
          <p:cNvSpPr/>
          <p:nvPr/>
        </p:nvSpPr>
        <p:spPr>
          <a:xfrm>
            <a:off x="5140325" y="868363"/>
            <a:ext cx="37592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200" dirty="0">
              <a:solidFill>
                <a:srgbClr val="0C0C0C"/>
              </a:solidFill>
              <a:latin typeface="Arial" panose="020B0604020202020204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zh-CN" altLang="en-US" sz="1200" dirty="0">
                <a:solidFill>
                  <a:srgbClr val="0C0C0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国家创新基金</a:t>
            </a:r>
            <a:endParaRPr lang="zh-CN" altLang="en-US" sz="1200" dirty="0">
              <a:solidFill>
                <a:srgbClr val="0C0C0C"/>
              </a:solidFill>
              <a:latin typeface="Arial" panose="020B0604020202020204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zh-CN" altLang="en-US" sz="1200" dirty="0">
                <a:solidFill>
                  <a:srgbClr val="0C0C0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深圳市科技研究开发计划</a:t>
            </a:r>
            <a:endParaRPr lang="en-US" altLang="zh-CN" sz="1200" dirty="0">
              <a:solidFill>
                <a:srgbClr val="0C0C0C"/>
              </a:solidFill>
              <a:latin typeface="Arial" panose="020B0604020202020204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eaLnBrk="1" hangingPunct="1">
              <a:spcBef>
                <a:spcPct val="0"/>
              </a:spcBef>
            </a:pPr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光伏逆变器获中国</a:t>
            </a: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(</a:t>
            </a:r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金太阳</a:t>
            </a: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)</a:t>
            </a:r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、德国</a:t>
            </a: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(TUV)</a:t>
            </a:r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、意大利</a:t>
            </a: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(ENEL)</a:t>
            </a:r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、澳大利亚</a:t>
            </a: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(CSA)</a:t>
            </a:r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、美国</a:t>
            </a: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(UL)</a:t>
            </a:r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、鉴衡认证</a:t>
            </a:r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532" name="TextBox 5"/>
          <p:cNvSpPr/>
          <p:nvPr/>
        </p:nvSpPr>
        <p:spPr>
          <a:xfrm>
            <a:off x="396875" y="104775"/>
            <a:ext cx="48387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rgbClr val="3F3F3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公司及产品资质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533" name="Text Box 9"/>
          <p:cNvSpPr txBox="1"/>
          <p:nvPr/>
        </p:nvSpPr>
        <p:spPr>
          <a:xfrm>
            <a:off x="123825" y="868363"/>
            <a:ext cx="4029075" cy="1308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9B4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幼圆" panose="02010509060101010101" pitchFamily="49" charset="-122"/>
              </a:rPr>
              <a:t>50+</a:t>
            </a:r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幼圆" panose="02010509060101010101" pitchFamily="49" charset="-122"/>
              </a:rPr>
              <a:t>项授权专利技术，其中13项发明专利、</a:t>
            </a: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幼圆" panose="02010509060101010101" pitchFamily="49" charset="-122"/>
              </a:rPr>
              <a:t>17</a:t>
            </a:r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幼圆" panose="02010509060101010101" pitchFamily="49" charset="-122"/>
              </a:rPr>
              <a:t>项实用新型专利。</a:t>
            </a:r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幼圆" panose="02010509060101010101" pitchFamily="49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幼圆" panose="02010509060101010101" pitchFamily="49" charset="-122"/>
              </a:rPr>
              <a:t>并获</a:t>
            </a:r>
            <a:r>
              <a:rPr lang="zh-CN" altLang="en-US" sz="1300" b="1" dirty="0">
                <a:solidFill>
                  <a:srgbClr val="009B4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幼圆" panose="02010509060101010101" pitchFamily="49" charset="-122"/>
              </a:rPr>
              <a:t>多种认证</a:t>
            </a:r>
            <a:r>
              <a:rPr lang="zh-CN" altLang="en-US" sz="1300" dirty="0">
                <a:solidFill>
                  <a:srgbClr val="009B4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幼圆" panose="02010509060101010101" pitchFamily="49" charset="-122"/>
              </a:rPr>
              <a:t>：</a:t>
            </a:r>
            <a:endParaRPr lang="zh-CN" altLang="en-US" sz="1300" dirty="0">
              <a:solidFill>
                <a:srgbClr val="009B4C"/>
              </a:solidFill>
              <a:latin typeface="Arial" panose="020B0604020202020204" pitchFamily="34" charset="0"/>
              <a:ea typeface="微软雅黑" panose="020B0503020204020204" pitchFamily="34" charset="-122"/>
              <a:sym typeface="幼圆" panose="02010509060101010101" pitchFamily="49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中国电科院、信息产业部、中国质量认证中心、鉴衡、IEEE国际电工委员会、ETL、TUV、CE、SAA、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UL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</a:rPr>
              <a:t>BV···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6" name="Text Box 4"/>
          <p:cNvSpPr txBox="1"/>
          <p:nvPr/>
        </p:nvSpPr>
        <p:spPr>
          <a:xfrm>
            <a:off x="6248400" y="3646488"/>
            <a:ext cx="2465388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易安装·易更换·易并柜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2467" name="Rectangle 11"/>
          <p:cNvSpPr/>
          <p:nvPr/>
        </p:nvSpPr>
        <p:spPr>
          <a:xfrm>
            <a:off x="-22225" y="169863"/>
            <a:ext cx="23463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2468" name="Text Box 12"/>
          <p:cNvSpPr txBox="1"/>
          <p:nvPr/>
        </p:nvSpPr>
        <p:spPr>
          <a:xfrm>
            <a:off x="3175" y="198438"/>
            <a:ext cx="25495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特殊机型</a:t>
            </a:r>
            <a:r>
              <a:rPr lang="en-US" altLang="zh-CN" sz="2000" b="1" dirty="0">
                <a:solidFill>
                  <a:schemeClr val="bg1"/>
                </a:solidFill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</a:rPr>
              <a:t>插拔设计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62469" name="Picture 7" descr="C:\Users\zhaolongteng\AppData\Roaming\Tencent\Users\514053579\QQ\WinTemp\RichOle\3}1[J_5{6)4AX)2)9S)666V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98700"/>
            <a:ext cx="5243513" cy="271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70" name="Picture 8" descr="C:\Users\zhaolongteng\AppData\Roaming\Tencent\Users\514053579\QQ\WinTemp\RichOle\@KL6ITAHDL1}LP2(@QZE%J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263" y="165100"/>
            <a:ext cx="4719637" cy="326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90" name="Text Box 4"/>
          <p:cNvSpPr txBox="1"/>
          <p:nvPr/>
        </p:nvSpPr>
        <p:spPr>
          <a:xfrm>
            <a:off x="6248400" y="3646488"/>
            <a:ext cx="2465388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易安装·易更换·易并柜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3491" name="Rectangle 11"/>
          <p:cNvSpPr/>
          <p:nvPr/>
        </p:nvSpPr>
        <p:spPr>
          <a:xfrm>
            <a:off x="-22225" y="169863"/>
            <a:ext cx="23463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3492" name="Text Box 12"/>
          <p:cNvSpPr txBox="1"/>
          <p:nvPr/>
        </p:nvSpPr>
        <p:spPr>
          <a:xfrm>
            <a:off x="3175" y="198438"/>
            <a:ext cx="25495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特殊机型</a:t>
            </a:r>
            <a:r>
              <a:rPr lang="en-US" altLang="zh-CN" sz="2000" b="1" dirty="0">
                <a:solidFill>
                  <a:schemeClr val="bg1"/>
                </a:solidFill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</a:rPr>
              <a:t>插拔设计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6349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988" y="1193800"/>
            <a:ext cx="4349750" cy="291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00" y="33338"/>
            <a:ext cx="3151188" cy="47037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4" name="标题 1"/>
          <p:cNvSpPr txBox="1"/>
          <p:nvPr/>
        </p:nvSpPr>
        <p:spPr>
          <a:xfrm>
            <a:off x="2557463" y="511175"/>
            <a:ext cx="4008437" cy="390525"/>
          </a:xfrm>
          <a:prstGeom prst="rect">
            <a:avLst/>
          </a:prstGeom>
          <a:noFill/>
          <a:ln w="9525">
            <a:noFill/>
          </a:ln>
        </p:spPr>
        <p:txBody>
          <a:bodyPr lIns="102870" tIns="51435" rIns="102870" bIns="51435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800" b="1" i="1" dirty="0">
              <a:solidFill>
                <a:srgbClr val="404040"/>
              </a:solidFill>
            </a:endParaRPr>
          </a:p>
        </p:txBody>
      </p:sp>
      <p:sp>
        <p:nvSpPr>
          <p:cNvPr id="64515" name="Rectangle 41"/>
          <p:cNvSpPr/>
          <p:nvPr/>
        </p:nvSpPr>
        <p:spPr>
          <a:xfrm>
            <a:off x="4560888" y="1262063"/>
            <a:ext cx="4524375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1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）尺寸：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400W*44.5H*325D</a:t>
            </a:r>
            <a:endParaRPr lang="en-US" altLang="zh-CN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）重量：仅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5kg</a:t>
            </a:r>
            <a:endParaRPr lang="en-US" altLang="zh-CN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）开关频率：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90kHz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,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治理效果优 </a:t>
            </a:r>
            <a:endParaRPr lang="zh-CN" altLang="en-US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4516" name="Rectangle 41"/>
          <p:cNvSpPr/>
          <p:nvPr/>
        </p:nvSpPr>
        <p:spPr>
          <a:xfrm>
            <a:off x="4829175" y="688975"/>
            <a:ext cx="4103688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刀锋系列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APF</a:t>
            </a:r>
            <a:endParaRPr lang="en-US" altLang="zh-CN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451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869950" y="901700"/>
            <a:ext cx="3221038" cy="212566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64518" name="Rectangle 41"/>
          <p:cNvSpPr/>
          <p:nvPr/>
        </p:nvSpPr>
        <p:spPr>
          <a:xfrm>
            <a:off x="1122363" y="3184525"/>
            <a:ext cx="7694612" cy="1014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适用于与其他设备配套应用或末端空调的就地补偿，体积小，重量轻，易与其他设备共同组柜。</a:t>
            </a:r>
            <a:endParaRPr lang="zh-CN" altLang="en-US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4519" name="Rectangle 41"/>
          <p:cNvSpPr/>
          <p:nvPr/>
        </p:nvSpPr>
        <p:spPr>
          <a:xfrm>
            <a:off x="1138238" y="4198938"/>
            <a:ext cx="7694612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小容量变频器：电流畸变率高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+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输入线缆长度长</a:t>
            </a:r>
            <a:r>
              <a:rPr lang="en-US" altLang="zh-CN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=</a:t>
            </a:r>
            <a:r>
              <a:rPr lang="zh-CN" altLang="en-US" sz="2000" dirty="0">
                <a:solidFill>
                  <a:srgbClr val="0099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输入端电压畸变率过高，降低变频器使用寿命，故障率上升。</a:t>
            </a:r>
            <a:endParaRPr lang="zh-CN" altLang="en-US" sz="2000" dirty="0">
              <a:solidFill>
                <a:srgbClr val="0099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4520" name="Rectangle 11"/>
          <p:cNvSpPr/>
          <p:nvPr/>
        </p:nvSpPr>
        <p:spPr>
          <a:xfrm>
            <a:off x="-22225" y="169863"/>
            <a:ext cx="23463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4521" name="Text Box 12"/>
          <p:cNvSpPr txBox="1"/>
          <p:nvPr/>
        </p:nvSpPr>
        <p:spPr>
          <a:xfrm>
            <a:off x="3175" y="198438"/>
            <a:ext cx="25495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配套应用</a:t>
            </a:r>
            <a:r>
              <a:rPr lang="en-US" altLang="zh-CN" sz="2000" b="1" dirty="0">
                <a:solidFill>
                  <a:schemeClr val="bg1"/>
                </a:solidFill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</a:rPr>
              <a:t>刀锋机型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538" name="Text Box 4"/>
          <p:cNvSpPr txBox="1"/>
          <p:nvPr/>
        </p:nvSpPr>
        <p:spPr>
          <a:xfrm>
            <a:off x="6248400" y="3646488"/>
            <a:ext cx="2465388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易安装·易更换·易并柜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5539" name="Rectangle 11"/>
          <p:cNvSpPr/>
          <p:nvPr/>
        </p:nvSpPr>
        <p:spPr>
          <a:xfrm>
            <a:off x="-22225" y="169863"/>
            <a:ext cx="23336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5540" name="Text Box 12"/>
          <p:cNvSpPr txBox="1"/>
          <p:nvPr/>
        </p:nvSpPr>
        <p:spPr>
          <a:xfrm>
            <a:off x="3175" y="198438"/>
            <a:ext cx="25495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产品缩影</a:t>
            </a:r>
            <a:r>
              <a:rPr lang="en-US" altLang="zh-CN" sz="2000" b="1" dirty="0">
                <a:solidFill>
                  <a:schemeClr val="bg1"/>
                </a:solidFill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</a:rPr>
              <a:t>人机界面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65541" name="Picture 1" descr="C:\Users\zhaolongteng\AppData\Roaming\Tencent\Users\514053579\QQ\WinTemp\RichOle\195~54ZCC86O26UT2@V5RWN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00" y="50800"/>
            <a:ext cx="419735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42" name="Picture 2" descr="C:\Users\zhaolongteng\AppData\Roaming\Tencent\Users\514053579\QQ\WinTemp\RichOle\Y`[6JO8DY9(F27D%F5VBWB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260600"/>
            <a:ext cx="4251325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43" name="Picture 3" descr="C:\Users\zhaolongteng\AppData\Roaming\Tencent\Users\514053579\QQ\WinTemp\RichOle\JI}FX~6G@_JG$QN$RG{%OK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2236788"/>
            <a:ext cx="4330700" cy="24749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562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2075" y="1028700"/>
            <a:ext cx="3971925" cy="2382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3" name="Text Box 4"/>
          <p:cNvSpPr txBox="1"/>
          <p:nvPr/>
        </p:nvSpPr>
        <p:spPr>
          <a:xfrm>
            <a:off x="6248400" y="3646488"/>
            <a:ext cx="2465388" cy="365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易安装·易更换·易并柜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6564" name="Rectangle 11"/>
          <p:cNvSpPr/>
          <p:nvPr/>
        </p:nvSpPr>
        <p:spPr>
          <a:xfrm>
            <a:off x="-22225" y="169863"/>
            <a:ext cx="23336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6565" name="Text Box 12"/>
          <p:cNvSpPr txBox="1"/>
          <p:nvPr/>
        </p:nvSpPr>
        <p:spPr>
          <a:xfrm>
            <a:off x="3175" y="198438"/>
            <a:ext cx="25495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产品缩影</a:t>
            </a:r>
            <a:r>
              <a:rPr lang="en-US" altLang="zh-CN" sz="2000" b="1" dirty="0">
                <a:solidFill>
                  <a:schemeClr val="bg1"/>
                </a:solidFill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</a:rPr>
              <a:t>人机界面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66566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63" y="730250"/>
            <a:ext cx="3886200" cy="233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7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0325"/>
            <a:ext cx="4048125" cy="2428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8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075" y="1028700"/>
            <a:ext cx="3971925" cy="2382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9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925" y="2359025"/>
            <a:ext cx="4270375" cy="2562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6" name="标题 1"/>
          <p:cNvSpPr txBox="1"/>
          <p:nvPr/>
        </p:nvSpPr>
        <p:spPr>
          <a:xfrm>
            <a:off x="2252663" y="587375"/>
            <a:ext cx="4446587" cy="427038"/>
          </a:xfrm>
          <a:prstGeom prst="rect">
            <a:avLst/>
          </a:prstGeom>
          <a:noFill/>
          <a:ln w="9525">
            <a:noFill/>
          </a:ln>
        </p:spPr>
        <p:txBody>
          <a:bodyPr lIns="102870" tIns="51435" rIns="102870" bIns="51435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800" b="1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67587" name="组合 4"/>
          <p:cNvGrpSpPr/>
          <p:nvPr/>
        </p:nvGrpSpPr>
        <p:grpSpPr>
          <a:xfrm>
            <a:off x="369888" y="695325"/>
            <a:ext cx="8655050" cy="4510088"/>
            <a:chOff x="0" y="742061"/>
            <a:chExt cx="10801350" cy="7604772"/>
          </a:xfrm>
        </p:grpSpPr>
        <p:sp>
          <p:nvSpPr>
            <p:cNvPr id="10" name="矩形 9"/>
            <p:cNvSpPr/>
            <p:nvPr/>
          </p:nvSpPr>
          <p:spPr>
            <a:xfrm flipV="1">
              <a:off x="0" y="4039871"/>
              <a:ext cx="10801350" cy="6156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870" tIns="51435" rIns="102870" bIns="51435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969776" y="3694565"/>
              <a:ext cx="693410" cy="69061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4445750" y="3694565"/>
              <a:ext cx="691428" cy="69061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917760" y="3694565"/>
              <a:ext cx="693410" cy="69061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391752" y="3694565"/>
              <a:ext cx="693410" cy="69061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8865744" y="3694565"/>
              <a:ext cx="693410" cy="69061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7600" name="Text Box 2"/>
            <p:cNvSpPr txBox="1"/>
            <p:nvPr/>
          </p:nvSpPr>
          <p:spPr>
            <a:xfrm>
              <a:off x="268312" y="2168575"/>
              <a:ext cx="2925349" cy="1193173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zh-CN" altLang="en-US" sz="4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产品特点</a:t>
              </a:r>
              <a:endParaRPr lang="zh-CN" altLang="en-US" sz="4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047043" y="3769516"/>
              <a:ext cx="538879" cy="540712"/>
            </a:xfrm>
            <a:prstGeom prst="ellipse">
              <a:avLst/>
            </a:prstGeom>
            <a:solidFill>
              <a:srgbClr val="00B0F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1</a:t>
              </a:r>
              <a:endPara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4521035" y="3769516"/>
              <a:ext cx="540859" cy="540712"/>
            </a:xfrm>
            <a:prstGeom prst="ellipse">
              <a:avLst/>
            </a:prstGeom>
            <a:solidFill>
              <a:srgbClr val="00B0F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2</a:t>
              </a:r>
              <a:endPara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993045" y="3769516"/>
              <a:ext cx="538879" cy="540712"/>
            </a:xfrm>
            <a:prstGeom prst="ellipse">
              <a:avLst/>
            </a:prstGeom>
            <a:solidFill>
              <a:srgbClr val="00B0F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3</a:t>
              </a:r>
              <a:endPara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7469019" y="3769516"/>
              <a:ext cx="538879" cy="540712"/>
            </a:xfrm>
            <a:prstGeom prst="ellipse">
              <a:avLst/>
            </a:prstGeom>
            <a:solidFill>
              <a:srgbClr val="00B0F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4</a:t>
              </a:r>
              <a:endPara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8941029" y="3769516"/>
              <a:ext cx="538879" cy="540712"/>
            </a:xfrm>
            <a:prstGeom prst="ellipse">
              <a:avLst/>
            </a:prstGeom>
            <a:solidFill>
              <a:srgbClr val="00B0F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5</a:t>
              </a:r>
              <a:endPara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 flipV="1">
              <a:off x="3605733" y="4323611"/>
              <a:ext cx="334817" cy="1448146"/>
            </a:xfrm>
            <a:custGeom>
              <a:avLst/>
              <a:gdLst>
                <a:gd name="connsiteX0" fmla="*/ 0 w 333829"/>
                <a:gd name="connsiteY0" fmla="*/ 0 h 1451429"/>
                <a:gd name="connsiteX1" fmla="*/ 0 w 333829"/>
                <a:gd name="connsiteY1" fmla="*/ 1117600 h 1451429"/>
                <a:gd name="connsiteX2" fmla="*/ 333829 w 333829"/>
                <a:gd name="connsiteY2" fmla="*/ 1451429 h 145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829" h="1451429">
                  <a:moveTo>
                    <a:pt x="0" y="0"/>
                  </a:moveTo>
                  <a:lnTo>
                    <a:pt x="0" y="1117600"/>
                  </a:lnTo>
                  <a:lnTo>
                    <a:pt x="333829" y="1451429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172854" y="4711747"/>
              <a:ext cx="2916285" cy="2955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卓越的补偿效果</a:t>
              </a:r>
              <a:endPara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95%</a:t>
              </a: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谐波滤除率</a:t>
              </a: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PF0.99</a:t>
              </a: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级无功补偿功能</a:t>
              </a: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容性</a:t>
              </a:r>
              <a:r>
                <a:rPr kumimoji="0" lang="en-US" altLang="zh-CN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&amp;</a:t>
              </a: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感性无功手到擒来</a:t>
              </a: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ea"/>
                </a:rPr>
                <a:t>三相不平衡补偿功能</a:t>
              </a: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 flipH="1" flipV="1">
              <a:off x="6508150" y="4323611"/>
              <a:ext cx="332837" cy="1448146"/>
            </a:xfrm>
            <a:custGeom>
              <a:avLst/>
              <a:gdLst>
                <a:gd name="connsiteX0" fmla="*/ 0 w 333829"/>
                <a:gd name="connsiteY0" fmla="*/ 0 h 1451429"/>
                <a:gd name="connsiteX1" fmla="*/ 0 w 333829"/>
                <a:gd name="connsiteY1" fmla="*/ 1117600 h 1451429"/>
                <a:gd name="connsiteX2" fmla="*/ 333829 w 333829"/>
                <a:gd name="connsiteY2" fmla="*/ 1451429 h 145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829" h="1451429">
                  <a:moveTo>
                    <a:pt x="0" y="0"/>
                  </a:moveTo>
                  <a:lnTo>
                    <a:pt x="0" y="1117600"/>
                  </a:lnTo>
                  <a:lnTo>
                    <a:pt x="333829" y="1451429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flipH="1" flipV="1">
              <a:off x="9521513" y="4323611"/>
              <a:ext cx="334817" cy="1448146"/>
            </a:xfrm>
            <a:custGeom>
              <a:avLst/>
              <a:gdLst>
                <a:gd name="connsiteX0" fmla="*/ 0 w 333829"/>
                <a:gd name="connsiteY0" fmla="*/ 0 h 1451429"/>
                <a:gd name="connsiteX1" fmla="*/ 0 w 333829"/>
                <a:gd name="connsiteY1" fmla="*/ 1117600 h 1451429"/>
                <a:gd name="connsiteX2" fmla="*/ 333829 w 333829"/>
                <a:gd name="connsiteY2" fmla="*/ 1451429 h 145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829" h="1451429">
                  <a:moveTo>
                    <a:pt x="0" y="0"/>
                  </a:moveTo>
                  <a:lnTo>
                    <a:pt x="0" y="1117600"/>
                  </a:lnTo>
                  <a:lnTo>
                    <a:pt x="333829" y="1451429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4320936" y="2203590"/>
              <a:ext cx="332837" cy="1450822"/>
            </a:xfrm>
            <a:custGeom>
              <a:avLst/>
              <a:gdLst>
                <a:gd name="connsiteX0" fmla="*/ 0 w 333829"/>
                <a:gd name="connsiteY0" fmla="*/ 0 h 1451429"/>
                <a:gd name="connsiteX1" fmla="*/ 0 w 333829"/>
                <a:gd name="connsiteY1" fmla="*/ 1117600 h 1451429"/>
                <a:gd name="connsiteX2" fmla="*/ 333829 w 333829"/>
                <a:gd name="connsiteY2" fmla="*/ 1451429 h 145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829" h="1451429">
                  <a:moveTo>
                    <a:pt x="0" y="0"/>
                  </a:moveTo>
                  <a:lnTo>
                    <a:pt x="0" y="1117600"/>
                  </a:lnTo>
                  <a:lnTo>
                    <a:pt x="333829" y="1451429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7225334" y="2203590"/>
              <a:ext cx="332837" cy="1450822"/>
            </a:xfrm>
            <a:custGeom>
              <a:avLst/>
              <a:gdLst>
                <a:gd name="connsiteX0" fmla="*/ 0 w 333829"/>
                <a:gd name="connsiteY0" fmla="*/ 0 h 1451429"/>
                <a:gd name="connsiteX1" fmla="*/ 0 w 333829"/>
                <a:gd name="connsiteY1" fmla="*/ 1117600 h 1451429"/>
                <a:gd name="connsiteX2" fmla="*/ 333829 w 333829"/>
                <a:gd name="connsiteY2" fmla="*/ 1451429 h 145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829" h="1451429">
                  <a:moveTo>
                    <a:pt x="0" y="0"/>
                  </a:moveTo>
                  <a:lnTo>
                    <a:pt x="0" y="1117600"/>
                  </a:lnTo>
                  <a:lnTo>
                    <a:pt x="333829" y="1451429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8" name="矩形 27"/>
            <p:cNvSpPr>
              <a:spLocks noChangeArrowheads="1"/>
            </p:cNvSpPr>
            <p:nvPr/>
          </p:nvSpPr>
          <p:spPr bwMode="auto">
            <a:xfrm>
              <a:off x="4188198" y="742061"/>
              <a:ext cx="3102515" cy="2569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  </a:t>
              </a:r>
              <a:r>
                <a:rPr kumimoji="0" lang="zh-CN" alt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模块化产品设计</a:t>
              </a:r>
              <a:endPara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元器件式产品设计理念</a:t>
              </a: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壁挂式、机架式安装适应多种场合</a:t>
              </a: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易使用、易运输、易维护、交付时间短</a:t>
              </a: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  <p:sp>
          <p:nvSpPr>
            <p:cNvPr id="29" name="矩形 28"/>
            <p:cNvSpPr>
              <a:spLocks noChangeArrowheads="1"/>
            </p:cNvSpPr>
            <p:nvPr/>
          </p:nvSpPr>
          <p:spPr bwMode="auto">
            <a:xfrm>
              <a:off x="3978193" y="4877708"/>
              <a:ext cx="3284783" cy="346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无级补偿</a:t>
              </a:r>
              <a:endPara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SVG</a:t>
              </a: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实时补偿全响应时间小于</a:t>
              </a:r>
              <a:r>
                <a:rPr kumimoji="0" lang="en-US" altLang="zh-CN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15ms</a:t>
              </a:r>
              <a:endPara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APF</a:t>
              </a: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实时补偿全响应时间</a:t>
              </a:r>
              <a:r>
                <a:rPr kumimoji="0" lang="zh-CN" altLang="en-US" sz="1400" b="0" i="0" u="none" strike="noStrike" kern="1200" cap="none" spc="0" normalizeH="0" baseline="0" noProof="1" smtClean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小于</a:t>
              </a:r>
              <a:r>
                <a:rPr kumimoji="0" lang="en-US" altLang="zh-CN" sz="1400" b="0" i="0" u="none" strike="noStrike" kern="1200" cap="none" spc="0" normalizeH="0" baseline="0" noProof="1" smtClean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5ms</a:t>
              </a:r>
              <a:endPara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动态响应时间小于</a:t>
              </a:r>
              <a:r>
                <a:rPr kumimoji="0" lang="en-US" altLang="zh-CN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100μs</a:t>
              </a:r>
              <a:endPara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  <p:sp>
          <p:nvSpPr>
            <p:cNvPr id="30" name="矩形 29"/>
            <p:cNvSpPr>
              <a:spLocks noChangeArrowheads="1"/>
            </p:cNvSpPr>
            <p:nvPr/>
          </p:nvSpPr>
          <p:spPr bwMode="auto">
            <a:xfrm>
              <a:off x="7577982" y="1826163"/>
              <a:ext cx="2781566" cy="1868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多种算法</a:t>
              </a:r>
              <a:endPara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快速</a:t>
              </a:r>
              <a:r>
                <a:rPr kumimoji="0" lang="en-US" altLang="zh-CN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FFT</a:t>
              </a:r>
              <a:endPara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智能</a:t>
              </a:r>
              <a:r>
                <a:rPr kumimoji="0" lang="en-US" altLang="zh-CN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FFT</a:t>
              </a:r>
              <a:endPara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瞬时无功</a:t>
              </a: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  <p:sp>
          <p:nvSpPr>
            <p:cNvPr id="31" name="矩形 30"/>
            <p:cNvSpPr>
              <a:spLocks noChangeArrowheads="1"/>
            </p:cNvSpPr>
            <p:nvPr/>
          </p:nvSpPr>
          <p:spPr bwMode="auto">
            <a:xfrm>
              <a:off x="7017311" y="5129327"/>
              <a:ext cx="3056948" cy="239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   </a:t>
              </a:r>
              <a:r>
                <a:rPr kumimoji="0" lang="zh-CN" altLang="en-US" sz="1600" b="1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寿命长，补偿容量足</a:t>
              </a:r>
              <a:endPara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设计寿命十万小时</a:t>
              </a: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ea"/>
                </a:rPr>
                <a:t>补偿容量等于安装容量</a:t>
              </a: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endParaRPr>
            </a:p>
          </p:txBody>
        </p:sp>
      </p:grpSp>
      <p:sp>
        <p:nvSpPr>
          <p:cNvPr id="6" name="左大括号 5"/>
          <p:cNvSpPr/>
          <p:nvPr/>
        </p:nvSpPr>
        <p:spPr>
          <a:xfrm>
            <a:off x="1111250" y="4183063"/>
            <a:ext cx="214313" cy="7143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539750" y="3897313"/>
            <a:ext cx="214313" cy="10715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7590" name="矩形 7"/>
          <p:cNvSpPr/>
          <p:nvPr/>
        </p:nvSpPr>
        <p:spPr>
          <a:xfrm>
            <a:off x="642938" y="4325938"/>
            <a:ext cx="539750" cy="3778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SVG</a:t>
            </a:r>
            <a:endParaRPr lang="en-US" altLang="zh-CN" sz="14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7591" name="矩形 8"/>
          <p:cNvSpPr/>
          <p:nvPr/>
        </p:nvSpPr>
        <p:spPr>
          <a:xfrm>
            <a:off x="127000" y="4065588"/>
            <a:ext cx="538163" cy="7366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APF&amp;</a:t>
            </a:r>
            <a:endParaRPr lang="en-US" altLang="zh-CN" sz="14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ASVG</a:t>
            </a:r>
            <a:endParaRPr lang="en-US" altLang="zh-CN" sz="14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7592" name="Rectangle 11"/>
          <p:cNvSpPr/>
          <p:nvPr/>
        </p:nvSpPr>
        <p:spPr>
          <a:xfrm>
            <a:off x="-22225" y="169863"/>
            <a:ext cx="1331913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7593" name="Text Box 12"/>
          <p:cNvSpPr txBox="1"/>
          <p:nvPr/>
        </p:nvSpPr>
        <p:spPr>
          <a:xfrm>
            <a:off x="3175" y="198438"/>
            <a:ext cx="1306513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</a:rPr>
              <a:t>综合优势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8610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8611" name="Rectangle 2"/>
          <p:cNvSpPr/>
          <p:nvPr/>
        </p:nvSpPr>
        <p:spPr>
          <a:xfrm>
            <a:off x="-9525" y="-41275"/>
            <a:ext cx="9212263" cy="5224463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bg1"/>
              </a:solidFill>
              <a:latin typeface="幼圆" panose="02010509060101010101" pitchFamily="49" charset="-122"/>
              <a:sym typeface="幼圆" panose="02010509060101010101" pitchFamily="49" charset="-122"/>
            </a:endParaRPr>
          </a:p>
        </p:txBody>
      </p:sp>
      <p:sp>
        <p:nvSpPr>
          <p:cNvPr id="68612" name="Text Box 3"/>
          <p:cNvSpPr txBox="1"/>
          <p:nvPr/>
        </p:nvSpPr>
        <p:spPr>
          <a:xfrm>
            <a:off x="381000" y="1900238"/>
            <a:ext cx="87630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800" dirty="0">
                <a:solidFill>
                  <a:schemeClr val="bg1"/>
                </a:solidFill>
                <a:latin typeface="Arial" panose="020B0604020202020204" pitchFamily="34" charset="0"/>
              </a:rPr>
              <a:t>案例分享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4" name="Picture 2" descr="C:\Users\Administrator\Desktop\10AB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87"/>
            <a:ext cx="9144000" cy="5145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36800" y="452438"/>
            <a:ext cx="4610100" cy="522288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盛弘电能质量产品</a:t>
            </a:r>
            <a:r>
              <a:rPr kumimoji="0" lang="en-US" altLang="zh-CN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IDC</a:t>
            </a:r>
            <a:r>
              <a:rPr kumimoji="0" lang="zh-CN" altLang="en-US" sz="2800" b="1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业绩</a:t>
            </a:r>
            <a:endParaRPr kumimoji="0" lang="zh-CN" altLang="en-US" sz="2800" b="1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46088" y="974725"/>
          <a:ext cx="8267700" cy="227647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066925"/>
                <a:gridCol w="2066925"/>
                <a:gridCol w="2066925"/>
                <a:gridCol w="2066925"/>
              </a:tblGrid>
              <a:tr h="23962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项目名</a:t>
                      </a:r>
                      <a:endParaRPr lang="zh-CN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项目时间</a:t>
                      </a:r>
                      <a:endParaRPr lang="zh-CN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项目名</a:t>
                      </a:r>
                      <a:endParaRPr lang="zh-CN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项目时间</a:t>
                      </a:r>
                      <a:endParaRPr lang="zh-CN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9097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中国移动浙江舟山分公司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200811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中国移动新疆分公司三期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201009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</a:tr>
              <a:tr h="29097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中国电信四川德阳分公司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200812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中国移动新疆分公司四期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201010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</a:tr>
              <a:tr h="29097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中国电信重庆分公司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200812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中国联通内蒙古分公司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201011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</a:tr>
              <a:tr h="29097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中国移动新疆分公司一期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200906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重庆银行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 smtClean="0">
                          <a:effectLst/>
                        </a:rPr>
                        <a:t>201412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</a:tr>
              <a:tr h="29097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中国移动成都万年枢纽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200910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湖南移动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201308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</a:tr>
              <a:tr h="29097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中国联通重庆公司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201003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中国移动研究院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201309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</a:tr>
              <a:tr h="29097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中国联通鄂尔多斯分公司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201007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u="none" strike="noStrike" kern="1200" dirty="0" smtClean="0">
                          <a:effectLst/>
                        </a:rPr>
                        <a:t>中兴数据机房</a:t>
                      </a:r>
                      <a:endParaRPr lang="zh-CN" alt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221" marR="7221" marT="7222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u="none" strike="noStrike" kern="1200" dirty="0" smtClean="0">
                          <a:effectLst/>
                        </a:rPr>
                        <a:t>201406</a:t>
                      </a:r>
                      <a:endParaRPr lang="zh-CN" alt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221" marR="7221" marT="7222" marB="0" anchor="ctr"/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44500" y="3270250"/>
          <a:ext cx="8267700" cy="29051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066925"/>
                <a:gridCol w="2066925"/>
                <a:gridCol w="2066925"/>
                <a:gridCol w="2066925"/>
              </a:tblGrid>
              <a:tr h="29051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 smtClean="0">
                          <a:effectLst/>
                        </a:rPr>
                        <a:t>上海云立方（市北）云计算建设项目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 smtClean="0">
                          <a:effectLst/>
                        </a:rPr>
                        <a:t>201706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21" marR="7221" marT="721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中国电信云计算贵州信息园数据中心</a:t>
                      </a:r>
                      <a:endParaRPr lang="zh-CN" alt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221" marR="7221" marT="721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201703</a:t>
                      </a:r>
                      <a:endParaRPr lang="zh-CN" alt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221" marR="7221" marT="721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82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52475"/>
            <a:ext cx="6526213" cy="3678238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683" name="Picture 4"/>
          <p:cNvPicPr>
            <a:picLocks noChangeAspect="1"/>
          </p:cNvPicPr>
          <p:nvPr/>
        </p:nvPicPr>
        <p:blipFill>
          <a:blip r:embed="rId2"/>
          <a:srcRect t="13425" b="7616"/>
          <a:stretch>
            <a:fillRect/>
          </a:stretch>
        </p:blipFill>
        <p:spPr>
          <a:xfrm>
            <a:off x="6526213" y="752475"/>
            <a:ext cx="2617787" cy="3678238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1684" name="TextBox 3"/>
          <p:cNvSpPr txBox="1"/>
          <p:nvPr/>
        </p:nvSpPr>
        <p:spPr>
          <a:xfrm>
            <a:off x="254000" y="4497388"/>
            <a:ext cx="4013200" cy="461962"/>
          </a:xfrm>
          <a:prstGeom prst="rect">
            <a:avLst/>
          </a:prstGeom>
          <a:solidFill>
            <a:schemeClr val="bg1">
              <a:alpha val="90195"/>
            </a:schemeClr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b="1" dirty="0"/>
              <a:t>SVG</a:t>
            </a:r>
            <a:r>
              <a:rPr lang="zh-CN" altLang="en-US" sz="2400" b="1" dirty="0"/>
              <a:t>：</a:t>
            </a:r>
            <a:r>
              <a:rPr lang="en-US" altLang="zh-CN" sz="2400" b="1" dirty="0"/>
              <a:t>1600Kvar</a:t>
            </a:r>
            <a:r>
              <a:rPr lang="zh-CN" altLang="en-US" sz="2400" b="1" dirty="0"/>
              <a:t>（</a:t>
            </a:r>
            <a:r>
              <a:rPr lang="en-US" altLang="zh-CN" sz="2400" b="1" dirty="0"/>
              <a:t>4</a:t>
            </a:r>
            <a:r>
              <a:rPr lang="zh-CN" altLang="en-US" sz="2400" b="1" dirty="0"/>
              <a:t>*</a:t>
            </a:r>
            <a:r>
              <a:rPr lang="en-US" altLang="zh-CN" sz="2400" b="1" dirty="0"/>
              <a:t>400</a:t>
            </a:r>
            <a:r>
              <a:rPr lang="zh-CN" altLang="en-US" sz="2400" b="1" dirty="0"/>
              <a:t>）</a:t>
            </a:r>
            <a:endParaRPr lang="zh-CN" alt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0013"/>
            <a:ext cx="8089900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中兴通讯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IDC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机房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SVG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方案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2706" name="Picture 2"/>
          <p:cNvPicPr>
            <a:picLocks noChangeAspect="1"/>
          </p:cNvPicPr>
          <p:nvPr/>
        </p:nvPicPr>
        <p:blipFill>
          <a:blip r:embed="rId1"/>
          <a:srcRect l="15030"/>
          <a:stretch>
            <a:fillRect/>
          </a:stretch>
        </p:blipFill>
        <p:spPr>
          <a:xfrm>
            <a:off x="4763" y="814388"/>
            <a:ext cx="4346575" cy="3209925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2707" name="Picture 3"/>
          <p:cNvPicPr>
            <a:picLocks noChangeAspect="1"/>
          </p:cNvPicPr>
          <p:nvPr/>
        </p:nvPicPr>
        <p:blipFill>
          <a:blip r:embed="rId2"/>
          <a:srcRect l="4890" r="3452"/>
          <a:stretch>
            <a:fillRect/>
          </a:stretch>
        </p:blipFill>
        <p:spPr>
          <a:xfrm>
            <a:off x="4351338" y="814388"/>
            <a:ext cx="2601912" cy="3209925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2708" name="Picture 2" descr="E:\工作总文件夹\2013\十二月\公司新版产品手册设计\设计文件\手册设计过程\新手册第三部分\第三部分\新手册案例PDF\1213号案例修改\案例3 UPS 修改\4、UPS 开启后 电流波形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0" y="2386013"/>
            <a:ext cx="2190750" cy="1638300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2709" name="Picture 3" descr="E:\工作总文件夹\2013\十二月\公司新版产品手册设计\设计文件\手册设计过程\新手册第三部分\第三部分\新手册案例PDF\1213号案例修改\案例3 UPS 修改\3、UPS 开启前 电流波形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950" y="814388"/>
            <a:ext cx="2178050" cy="1627187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2710" name="矩形 6"/>
          <p:cNvSpPr/>
          <p:nvPr/>
        </p:nvSpPr>
        <p:spPr>
          <a:xfrm>
            <a:off x="0" y="4173538"/>
            <a:ext cx="9144000" cy="738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400" dirty="0"/>
              <a:t>Sinexcel</a:t>
            </a:r>
            <a:r>
              <a:rPr lang="zh-CN" altLang="en-US" sz="1400" dirty="0"/>
              <a:t> </a:t>
            </a:r>
            <a:r>
              <a:rPr lang="en-US" altLang="zh-CN" sz="1400" dirty="0"/>
              <a:t>APF</a:t>
            </a:r>
            <a:r>
              <a:rPr lang="zh-CN" altLang="en-US" sz="1400" dirty="0"/>
              <a:t>开启后，系统中主要的</a:t>
            </a:r>
            <a:r>
              <a:rPr lang="en-US" altLang="zh-CN" sz="1400" dirty="0"/>
              <a:t>3</a:t>
            </a:r>
            <a:r>
              <a:rPr lang="zh-CN" altLang="en-US" sz="1400" dirty="0"/>
              <a:t>、</a:t>
            </a:r>
            <a:r>
              <a:rPr lang="en-US" altLang="zh-CN" sz="1400" dirty="0"/>
              <a:t>5</a:t>
            </a:r>
            <a:r>
              <a:rPr lang="zh-CN" altLang="en-US" sz="1400" dirty="0"/>
              <a:t>、</a:t>
            </a:r>
            <a:r>
              <a:rPr lang="en-US" altLang="zh-CN" sz="1400" dirty="0"/>
              <a:t>7</a:t>
            </a:r>
            <a:r>
              <a:rPr lang="zh-CN" altLang="en-US" sz="1400" dirty="0"/>
              <a:t>、</a:t>
            </a:r>
            <a:r>
              <a:rPr lang="en-US" altLang="zh-CN" sz="1400" dirty="0"/>
              <a:t>11</a:t>
            </a:r>
            <a:r>
              <a:rPr lang="zh-CN" altLang="en-US" sz="1400" dirty="0"/>
              <a:t>、</a:t>
            </a:r>
            <a:r>
              <a:rPr lang="en-US" altLang="zh-CN" sz="1400" dirty="0"/>
              <a:t>13</a:t>
            </a:r>
            <a:r>
              <a:rPr lang="zh-CN" altLang="en-US" sz="1400" dirty="0"/>
              <a:t>、</a:t>
            </a:r>
            <a:r>
              <a:rPr lang="en-US" altLang="zh-CN" sz="1400" dirty="0"/>
              <a:t>17</a:t>
            </a:r>
            <a:r>
              <a:rPr lang="zh-CN" altLang="en-US" sz="1400" dirty="0"/>
              <a:t>和</a:t>
            </a:r>
            <a:r>
              <a:rPr lang="en-US" altLang="zh-CN" sz="1400" dirty="0"/>
              <a:t>19</a:t>
            </a:r>
            <a:r>
              <a:rPr lang="zh-CN" altLang="en-US" sz="1400" dirty="0"/>
              <a:t>次谐波含量明显减小，高次谐波基本都得到了消除，电流畸变率（</a:t>
            </a:r>
            <a:r>
              <a:rPr lang="en-US" altLang="zh-CN" sz="1400" dirty="0"/>
              <a:t>THDI</a:t>
            </a:r>
            <a:r>
              <a:rPr lang="zh-CN" altLang="en-US" sz="1400" dirty="0"/>
              <a:t>）由</a:t>
            </a:r>
            <a:r>
              <a:rPr lang="en-US" altLang="zh-CN" sz="1400" dirty="0"/>
              <a:t>30%</a:t>
            </a:r>
            <a:r>
              <a:rPr lang="zh-CN" altLang="en-US" sz="1400" dirty="0"/>
              <a:t>下降到</a:t>
            </a:r>
            <a:r>
              <a:rPr lang="en-US" altLang="zh-CN" sz="1400" dirty="0"/>
              <a:t>5%</a:t>
            </a:r>
            <a:r>
              <a:rPr lang="zh-CN" altLang="en-US" sz="1400" dirty="0"/>
              <a:t>以内，总谐波电流最终下降到</a:t>
            </a:r>
            <a:r>
              <a:rPr lang="en-US" altLang="zh-CN" sz="1400" dirty="0"/>
              <a:t>3A</a:t>
            </a:r>
            <a:r>
              <a:rPr lang="zh-CN" altLang="en-US" sz="1400" dirty="0"/>
              <a:t>以内，效果显著。</a:t>
            </a:r>
            <a:r>
              <a:rPr lang="en-US" altLang="zh-CN" sz="1400" dirty="0"/>
              <a:t>Sinexcel APF</a:t>
            </a:r>
            <a:r>
              <a:rPr lang="zh-CN" altLang="en-US" sz="1400" dirty="0"/>
              <a:t>完美的滤除</a:t>
            </a:r>
            <a:r>
              <a:rPr lang="en-US" altLang="zh-CN" sz="1400" dirty="0"/>
              <a:t>UPS</a:t>
            </a:r>
            <a:r>
              <a:rPr lang="zh-CN" altLang="en-US" sz="1400" dirty="0"/>
              <a:t>产生的谐波，达到预期补偿效果。</a:t>
            </a:r>
            <a:endParaRPr lang="zh-CN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7313"/>
            <a:ext cx="8048625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新疆移动通信集团公司塔城分公司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IDC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机房谐波治理工程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4578" name="组合 39"/>
          <p:cNvGrpSpPr/>
          <p:nvPr/>
        </p:nvGrpSpPr>
        <p:grpSpPr>
          <a:xfrm>
            <a:off x="-3175" y="644525"/>
            <a:ext cx="873125" cy="554038"/>
            <a:chOff x="-21" y="652"/>
            <a:chExt cx="1377" cy="874"/>
          </a:xfrm>
        </p:grpSpPr>
        <p:sp>
          <p:nvSpPr>
            <p:cNvPr id="24598" name="矩形 4"/>
            <p:cNvSpPr/>
            <p:nvPr/>
          </p:nvSpPr>
          <p:spPr>
            <a:xfrm>
              <a:off x="-21" y="754"/>
              <a:ext cx="1050" cy="657"/>
            </a:xfrm>
            <a:prstGeom prst="rect">
              <a:avLst/>
            </a:prstGeom>
            <a:solidFill>
              <a:srgbClr val="009B4C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</a:endParaRPr>
            </a:p>
          </p:txBody>
        </p:sp>
        <p:sp>
          <p:nvSpPr>
            <p:cNvPr id="24599" name="椭圆 5"/>
            <p:cNvSpPr/>
            <p:nvPr/>
          </p:nvSpPr>
          <p:spPr>
            <a:xfrm>
              <a:off x="692" y="756"/>
              <a:ext cx="664" cy="653"/>
            </a:xfrm>
            <a:prstGeom prst="ellipse">
              <a:avLst/>
            </a:prstGeom>
            <a:solidFill>
              <a:srgbClr val="009B4C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</a:endParaRPr>
            </a:p>
          </p:txBody>
        </p:sp>
        <p:sp>
          <p:nvSpPr>
            <p:cNvPr id="24600" name="椭圆 6"/>
            <p:cNvSpPr/>
            <p:nvPr/>
          </p:nvSpPr>
          <p:spPr>
            <a:xfrm>
              <a:off x="707" y="770"/>
              <a:ext cx="623" cy="623"/>
            </a:xfrm>
            <a:prstGeom prst="ellipse">
              <a:avLst/>
            </a:prstGeom>
            <a:solidFill>
              <a:srgbClr val="009B4C"/>
            </a:solidFill>
            <a:ln w="9525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zh-CN" sz="1800" dirty="0">
                <a:latin typeface="Arial" panose="020B0604020202020204" pitchFamily="34" charset="0"/>
              </a:endParaRPr>
            </a:p>
          </p:txBody>
        </p:sp>
        <p:sp>
          <p:nvSpPr>
            <p:cNvPr id="24601" name="文本框 38"/>
            <p:cNvSpPr txBox="1"/>
            <p:nvPr/>
          </p:nvSpPr>
          <p:spPr>
            <a:xfrm>
              <a:off x="830" y="652"/>
              <a:ext cx="408" cy="8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</a:t>
              </a:r>
              <a:endParaRPr lang="en-US" altLang="zh-CN" sz="2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4579" name="文本框 40"/>
          <p:cNvSpPr txBox="1"/>
          <p:nvPr/>
        </p:nvSpPr>
        <p:spPr>
          <a:xfrm>
            <a:off x="841375" y="688975"/>
            <a:ext cx="1571625" cy="319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盛弘业务</a:t>
            </a:r>
            <a:endParaRPr lang="zh-CN" altLang="en-US" sz="1400" b="1" dirty="0">
              <a:solidFill>
                <a:srgbClr val="40404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580" name="文本框 41"/>
          <p:cNvSpPr txBox="1"/>
          <p:nvPr/>
        </p:nvSpPr>
        <p:spPr>
          <a:xfrm>
            <a:off x="838200" y="931863"/>
            <a:ext cx="1360488" cy="231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900" dirty="0">
                <a:solidFill>
                  <a:srgbClr val="009B4C"/>
                </a:solidFill>
                <a:latin typeface="Arial" panose="020B0604020202020204" pitchFamily="34" charset="0"/>
              </a:rPr>
              <a:t>Sinexcel</a:t>
            </a:r>
            <a:r>
              <a:rPr lang="zh-CN" altLang="en-US" sz="900" dirty="0">
                <a:solidFill>
                  <a:srgbClr val="009B4C"/>
                </a:solidFill>
                <a:latin typeface="Arial" panose="020B0604020202020204" pitchFamily="34" charset="0"/>
              </a:rPr>
              <a:t> </a:t>
            </a:r>
            <a:r>
              <a:rPr lang="en-US" altLang="zh-CN" sz="900" dirty="0">
                <a:solidFill>
                  <a:srgbClr val="009B4C"/>
                </a:solidFill>
                <a:latin typeface="Arial" panose="020B0604020202020204" pitchFamily="34" charset="0"/>
              </a:rPr>
              <a:t>Business</a:t>
            </a:r>
            <a:endParaRPr lang="en-US" altLang="zh-CN" sz="900" dirty="0">
              <a:solidFill>
                <a:srgbClr val="009B4C"/>
              </a:solidFill>
              <a:latin typeface="Arial" panose="020B0604020202020204" pitchFamily="34" charset="0"/>
            </a:endParaRPr>
          </a:p>
        </p:txBody>
      </p:sp>
      <p:pic>
        <p:nvPicPr>
          <p:cNvPr id="24581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875" y="1733550"/>
            <a:ext cx="1944688" cy="1093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613" y="1733550"/>
            <a:ext cx="1946275" cy="1093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1" descr="I:\盛弘电气\7产品手册\2015 盛弘电气新能源手册——光伏\图片素材\案例\青海德令哈光伏电站三期\光伏照片\16106298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938" y="1733550"/>
            <a:ext cx="1944687" cy="1093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1" descr="C:\Users\Administrator\Desktop\ppy\dianch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675" y="1733550"/>
            <a:ext cx="1846263" cy="1093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5" name="TextBox 41"/>
          <p:cNvSpPr txBox="1"/>
          <p:nvPr/>
        </p:nvSpPr>
        <p:spPr>
          <a:xfrm>
            <a:off x="409575" y="2957513"/>
            <a:ext cx="1614488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009B4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电能质量业务</a:t>
            </a:r>
            <a:endParaRPr lang="zh-CN" altLang="en-US" sz="1400" dirty="0">
              <a:solidFill>
                <a:srgbClr val="009B4D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586" name="TextBox 41"/>
          <p:cNvSpPr txBox="1"/>
          <p:nvPr/>
        </p:nvSpPr>
        <p:spPr>
          <a:xfrm>
            <a:off x="2654300" y="2957513"/>
            <a:ext cx="1612900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009B4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电动汽车充电业务</a:t>
            </a:r>
            <a:endParaRPr lang="zh-CN" altLang="en-US" sz="1400" dirty="0">
              <a:solidFill>
                <a:srgbClr val="009B4D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587" name="TextBox 41"/>
          <p:cNvSpPr txBox="1"/>
          <p:nvPr/>
        </p:nvSpPr>
        <p:spPr>
          <a:xfrm>
            <a:off x="4873625" y="2957513"/>
            <a:ext cx="1612900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009B4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储能微网业务</a:t>
            </a:r>
            <a:endParaRPr lang="zh-CN" altLang="en-US" sz="1400" dirty="0">
              <a:solidFill>
                <a:srgbClr val="009B4D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588" name="TextBox 41"/>
          <p:cNvSpPr txBox="1"/>
          <p:nvPr/>
        </p:nvSpPr>
        <p:spPr>
          <a:xfrm>
            <a:off x="6934200" y="2957513"/>
            <a:ext cx="1816100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009B4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电池化成与检测业务</a:t>
            </a:r>
            <a:endParaRPr lang="zh-CN" altLang="en-US" sz="1400" dirty="0">
              <a:solidFill>
                <a:srgbClr val="009B4D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40"/>
          <p:cNvSpPr txBox="1"/>
          <p:nvPr/>
        </p:nvSpPr>
        <p:spPr>
          <a:xfrm>
            <a:off x="314325" y="3343275"/>
            <a:ext cx="17668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1000" kern="1200" cap="none" spc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rPr>
              <a:t>全球低压电能质量解决方案领导者</a:t>
            </a:r>
            <a:endParaRPr kumimoji="1" lang="zh-CN" altLang="en-US" sz="1000" kern="1200" cap="none" spc="0" normalizeH="0" baseline="0" noProof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8" name="文本框 41"/>
          <p:cNvSpPr txBox="1"/>
          <p:nvPr/>
        </p:nvSpPr>
        <p:spPr>
          <a:xfrm>
            <a:off x="2628900" y="3373438"/>
            <a:ext cx="15954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1000" kern="1200" cap="none" spc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rPr>
              <a:t>国内电动汽车充电桩制造领跑者</a:t>
            </a:r>
            <a:endParaRPr kumimoji="1" lang="zh-CN" altLang="en-US" sz="1000" kern="1200" cap="none" spc="0" normalizeH="0" baseline="0" noProof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19" name="文本框 42"/>
          <p:cNvSpPr txBox="1"/>
          <p:nvPr/>
        </p:nvSpPr>
        <p:spPr>
          <a:xfrm>
            <a:off x="4922838" y="3344863"/>
            <a:ext cx="15636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1000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rPr>
              <a:t>掌握储能微网变流技术领先者</a:t>
            </a:r>
            <a:endParaRPr kumimoji="1" lang="zh-CN" altLang="en-US" sz="1000" kern="1200" cap="none" spc="0" normalizeH="0" baseline="0" noProof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0" name="文本框 43"/>
          <p:cNvSpPr txBox="1"/>
          <p:nvPr/>
        </p:nvSpPr>
        <p:spPr>
          <a:xfrm>
            <a:off x="7267575" y="3355975"/>
            <a:ext cx="12620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1000" kern="1200" cap="none" spc="0" normalizeH="0" baseline="0" noProof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rPr>
              <a:t>电池检测节能技术探索者</a:t>
            </a:r>
            <a:endParaRPr kumimoji="1" lang="zh-CN" altLang="en-US" sz="1000" kern="1200" cap="none" spc="0" normalizeH="0" baseline="0" noProof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cs"/>
            </a:endParaRPr>
          </a:p>
        </p:txBody>
      </p:sp>
      <p:cxnSp>
        <p:nvCxnSpPr>
          <p:cNvPr id="24593" name="直线连接符 44"/>
          <p:cNvCxnSpPr/>
          <p:nvPr/>
        </p:nvCxnSpPr>
        <p:spPr>
          <a:xfrm>
            <a:off x="320675" y="3290888"/>
            <a:ext cx="1779588" cy="0"/>
          </a:xfrm>
          <a:prstGeom prst="line">
            <a:avLst/>
          </a:prstGeom>
          <a:ln w="9525" cap="flat" cmpd="sng">
            <a:solidFill>
              <a:srgbClr val="4D4D4D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4594" name="直线连接符 45"/>
          <p:cNvCxnSpPr/>
          <p:nvPr/>
        </p:nvCxnSpPr>
        <p:spPr>
          <a:xfrm>
            <a:off x="2559050" y="3290888"/>
            <a:ext cx="1779588" cy="0"/>
          </a:xfrm>
          <a:prstGeom prst="line">
            <a:avLst/>
          </a:prstGeom>
          <a:ln w="9525" cap="flat" cmpd="sng">
            <a:solidFill>
              <a:srgbClr val="4D4D4D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4595" name="直线连接符 46"/>
          <p:cNvCxnSpPr/>
          <p:nvPr/>
        </p:nvCxnSpPr>
        <p:spPr>
          <a:xfrm>
            <a:off x="4789488" y="3290888"/>
            <a:ext cx="1779587" cy="0"/>
          </a:xfrm>
          <a:prstGeom prst="line">
            <a:avLst/>
          </a:prstGeom>
          <a:ln w="9525" cap="flat" cmpd="sng">
            <a:solidFill>
              <a:srgbClr val="4D4D4D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4596" name="直线连接符 47"/>
          <p:cNvCxnSpPr/>
          <p:nvPr/>
        </p:nvCxnSpPr>
        <p:spPr>
          <a:xfrm>
            <a:off x="6958013" y="3290888"/>
            <a:ext cx="1779587" cy="0"/>
          </a:xfrm>
          <a:prstGeom prst="line">
            <a:avLst/>
          </a:prstGeom>
          <a:ln w="9525" cap="flat" cmpd="sng">
            <a:solidFill>
              <a:srgbClr val="4D4D4D"/>
            </a:solidFill>
            <a:prstDash val="solid"/>
            <a:headEnd type="none" w="med" len="med"/>
            <a:tailEnd type="none" w="med" len="med"/>
          </a:ln>
        </p:spPr>
      </p:cxnSp>
      <p:pic>
        <p:nvPicPr>
          <p:cNvPr id="24597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4754" name="图片 5"/>
          <p:cNvPicPr>
            <a:picLocks noChangeAspect="1"/>
          </p:cNvPicPr>
          <p:nvPr/>
        </p:nvPicPr>
        <p:blipFill>
          <a:blip r:embed="rId1"/>
          <a:srcRect t="50000"/>
          <a:stretch>
            <a:fillRect/>
          </a:stretch>
        </p:blipFill>
        <p:spPr>
          <a:xfrm>
            <a:off x="4991100" y="1041400"/>
            <a:ext cx="4140200" cy="1389063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475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2454275"/>
            <a:ext cx="4127500" cy="1506538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4756" name="矩形 1"/>
          <p:cNvSpPr/>
          <p:nvPr/>
        </p:nvSpPr>
        <p:spPr>
          <a:xfrm>
            <a:off x="-88900" y="4208463"/>
            <a:ext cx="9144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1400" dirty="0"/>
              <a:t>开启</a:t>
            </a:r>
            <a:r>
              <a:rPr lang="en-US" altLang="zh-CN" sz="1400" dirty="0"/>
              <a:t>APF</a:t>
            </a:r>
            <a:r>
              <a:rPr lang="zh-CN" altLang="zh-CN" sz="1400" dirty="0"/>
              <a:t>后，市电模式下电压畸变率（</a:t>
            </a:r>
            <a:r>
              <a:rPr lang="en-US" altLang="zh-CN" sz="1400" dirty="0"/>
              <a:t>THDU</a:t>
            </a:r>
            <a:r>
              <a:rPr lang="zh-CN" altLang="zh-CN" sz="1400" dirty="0"/>
              <a:t>）由</a:t>
            </a:r>
            <a:r>
              <a:rPr lang="en-US" altLang="zh-CN" sz="1400" dirty="0"/>
              <a:t>2.5%</a:t>
            </a:r>
            <a:r>
              <a:rPr lang="zh-CN" altLang="zh-CN" sz="1400" dirty="0"/>
              <a:t>下降到</a:t>
            </a:r>
            <a:r>
              <a:rPr lang="en-US" altLang="zh-CN" sz="1400" dirty="0"/>
              <a:t>1.5%</a:t>
            </a:r>
            <a:r>
              <a:rPr lang="zh-CN" altLang="zh-CN" sz="1400" dirty="0"/>
              <a:t>，电流畸变率（</a:t>
            </a:r>
            <a:r>
              <a:rPr lang="en-US" altLang="zh-CN" sz="1400" dirty="0"/>
              <a:t>THDI</a:t>
            </a:r>
            <a:r>
              <a:rPr lang="zh-CN" altLang="zh-CN" sz="1400" dirty="0"/>
              <a:t>）由</a:t>
            </a:r>
            <a:r>
              <a:rPr lang="en-US" altLang="zh-CN" sz="1400" dirty="0"/>
              <a:t>24%</a:t>
            </a:r>
            <a:r>
              <a:rPr lang="zh-CN" altLang="zh-CN" sz="1400" dirty="0"/>
              <a:t>下降到</a:t>
            </a:r>
            <a:r>
              <a:rPr lang="en-US" altLang="zh-CN" sz="1400" dirty="0"/>
              <a:t>5%</a:t>
            </a:r>
            <a:r>
              <a:rPr lang="zh-CN" altLang="zh-CN" sz="1400" dirty="0"/>
              <a:t>，总谐波电流由</a:t>
            </a:r>
            <a:r>
              <a:rPr lang="en-US" altLang="zh-CN" sz="1400" dirty="0"/>
              <a:t>44A</a:t>
            </a:r>
            <a:r>
              <a:rPr lang="zh-CN" altLang="zh-CN" sz="1400" dirty="0"/>
              <a:t>下降到</a:t>
            </a:r>
            <a:r>
              <a:rPr lang="en-US" altLang="zh-CN" sz="1400" dirty="0"/>
              <a:t>9A</a:t>
            </a:r>
            <a:r>
              <a:rPr lang="zh-CN" altLang="zh-CN" sz="1400" dirty="0"/>
              <a:t>，该处的功率因数</a:t>
            </a:r>
            <a:r>
              <a:rPr lang="en-US" altLang="zh-CN" sz="1400" dirty="0"/>
              <a:t>PF</a:t>
            </a:r>
            <a:r>
              <a:rPr lang="zh-CN" altLang="zh-CN" sz="1400" dirty="0"/>
              <a:t>由</a:t>
            </a:r>
            <a:r>
              <a:rPr lang="en-US" altLang="zh-CN" sz="1400" dirty="0"/>
              <a:t>0.89</a:t>
            </a:r>
            <a:r>
              <a:rPr lang="zh-CN" altLang="zh-CN" sz="1400" dirty="0"/>
              <a:t>提升到了</a:t>
            </a:r>
            <a:r>
              <a:rPr lang="en-US" altLang="zh-CN" sz="1400" dirty="0"/>
              <a:t>0.92</a:t>
            </a:r>
            <a:r>
              <a:rPr lang="zh-CN" altLang="zh-CN" sz="1400" dirty="0"/>
              <a:t>，视在功率</a:t>
            </a:r>
            <a:r>
              <a:rPr lang="en-US" altLang="zh-CN" sz="1400" dirty="0"/>
              <a:t>S</a:t>
            </a:r>
            <a:r>
              <a:rPr lang="zh-CN" altLang="zh-CN" sz="1400" dirty="0"/>
              <a:t>由</a:t>
            </a:r>
            <a:r>
              <a:rPr lang="en-US" altLang="zh-CN" sz="1400" dirty="0"/>
              <a:t>130.4kVA</a:t>
            </a:r>
            <a:r>
              <a:rPr lang="zh-CN" altLang="zh-CN" sz="1400" dirty="0"/>
              <a:t>下降到</a:t>
            </a:r>
            <a:r>
              <a:rPr lang="en-US" altLang="zh-CN" sz="1400" dirty="0"/>
              <a:t>127.6kVA</a:t>
            </a:r>
            <a:r>
              <a:rPr lang="zh-CN" altLang="zh-CN" sz="1400" dirty="0"/>
              <a:t>。</a:t>
            </a:r>
            <a:endParaRPr lang="zh-CN" altLang="en-US" sz="1400" dirty="0"/>
          </a:p>
        </p:txBody>
      </p:sp>
      <p:pic>
        <p:nvPicPr>
          <p:cNvPr id="74757" name="图片 2" descr="C:\Users\Justin\Pictures\IMG_03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1400"/>
            <a:ext cx="2143125" cy="2919413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4758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5" y="1041400"/>
            <a:ext cx="2847975" cy="1530350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4759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5" y="2454275"/>
            <a:ext cx="2847975" cy="1506538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" name="TextBox 7"/>
          <p:cNvSpPr txBox="1"/>
          <p:nvPr/>
        </p:nvSpPr>
        <p:spPr>
          <a:xfrm>
            <a:off x="0" y="100013"/>
            <a:ext cx="8089900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中国移动四川成都万年枢纽项目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100013"/>
            <a:ext cx="8089900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中国联通呼和浩特市分公司项目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5779" name="Picture 2" descr="P1010231-fu"/>
          <p:cNvPicPr>
            <a:picLocks noChangeAspect="1"/>
          </p:cNvPicPr>
          <p:nvPr/>
        </p:nvPicPr>
        <p:blipFill>
          <a:blip r:embed="rId1"/>
          <a:srcRect l="9933" r="19232"/>
          <a:stretch>
            <a:fillRect/>
          </a:stretch>
        </p:blipFill>
        <p:spPr>
          <a:xfrm>
            <a:off x="0" y="889000"/>
            <a:ext cx="1901825" cy="3327400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5780" name="Picture 3"/>
          <p:cNvPicPr>
            <a:picLocks noChangeAspect="1"/>
          </p:cNvPicPr>
          <p:nvPr/>
        </p:nvPicPr>
        <p:blipFill>
          <a:blip r:embed="rId2"/>
          <a:srcRect b="20232"/>
          <a:stretch>
            <a:fillRect/>
          </a:stretch>
        </p:blipFill>
        <p:spPr>
          <a:xfrm>
            <a:off x="4259263" y="889000"/>
            <a:ext cx="2505075" cy="1485900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578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738" y="2298700"/>
            <a:ext cx="2514600" cy="1914525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5782" name="Picture 5"/>
          <p:cNvPicPr>
            <a:picLocks noChangeAspect="1"/>
          </p:cNvPicPr>
          <p:nvPr/>
        </p:nvPicPr>
        <p:blipFill>
          <a:blip r:embed="rId4"/>
          <a:srcRect b="19023"/>
          <a:stretch>
            <a:fillRect/>
          </a:stretch>
        </p:blipFill>
        <p:spPr>
          <a:xfrm>
            <a:off x="6657975" y="889000"/>
            <a:ext cx="2476500" cy="1485900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5783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313" y="2374900"/>
            <a:ext cx="2409825" cy="1838325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5784" name="Picture 7" descr="P1010245-fu"/>
          <p:cNvPicPr>
            <a:picLocks noChangeAspect="1"/>
          </p:cNvPicPr>
          <p:nvPr/>
        </p:nvPicPr>
        <p:blipFill>
          <a:blip r:embed="rId6"/>
          <a:srcRect r="6972"/>
          <a:stretch>
            <a:fillRect/>
          </a:stretch>
        </p:blipFill>
        <p:spPr>
          <a:xfrm>
            <a:off x="1901825" y="889000"/>
            <a:ext cx="2314575" cy="3327400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5785" name="矩形 2"/>
          <p:cNvSpPr/>
          <p:nvPr/>
        </p:nvSpPr>
        <p:spPr>
          <a:xfrm>
            <a:off x="0" y="4297363"/>
            <a:ext cx="9004300" cy="738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1400" dirty="0"/>
              <a:t>开启</a:t>
            </a:r>
            <a:r>
              <a:rPr lang="en-US" altLang="zh-CN" sz="1400" dirty="0"/>
              <a:t>APF</a:t>
            </a:r>
            <a:r>
              <a:rPr lang="zh-CN" altLang="zh-CN" sz="1400" dirty="0"/>
              <a:t>后，市电模式下，电压畸变率已经降到很低的数据，电流畸变率（</a:t>
            </a:r>
            <a:r>
              <a:rPr lang="en-US" altLang="zh-CN" sz="1400" dirty="0"/>
              <a:t>THDI</a:t>
            </a:r>
            <a:r>
              <a:rPr lang="zh-CN" altLang="zh-CN" sz="1400" dirty="0"/>
              <a:t>）由</a:t>
            </a:r>
            <a:r>
              <a:rPr lang="en-US" altLang="zh-CN" sz="1400" dirty="0"/>
              <a:t>16%</a:t>
            </a:r>
            <a:r>
              <a:rPr lang="zh-CN" altLang="zh-CN" sz="1400" dirty="0"/>
              <a:t>左右下降到</a:t>
            </a:r>
            <a:r>
              <a:rPr lang="en-US" altLang="zh-CN" sz="1400" dirty="0"/>
              <a:t>5%</a:t>
            </a:r>
            <a:r>
              <a:rPr lang="zh-CN" altLang="zh-CN" sz="1400" dirty="0"/>
              <a:t>以内，效果显著。</a:t>
            </a:r>
            <a:endParaRPr lang="zh-CN" altLang="zh-CN" sz="1400" dirty="0"/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1400" dirty="0"/>
              <a:t>此外，该处的功率因数得到提升。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100013"/>
            <a:ext cx="8089900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中国电信四川成都万年枢纽项目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6803" name="Picture 3"/>
          <p:cNvPicPr>
            <a:picLocks noChangeAspect="1"/>
          </p:cNvPicPr>
          <p:nvPr/>
        </p:nvPicPr>
        <p:blipFill>
          <a:blip r:embed="rId1"/>
          <a:srcRect r="18504"/>
          <a:stretch>
            <a:fillRect/>
          </a:stretch>
        </p:blipFill>
        <p:spPr>
          <a:xfrm>
            <a:off x="0" y="1141413"/>
            <a:ext cx="4044950" cy="1493837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6804" name="Picture 4"/>
          <p:cNvPicPr>
            <a:picLocks noChangeAspect="1"/>
          </p:cNvPicPr>
          <p:nvPr/>
        </p:nvPicPr>
        <p:blipFill>
          <a:blip r:embed="rId2"/>
          <a:srcRect r="1834"/>
          <a:stretch>
            <a:fillRect/>
          </a:stretch>
        </p:blipFill>
        <p:spPr>
          <a:xfrm>
            <a:off x="4044950" y="1141413"/>
            <a:ext cx="5099050" cy="2376487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6805" name="矩形 2"/>
          <p:cNvSpPr/>
          <p:nvPr/>
        </p:nvSpPr>
        <p:spPr>
          <a:xfrm>
            <a:off x="0" y="3971925"/>
            <a:ext cx="9144000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400" dirty="0"/>
              <a:t>Sinexcel </a:t>
            </a:r>
            <a:r>
              <a:rPr lang="zh-CN" altLang="en-US" sz="1400" dirty="0"/>
              <a:t>接入新楼 </a:t>
            </a:r>
            <a:r>
              <a:rPr lang="en-US" altLang="zh-CN" sz="1400" dirty="0"/>
              <a:t>UPS </a:t>
            </a:r>
            <a:r>
              <a:rPr lang="zh-CN" altLang="en-US" sz="1400" dirty="0"/>
              <a:t>输入端后，流过 </a:t>
            </a:r>
            <a:r>
              <a:rPr lang="en-US" altLang="zh-CN" sz="1400" dirty="0"/>
              <a:t>UPS </a:t>
            </a:r>
            <a:r>
              <a:rPr lang="zh-CN" altLang="en-US" sz="1400" dirty="0"/>
              <a:t>输入端配电柜的谐波电流 将由 </a:t>
            </a:r>
            <a:r>
              <a:rPr lang="en-US" altLang="zh-CN" sz="1400" dirty="0"/>
              <a:t>56.1A </a:t>
            </a:r>
            <a:r>
              <a:rPr lang="zh-CN" altLang="en-US" sz="1400" dirty="0"/>
              <a:t>减小至约 </a:t>
            </a:r>
            <a:r>
              <a:rPr lang="en-US" altLang="zh-CN" sz="1400" dirty="0"/>
              <a:t>4A</a:t>
            </a:r>
            <a:r>
              <a:rPr lang="zh-CN" altLang="en-US" sz="1400" dirty="0"/>
              <a:t>，相应的电流畸变率下降至 </a:t>
            </a:r>
            <a:r>
              <a:rPr lang="en-US" altLang="zh-CN" sz="1400" dirty="0"/>
              <a:t>5%</a:t>
            </a:r>
            <a:r>
              <a:rPr lang="zh-CN" altLang="en-US" sz="1400" dirty="0"/>
              <a:t>左右。流过 </a:t>
            </a:r>
            <a:r>
              <a:rPr lang="en-US" altLang="zh-CN" sz="1400" dirty="0"/>
              <a:t>UPS </a:t>
            </a:r>
            <a:r>
              <a:rPr lang="zh-CN" altLang="en-US" sz="1400" dirty="0"/>
              <a:t>配电柜 的有功电流将基本保持不变，而总电流将减小约 </a:t>
            </a:r>
            <a:r>
              <a:rPr lang="en-US" altLang="zh-CN" sz="1400" dirty="0"/>
              <a:t>17%</a:t>
            </a:r>
            <a:r>
              <a:rPr lang="zh-CN" altLang="en-US" sz="1400" dirty="0"/>
              <a:t>，其视在功率和无功功率都 会相应减小。由于谐波电流被消除了，电压的畸变率将有所好转，预期 </a:t>
            </a:r>
            <a:r>
              <a:rPr lang="en-US" altLang="zh-CN" sz="1400" dirty="0"/>
              <a:t>Sinexcel </a:t>
            </a:r>
            <a:r>
              <a:rPr lang="zh-CN" altLang="en-US" sz="1400" dirty="0"/>
              <a:t>接入后，电压的畸变率将由 </a:t>
            </a:r>
            <a:r>
              <a:rPr lang="en-US" altLang="zh-CN" sz="1400" dirty="0"/>
              <a:t>3.1%</a:t>
            </a:r>
            <a:r>
              <a:rPr lang="zh-CN" altLang="en-US" sz="1400" dirty="0"/>
              <a:t>下降至 </a:t>
            </a:r>
            <a:r>
              <a:rPr lang="en-US" altLang="zh-CN" sz="1400" dirty="0"/>
              <a:t>2%</a:t>
            </a:r>
            <a:r>
              <a:rPr lang="zh-CN" altLang="en-US" sz="1400" dirty="0"/>
              <a:t>左右。</a:t>
            </a:r>
            <a:endParaRPr lang="zh-CN" altLang="en-US" sz="1400" dirty="0"/>
          </a:p>
        </p:txBody>
      </p:sp>
      <p:pic>
        <p:nvPicPr>
          <p:cNvPr id="76806" name="Picture 5"/>
          <p:cNvPicPr>
            <a:picLocks noChangeAspect="1"/>
          </p:cNvPicPr>
          <p:nvPr/>
        </p:nvPicPr>
        <p:blipFill>
          <a:blip r:embed="rId3"/>
          <a:srcRect t="9216"/>
          <a:stretch>
            <a:fillRect/>
          </a:stretch>
        </p:blipFill>
        <p:spPr>
          <a:xfrm>
            <a:off x="0" y="2328863"/>
            <a:ext cx="4044950" cy="1189037"/>
          </a:xfrm>
          <a:prstGeom prst="rect">
            <a:avLst/>
          </a:prstGeom>
          <a:noFill/>
          <a:ln w="952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7826" name="Picture 2" descr="M:\资料盘\网站已完成部分\PQ案例\PQ精彩案例\06 中国铁通集团有限公司广东分公司\铁通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14613"/>
            <a:ext cx="2036763" cy="1284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7" name="Picture 3" descr="M:\资料盘\网站已完成部分\PQ案例\PQ精彩案例\06 中国铁通集团有限公司广东分公司\中国铁通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1114425"/>
            <a:ext cx="2030413" cy="1500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8" name="Picture 4"/>
          <p:cNvPicPr>
            <a:picLocks noChangeAspect="1"/>
          </p:cNvPicPr>
          <p:nvPr/>
        </p:nvPicPr>
        <p:blipFill>
          <a:blip r:embed="rId3"/>
          <a:srcRect r="37660"/>
          <a:stretch>
            <a:fillRect/>
          </a:stretch>
        </p:blipFill>
        <p:spPr>
          <a:xfrm>
            <a:off x="2036763" y="1114425"/>
            <a:ext cx="3754437" cy="278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9" name="Picture 5"/>
          <p:cNvPicPr>
            <a:picLocks noChangeAspect="1"/>
          </p:cNvPicPr>
          <p:nvPr/>
        </p:nvPicPr>
        <p:blipFill>
          <a:blip r:embed="rId4"/>
          <a:srcRect l="13422" t="29782" r="8702" b="12624"/>
          <a:stretch>
            <a:fillRect/>
          </a:stretch>
        </p:blipFill>
        <p:spPr>
          <a:xfrm>
            <a:off x="5803900" y="1114425"/>
            <a:ext cx="3340100" cy="15906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7830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900" y="2519363"/>
            <a:ext cx="3340100" cy="137795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8"/>
          <p:cNvSpPr txBox="1"/>
          <p:nvPr/>
        </p:nvSpPr>
        <p:spPr>
          <a:xfrm>
            <a:off x="0" y="100013"/>
            <a:ext cx="8089900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中国铁通广东分公司谐波治理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7832" name="TextBox 2"/>
          <p:cNvSpPr txBox="1"/>
          <p:nvPr/>
        </p:nvSpPr>
        <p:spPr>
          <a:xfrm>
            <a:off x="0" y="4191000"/>
            <a:ext cx="9144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400" dirty="0"/>
              <a:t>APF</a:t>
            </a:r>
            <a:r>
              <a:rPr lang="zh-CN" altLang="en-US" sz="1400" dirty="0"/>
              <a:t>没开启前，</a:t>
            </a:r>
            <a:r>
              <a:rPr lang="en-US" altLang="zh-CN" sz="1400" dirty="0"/>
              <a:t>UPS</a:t>
            </a:r>
            <a:r>
              <a:rPr lang="zh-CN" altLang="en-US" sz="1400" dirty="0"/>
              <a:t>产生的电流畸变率最大达</a:t>
            </a:r>
            <a:r>
              <a:rPr lang="en-US" altLang="zh-CN" sz="1400" dirty="0"/>
              <a:t>45%</a:t>
            </a:r>
            <a:r>
              <a:rPr lang="zh-CN" altLang="en-US" sz="1400" dirty="0"/>
              <a:t>，最大谐波电流达</a:t>
            </a:r>
            <a:r>
              <a:rPr lang="en-US" altLang="zh-CN" sz="1400" dirty="0"/>
              <a:t>45A</a:t>
            </a:r>
            <a:r>
              <a:rPr lang="zh-CN" altLang="en-US" sz="1400" dirty="0"/>
              <a:t>，谐波电流以</a:t>
            </a:r>
            <a:r>
              <a:rPr lang="en-US" altLang="zh-CN" sz="1400" dirty="0"/>
              <a:t>5</a:t>
            </a:r>
            <a:r>
              <a:rPr lang="zh-CN" altLang="en-US" sz="1400" dirty="0"/>
              <a:t>、</a:t>
            </a:r>
            <a:r>
              <a:rPr lang="en-US" altLang="zh-CN" sz="1400" dirty="0"/>
              <a:t>7</a:t>
            </a:r>
            <a:r>
              <a:rPr lang="zh-CN" altLang="en-US" sz="1400" dirty="0"/>
              <a:t>次为主；当</a:t>
            </a:r>
            <a:r>
              <a:rPr lang="en-US" altLang="zh-CN" sz="1400" dirty="0"/>
              <a:t>APF</a:t>
            </a:r>
            <a:r>
              <a:rPr lang="zh-CN" altLang="en-US" sz="1400" dirty="0"/>
              <a:t>开始补偿后，系统</a:t>
            </a:r>
            <a:r>
              <a:rPr lang="en-US" altLang="zh-CN" sz="1400" dirty="0"/>
              <a:t>TIDi</a:t>
            </a:r>
            <a:r>
              <a:rPr lang="zh-CN" altLang="en-US" sz="1400" dirty="0"/>
              <a:t>和谐波电流下降明显，</a:t>
            </a:r>
            <a:r>
              <a:rPr lang="en-US" altLang="zh-CN" sz="1400" dirty="0"/>
              <a:t>THDi</a:t>
            </a:r>
            <a:r>
              <a:rPr lang="zh-CN" altLang="en-US" sz="1400" dirty="0"/>
              <a:t>降至</a:t>
            </a:r>
            <a:r>
              <a:rPr lang="en-US" altLang="zh-CN" sz="1400" dirty="0"/>
              <a:t>7%</a:t>
            </a:r>
            <a:r>
              <a:rPr lang="zh-CN" altLang="en-US" sz="1400" dirty="0"/>
              <a:t>一下，谐波电流降至</a:t>
            </a:r>
            <a:r>
              <a:rPr lang="en-US" altLang="zh-CN" sz="1400" dirty="0"/>
              <a:t>6A</a:t>
            </a:r>
            <a:r>
              <a:rPr lang="zh-CN" altLang="en-US" sz="1400" dirty="0"/>
              <a:t>左右，补偿效果明显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extBox 8"/>
          <p:cNvSpPr txBox="1"/>
          <p:nvPr/>
        </p:nvSpPr>
        <p:spPr>
          <a:xfrm>
            <a:off x="0" y="100013"/>
            <a:ext cx="8089900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证通电子数据中心谐波无功治理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8851" name="TextBox 2"/>
          <p:cNvSpPr txBox="1"/>
          <p:nvPr/>
        </p:nvSpPr>
        <p:spPr>
          <a:xfrm>
            <a:off x="358775" y="4289425"/>
            <a:ext cx="78279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400" dirty="0"/>
              <a:t>证通电子数据中心安装盛弘电气</a:t>
            </a:r>
            <a:r>
              <a:rPr lang="en-US" altLang="zh-CN" sz="1400" dirty="0"/>
              <a:t>5750kvar ASVG</a:t>
            </a:r>
            <a:r>
              <a:rPr lang="zh-CN" altLang="en-US" sz="1400" dirty="0"/>
              <a:t>同时进行谐波和无功治理，现场安装规范，机柜外观与其他系统柜风格一致，补偿效果良好。</a:t>
            </a:r>
            <a:endParaRPr lang="zh-CN" altLang="en-US" sz="1400" dirty="0"/>
          </a:p>
        </p:txBody>
      </p:sp>
      <p:pic>
        <p:nvPicPr>
          <p:cNvPr id="7885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225" y="660400"/>
            <a:ext cx="2655888" cy="3557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885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863" y="660400"/>
            <a:ext cx="4641850" cy="3587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extBox 8"/>
          <p:cNvSpPr txBox="1"/>
          <p:nvPr/>
        </p:nvSpPr>
        <p:spPr>
          <a:xfrm>
            <a:off x="0" y="100013"/>
            <a:ext cx="8089900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sv-SE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HongKong NTT project, 3.95Mvar SVG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987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8675" y="703263"/>
            <a:ext cx="5053013" cy="3743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7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8" y="749300"/>
            <a:ext cx="2233612" cy="39322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0898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899" name="Rectangle 2"/>
          <p:cNvSpPr/>
          <p:nvPr/>
        </p:nvSpPr>
        <p:spPr>
          <a:xfrm>
            <a:off x="-9525" y="-41275"/>
            <a:ext cx="9212263" cy="5224463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bg1"/>
              </a:solidFill>
              <a:latin typeface="幼圆" panose="02010509060101010101" pitchFamily="49" charset="-122"/>
              <a:sym typeface="幼圆" panose="02010509060101010101" pitchFamily="49" charset="-122"/>
            </a:endParaRPr>
          </a:p>
        </p:txBody>
      </p:sp>
      <p:sp>
        <p:nvSpPr>
          <p:cNvPr id="80900" name="Text Box 3"/>
          <p:cNvSpPr txBox="1"/>
          <p:nvPr/>
        </p:nvSpPr>
        <p:spPr>
          <a:xfrm>
            <a:off x="381000" y="1900238"/>
            <a:ext cx="87630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800" dirty="0">
                <a:solidFill>
                  <a:schemeClr val="bg1"/>
                </a:solidFill>
                <a:latin typeface="Arial" panose="020B0604020202020204" pitchFamily="34" charset="0"/>
              </a:rPr>
              <a:t>完善的客户服务体系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2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4025" y="631825"/>
            <a:ext cx="3502025" cy="2022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23" name="AutoShape 14"/>
          <p:cNvSpPr/>
          <p:nvPr/>
        </p:nvSpPr>
        <p:spPr>
          <a:xfrm flipH="1">
            <a:off x="3805238" y="2722563"/>
            <a:ext cx="1420812" cy="322262"/>
          </a:xfrm>
          <a:prstGeom prst="roundRect">
            <a:avLst>
              <a:gd name="adj" fmla="val 50000"/>
            </a:avLst>
          </a:prstGeom>
          <a:solidFill>
            <a:srgbClr val="009530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81924" name="Group 2"/>
          <p:cNvGrpSpPr/>
          <p:nvPr/>
        </p:nvGrpSpPr>
        <p:grpSpPr>
          <a:xfrm rot="-10800000" flipH="1">
            <a:off x="657225" y="2227263"/>
            <a:ext cx="3424238" cy="1268412"/>
            <a:chOff x="657" y="1894"/>
            <a:chExt cx="1976" cy="676"/>
          </a:xfrm>
        </p:grpSpPr>
        <p:pic>
          <p:nvPicPr>
            <p:cNvPr id="81940" name="Picture 3" descr="Arrow_righ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9" y="1894"/>
              <a:ext cx="714" cy="6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1941" name="AutoShape 4"/>
            <p:cNvSpPr/>
            <p:nvPr/>
          </p:nvSpPr>
          <p:spPr>
            <a:xfrm>
              <a:off x="657" y="2131"/>
              <a:ext cx="1565" cy="170"/>
            </a:xfrm>
            <a:prstGeom prst="roundRect">
              <a:avLst>
                <a:gd name="adj" fmla="val 50000"/>
              </a:avLst>
            </a:prstGeom>
            <a:solidFill>
              <a:srgbClr val="87D200"/>
            </a:solidFill>
            <a:ln w="12700">
              <a:noFill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  <a:sym typeface="Calibri" panose="020F0502020204030204" pitchFamily="34" charset="0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81925" name="AutoShape 5"/>
          <p:cNvSpPr/>
          <p:nvPr/>
        </p:nvSpPr>
        <p:spPr>
          <a:xfrm rot="5400000" flipH="1">
            <a:off x="4421188" y="2674938"/>
            <a:ext cx="1263650" cy="1363662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7713 h 21600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009530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81926" name="Picture 8" descr="Arrow_r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25438" y="3225800"/>
            <a:ext cx="1192212" cy="1150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27" name="AutoShape 9"/>
          <p:cNvSpPr/>
          <p:nvPr/>
        </p:nvSpPr>
        <p:spPr>
          <a:xfrm rot="10800000">
            <a:off x="663575" y="3675063"/>
            <a:ext cx="4403725" cy="319087"/>
          </a:xfrm>
          <a:prstGeom prst="roundRect">
            <a:avLst>
              <a:gd name="adj" fmla="val 50000"/>
            </a:avLst>
          </a:prstGeom>
          <a:solidFill>
            <a:srgbClr val="87D200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1928" name="AutoShape 10"/>
          <p:cNvSpPr/>
          <p:nvPr/>
        </p:nvSpPr>
        <p:spPr>
          <a:xfrm rot="-5400000">
            <a:off x="168275" y="2814638"/>
            <a:ext cx="1257300" cy="110172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7713 h 21600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87D200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1929" name="Text Box 11"/>
          <p:cNvSpPr txBox="1"/>
          <p:nvPr/>
        </p:nvSpPr>
        <p:spPr>
          <a:xfrm>
            <a:off x="2255838" y="2706688"/>
            <a:ext cx="557212" cy="37465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</a:rPr>
              <a:t>售前</a:t>
            </a:r>
            <a:endParaRPr lang="zh-CN" altLang="en-GB" sz="1600" b="1" dirty="0">
              <a:solidFill>
                <a:schemeClr val="bg1"/>
              </a:solidFill>
            </a:endParaRPr>
          </a:p>
        </p:txBody>
      </p:sp>
      <p:sp>
        <p:nvSpPr>
          <p:cNvPr id="81930" name="Text Box 12"/>
          <p:cNvSpPr txBox="1"/>
          <p:nvPr/>
        </p:nvSpPr>
        <p:spPr>
          <a:xfrm>
            <a:off x="2254250" y="3665538"/>
            <a:ext cx="1468438" cy="37465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</a:rPr>
              <a:t>售后</a:t>
            </a:r>
            <a:endParaRPr lang="zh-CN" altLang="en-GB" sz="1600" b="1" dirty="0">
              <a:solidFill>
                <a:schemeClr val="bg1"/>
              </a:solidFill>
            </a:endParaRPr>
          </a:p>
        </p:txBody>
      </p:sp>
      <p:pic>
        <p:nvPicPr>
          <p:cNvPr id="81931" name="Picture 13" descr="Arrow_rig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16400" y="3238500"/>
            <a:ext cx="1046163" cy="1230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32" name="Text Box 16"/>
          <p:cNvSpPr txBox="1"/>
          <p:nvPr/>
        </p:nvSpPr>
        <p:spPr>
          <a:xfrm>
            <a:off x="5349875" y="3081338"/>
            <a:ext cx="365125" cy="649287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</a:rPr>
              <a:t>售</a:t>
            </a:r>
            <a:endParaRPr lang="en-US" altLang="zh-CN" sz="1600" b="1" dirty="0">
              <a:solidFill>
                <a:schemeClr val="bg1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chemeClr val="bg1"/>
                </a:solidFill>
              </a:rPr>
              <a:t>中</a:t>
            </a:r>
            <a:endParaRPr lang="zh-CN" altLang="en-GB" sz="1600" b="1" dirty="0">
              <a:solidFill>
                <a:schemeClr val="bg1"/>
              </a:solidFill>
            </a:endParaRPr>
          </a:p>
        </p:txBody>
      </p:sp>
      <p:sp>
        <p:nvSpPr>
          <p:cNvPr id="81933" name="Oval 21"/>
          <p:cNvSpPr/>
          <p:nvPr/>
        </p:nvSpPr>
        <p:spPr>
          <a:xfrm>
            <a:off x="1325563" y="1951038"/>
            <a:ext cx="384175" cy="344487"/>
          </a:xfrm>
          <a:prstGeom prst="ellipse">
            <a:avLst/>
          </a:prstGeom>
          <a:solidFill>
            <a:srgbClr val="4FA600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GB" altLang="zh-CN" sz="2000" b="1" dirty="0">
                <a:solidFill>
                  <a:schemeClr val="bg1"/>
                </a:solidFill>
                <a:latin typeface="SEOptimistLight"/>
                <a:ea typeface="宋体" panose="02010600030101010101" pitchFamily="2" charset="-122"/>
              </a:rPr>
              <a:t>1</a:t>
            </a:r>
            <a:endParaRPr lang="en-GB" altLang="zh-CN" sz="2000" b="1" dirty="0">
              <a:solidFill>
                <a:schemeClr val="bg1"/>
              </a:solidFill>
              <a:latin typeface="SEOptimistLight"/>
              <a:ea typeface="宋体" panose="02010600030101010101" pitchFamily="2" charset="-122"/>
            </a:endParaRPr>
          </a:p>
        </p:txBody>
      </p:sp>
      <p:sp>
        <p:nvSpPr>
          <p:cNvPr id="81934" name="Oval 22"/>
          <p:cNvSpPr/>
          <p:nvPr/>
        </p:nvSpPr>
        <p:spPr>
          <a:xfrm>
            <a:off x="5472113" y="3856038"/>
            <a:ext cx="328612" cy="346075"/>
          </a:xfrm>
          <a:prstGeom prst="ellipse">
            <a:avLst/>
          </a:prstGeom>
          <a:solidFill>
            <a:srgbClr val="4FA600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GB" altLang="zh-CN" sz="2000" b="1" dirty="0">
                <a:solidFill>
                  <a:schemeClr val="bg1"/>
                </a:solidFill>
                <a:latin typeface="SEOptimistLight"/>
                <a:ea typeface="宋体" panose="02010600030101010101" pitchFamily="2" charset="-122"/>
              </a:rPr>
              <a:t>2</a:t>
            </a:r>
            <a:endParaRPr lang="en-GB" altLang="zh-CN" sz="2000" b="1" dirty="0">
              <a:solidFill>
                <a:schemeClr val="bg1"/>
              </a:solidFill>
              <a:latin typeface="SEOptimistLight"/>
              <a:ea typeface="宋体" panose="02010600030101010101" pitchFamily="2" charset="-122"/>
            </a:endParaRPr>
          </a:p>
        </p:txBody>
      </p:sp>
      <p:sp>
        <p:nvSpPr>
          <p:cNvPr id="81935" name="Oval 23"/>
          <p:cNvSpPr/>
          <p:nvPr/>
        </p:nvSpPr>
        <p:spPr>
          <a:xfrm>
            <a:off x="2238375" y="4090988"/>
            <a:ext cx="373063" cy="346075"/>
          </a:xfrm>
          <a:prstGeom prst="ellipse">
            <a:avLst/>
          </a:prstGeom>
          <a:solidFill>
            <a:srgbClr val="4FA600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GB" altLang="zh-CN" sz="2000" b="1" dirty="0">
                <a:solidFill>
                  <a:schemeClr val="bg1"/>
                </a:solidFill>
                <a:latin typeface="SEOptimistLight"/>
                <a:ea typeface="宋体" panose="02010600030101010101" pitchFamily="2" charset="-122"/>
              </a:rPr>
              <a:t>3</a:t>
            </a:r>
            <a:endParaRPr lang="en-GB" altLang="zh-CN" sz="2000" b="1" dirty="0">
              <a:solidFill>
                <a:schemeClr val="bg1"/>
              </a:solidFill>
              <a:latin typeface="SEOptimistLight"/>
              <a:ea typeface="宋体" panose="0201060003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685925" y="1936750"/>
            <a:ext cx="1104900" cy="717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技术交流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方案咨询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808663" y="3035300"/>
            <a:ext cx="1039813" cy="1331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现场测试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数据分析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定制方案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施工指导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573338" y="4090988"/>
            <a:ext cx="1039813" cy="717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定期巡检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及时维护</a:t>
            </a:r>
            <a:endParaRPr kumimoji="0" lang="zh-CN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87313"/>
            <a:ext cx="4787900" cy="461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丰富的客户服务内容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946" name="矩形 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462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2947" name="标题 1"/>
          <p:cNvSpPr>
            <a:spLocks noGrp="1"/>
          </p:cNvSpPr>
          <p:nvPr>
            <p:ph type="title"/>
          </p:nvPr>
        </p:nvSpPr>
        <p:spPr>
          <a:xfrm>
            <a:off x="287338" y="1444625"/>
            <a:ext cx="8229600" cy="1368425"/>
          </a:xfrm>
        </p:spPr>
        <p:txBody>
          <a:bodyPr vert="horz" wrap="square" lIns="91440" tIns="45720" rIns="91440" bIns="45720" anchor="ctr"/>
          <a:p>
            <a:r>
              <a:rPr lang="zh-CN" altLang="en-US" dirty="0">
                <a:solidFill>
                  <a:schemeClr val="bg1"/>
                </a:solidFill>
              </a:rPr>
              <a:t>发散思维</a:t>
            </a:r>
            <a:r>
              <a:rPr lang="en-US" altLang="zh-CN" dirty="0">
                <a:solidFill>
                  <a:schemeClr val="bg1"/>
                </a:solidFill>
              </a:rPr>
              <a:t>-</a:t>
            </a:r>
            <a:r>
              <a:rPr lang="zh-CN" altLang="en-US" dirty="0">
                <a:solidFill>
                  <a:schemeClr val="bg1"/>
                </a:solidFill>
              </a:rPr>
              <a:t>电压暂降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2948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>
            <a:biLevel thresh="50000"/>
            <a:grayscl/>
          </a:blip>
          <a:stretch>
            <a:fillRect/>
          </a:stretch>
        </p:blipFill>
        <p:spPr>
          <a:xfrm>
            <a:off x="7148513" y="4799013"/>
            <a:ext cx="1863725" cy="207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" name="对角圆角矩形 55"/>
          <p:cNvSpPr/>
          <p:nvPr/>
        </p:nvSpPr>
        <p:spPr>
          <a:xfrm>
            <a:off x="2400300" y="960119"/>
            <a:ext cx="1162685" cy="771525"/>
          </a:xfrm>
          <a:prstGeom prst="round2DiagRect">
            <a:avLst/>
          </a:prstGeom>
          <a:solidFill>
            <a:srgbClr val="92D050"/>
          </a:solidFill>
          <a:ln>
            <a:noFill/>
          </a:ln>
          <a:effectLst>
            <a:reflection stA="76000" endPos="14000" dist="25400" dir="5400000" sy="-100000" algn="bl" rotWithShape="0"/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箭头1"/>
          <p:cNvSpPr>
            <a:spLocks noChangeArrowheads="1"/>
          </p:cNvSpPr>
          <p:nvPr/>
        </p:nvSpPr>
        <p:spPr bwMode="gray">
          <a:xfrm>
            <a:off x="3704902" y="1164233"/>
            <a:ext cx="343910" cy="392577"/>
          </a:xfrm>
          <a:prstGeom prst="chevron">
            <a:avLst>
              <a:gd name="adj" fmla="val 52514"/>
            </a:avLst>
          </a:prstGeom>
          <a:solidFill>
            <a:sysClr val="window" lastClr="FFFFFF">
              <a:lumMod val="65000"/>
            </a:sysClr>
          </a:solidFill>
          <a:ln w="3175" cap="flat" cmpd="sng" algn="ctr">
            <a:solidFill>
              <a:srgbClr val="D7D7D7"/>
            </a:solidFill>
            <a:prstDash val="solid"/>
          </a:ln>
          <a:effectLst>
            <a:innerShdw blurRad="114300">
              <a:prstClr val="black">
                <a:alpha val="27000"/>
              </a:prstClr>
            </a:inn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557" name="文本框 1"/>
          <p:cNvSpPr txBox="1"/>
          <p:nvPr/>
        </p:nvSpPr>
        <p:spPr>
          <a:xfrm>
            <a:off x="2390775" y="1173163"/>
            <a:ext cx="1411288" cy="352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AVC</a:t>
            </a:r>
            <a:r>
              <a:rPr lang="zh-CN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待机</a:t>
            </a:r>
            <a:endParaRPr lang="zh-CN" altLang="zh-CN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4136390" y="925830"/>
            <a:ext cx="1162685" cy="771525"/>
          </a:xfrm>
          <a:prstGeom prst="round2DiagRect">
            <a:avLst/>
          </a:prstGeom>
          <a:solidFill>
            <a:srgbClr val="92D050"/>
          </a:solidFill>
          <a:ln>
            <a:noFill/>
          </a:ln>
          <a:effectLst>
            <a:reflection stA="76000" endPos="14000" dist="25400" dir="5400000" sy="-100000" algn="bl" rotWithShape="0"/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箭头1"/>
          <p:cNvSpPr>
            <a:spLocks noChangeArrowheads="1"/>
          </p:cNvSpPr>
          <p:nvPr/>
        </p:nvSpPr>
        <p:spPr bwMode="gray">
          <a:xfrm>
            <a:off x="5409296" y="1140738"/>
            <a:ext cx="343910" cy="392577"/>
          </a:xfrm>
          <a:prstGeom prst="chevron">
            <a:avLst>
              <a:gd name="adj" fmla="val 52514"/>
            </a:avLst>
          </a:prstGeom>
          <a:solidFill>
            <a:sysClr val="window" lastClr="FFFFFF">
              <a:lumMod val="65000"/>
            </a:sysClr>
          </a:solidFill>
          <a:ln w="3175" cap="flat" cmpd="sng" algn="ctr">
            <a:solidFill>
              <a:srgbClr val="D7D7D7"/>
            </a:solidFill>
            <a:prstDash val="solid"/>
          </a:ln>
          <a:effectLst>
            <a:innerShdw blurRad="114300">
              <a:prstClr val="black">
                <a:alpha val="27000"/>
              </a:prstClr>
            </a:inn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0" cap="none" spc="0" normalizeH="0" baseline="0" noProof="1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对角圆角矩形 3"/>
          <p:cNvSpPr/>
          <p:nvPr/>
        </p:nvSpPr>
        <p:spPr>
          <a:xfrm>
            <a:off x="5866765" y="946785"/>
            <a:ext cx="1162685" cy="771525"/>
          </a:xfrm>
          <a:prstGeom prst="round2DiagRect">
            <a:avLst/>
          </a:prstGeom>
          <a:solidFill>
            <a:srgbClr val="92D050"/>
          </a:solidFill>
          <a:ln>
            <a:noFill/>
          </a:ln>
          <a:effectLst>
            <a:reflection stA="76000" endPos="14000" dist="25400" dir="5400000" sy="-100000" algn="bl" rotWithShape="0"/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箭头1"/>
          <p:cNvSpPr>
            <a:spLocks noChangeArrowheads="1"/>
          </p:cNvSpPr>
          <p:nvPr/>
        </p:nvSpPr>
        <p:spPr bwMode="gray">
          <a:xfrm>
            <a:off x="7067916" y="1126768"/>
            <a:ext cx="343910" cy="392577"/>
          </a:xfrm>
          <a:prstGeom prst="chevron">
            <a:avLst>
              <a:gd name="adj" fmla="val 52514"/>
            </a:avLst>
          </a:prstGeom>
          <a:solidFill>
            <a:sysClr val="window" lastClr="FFFFFF">
              <a:lumMod val="65000"/>
            </a:sysClr>
          </a:solidFill>
          <a:ln w="3175" cap="flat" cmpd="sng" algn="ctr">
            <a:solidFill>
              <a:srgbClr val="D7D7D7"/>
            </a:solidFill>
            <a:prstDash val="solid"/>
          </a:ln>
          <a:effectLst>
            <a:innerShdw blurRad="114300">
              <a:prstClr val="black">
                <a:alpha val="27000"/>
              </a:prstClr>
            </a:inn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0" cap="none" spc="0" normalizeH="0" baseline="0" noProof="1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对角圆角矩形 5"/>
          <p:cNvSpPr/>
          <p:nvPr/>
        </p:nvSpPr>
        <p:spPr>
          <a:xfrm>
            <a:off x="7491095" y="937259"/>
            <a:ext cx="1162685" cy="771525"/>
          </a:xfrm>
          <a:prstGeom prst="round2DiagRect">
            <a:avLst/>
          </a:prstGeom>
          <a:solidFill>
            <a:srgbClr val="92D050"/>
          </a:solidFill>
          <a:ln>
            <a:noFill/>
          </a:ln>
          <a:effectLst>
            <a:reflection stA="76000" endPos="14000" dist="25400" dir="5400000" sy="-100000" algn="bl" rotWithShape="0"/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563" name="文本框 6"/>
          <p:cNvSpPr txBox="1"/>
          <p:nvPr/>
        </p:nvSpPr>
        <p:spPr>
          <a:xfrm>
            <a:off x="4129088" y="1109663"/>
            <a:ext cx="1411287" cy="352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晶闸管导通</a:t>
            </a:r>
            <a:endParaRPr lang="zh-CN" altLang="zh-CN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4" name="文本框 7"/>
          <p:cNvSpPr txBox="1"/>
          <p:nvPr/>
        </p:nvSpPr>
        <p:spPr>
          <a:xfrm>
            <a:off x="5868988" y="996950"/>
            <a:ext cx="1158875" cy="5969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逆变器不动作</a:t>
            </a:r>
            <a:endParaRPr lang="zh-CN" altLang="zh-CN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5" name="文本框 8"/>
          <p:cNvSpPr txBox="1"/>
          <p:nvPr/>
        </p:nvSpPr>
        <p:spPr>
          <a:xfrm>
            <a:off x="7639050" y="1008063"/>
            <a:ext cx="1147763" cy="596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超级电容满电</a:t>
            </a:r>
            <a:endParaRPr lang="zh-CN" altLang="zh-CN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对角圆角矩形 15"/>
          <p:cNvSpPr/>
          <p:nvPr/>
        </p:nvSpPr>
        <p:spPr>
          <a:xfrm>
            <a:off x="725805" y="961389"/>
            <a:ext cx="1162685" cy="771525"/>
          </a:xfrm>
          <a:prstGeom prst="round2DiagRect">
            <a:avLst/>
          </a:prstGeom>
          <a:solidFill>
            <a:srgbClr val="92D050"/>
          </a:solidFill>
          <a:ln>
            <a:noFill/>
          </a:ln>
          <a:effectLst>
            <a:reflection stA="76000" endPos="14000" dist="25400" dir="5400000" sy="-100000" algn="bl" rotWithShape="0"/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箭头1"/>
          <p:cNvSpPr>
            <a:spLocks noChangeArrowheads="1"/>
          </p:cNvSpPr>
          <p:nvPr/>
        </p:nvSpPr>
        <p:spPr bwMode="gray">
          <a:xfrm>
            <a:off x="1991672" y="1176933"/>
            <a:ext cx="343910" cy="392577"/>
          </a:xfrm>
          <a:prstGeom prst="chevron">
            <a:avLst>
              <a:gd name="adj" fmla="val 52514"/>
            </a:avLst>
          </a:prstGeom>
          <a:solidFill>
            <a:sysClr val="window" lastClr="FFFFFF">
              <a:lumMod val="65000"/>
            </a:sysClr>
          </a:solidFill>
          <a:ln w="3175" cap="flat" cmpd="sng" algn="ctr">
            <a:solidFill>
              <a:srgbClr val="D7D7D7"/>
            </a:solidFill>
            <a:prstDash val="solid"/>
          </a:ln>
          <a:effectLst>
            <a:innerShdw blurRad="114300">
              <a:prstClr val="black">
                <a:alpha val="27000"/>
              </a:prstClr>
            </a:inn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569" name="文本框 17"/>
          <p:cNvSpPr txBox="1"/>
          <p:nvPr/>
        </p:nvSpPr>
        <p:spPr>
          <a:xfrm>
            <a:off x="736600" y="1054100"/>
            <a:ext cx="1055688" cy="595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电网电压正常时</a:t>
            </a:r>
            <a:endParaRPr lang="zh-CN" altLang="zh-CN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70" name="右箭头 18"/>
          <p:cNvSpPr/>
          <p:nvPr/>
        </p:nvSpPr>
        <p:spPr>
          <a:xfrm>
            <a:off x="5965825" y="2932113"/>
            <a:ext cx="720725" cy="160337"/>
          </a:xfrm>
          <a:prstGeom prst="rightArrow">
            <a:avLst>
              <a:gd name="adj1" fmla="val 50000"/>
              <a:gd name="adj2" fmla="val 49945"/>
            </a:avLst>
          </a:prstGeom>
          <a:solidFill>
            <a:srgbClr val="FF0000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71" name="椭圆 21"/>
          <p:cNvSpPr/>
          <p:nvPr/>
        </p:nvSpPr>
        <p:spPr>
          <a:xfrm>
            <a:off x="6767513" y="2439988"/>
            <a:ext cx="1143000" cy="1063625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72" name="文本框 22"/>
          <p:cNvSpPr txBox="1"/>
          <p:nvPr/>
        </p:nvSpPr>
        <p:spPr>
          <a:xfrm>
            <a:off x="6881813" y="2625725"/>
            <a:ext cx="1028700" cy="839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输出电压等于电网电压</a:t>
            </a:r>
            <a:endParaRPr lang="zh-CN" altLang="en-US" sz="16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5019" name="文本框 11"/>
          <p:cNvSpPr txBox="1"/>
          <p:nvPr/>
        </p:nvSpPr>
        <p:spPr>
          <a:xfrm>
            <a:off x="0" y="234950"/>
            <a:ext cx="9144000" cy="523875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Sinexcel AVC RTS</a:t>
            </a:r>
            <a:r>
              <a:rPr lang="zh-CN" altLang="en-US" sz="2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工作原理</a:t>
            </a:r>
            <a:endParaRPr lang="zh-CN" altLang="en-US" sz="2800" b="1" dirty="0">
              <a:solidFill>
                <a:srgbClr val="3F3F3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403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6375" y="2019300"/>
            <a:ext cx="4338638" cy="2219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23563" grpId="0"/>
      <p:bldP spid="23564" grpId="0" animBg="1"/>
      <p:bldP spid="23565" grpId="0"/>
      <p:bldP spid="23569" grpId="0"/>
      <p:bldP spid="23570" grpId="0" animBg="1"/>
      <p:bldP spid="23571" grpId="0" animBg="1"/>
      <p:bldP spid="235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图片 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4137" y="-92075"/>
            <a:ext cx="9207500" cy="5435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" name="对角圆角矩形 55"/>
          <p:cNvSpPr/>
          <p:nvPr/>
        </p:nvSpPr>
        <p:spPr>
          <a:xfrm>
            <a:off x="2400300" y="960119"/>
            <a:ext cx="1162685" cy="771525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reflection stA="76000" endPos="14000" dist="25400" dir="5400000" sy="-100000" algn="bl" rotWithShape="0"/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箭头1"/>
          <p:cNvSpPr>
            <a:spLocks noChangeArrowheads="1"/>
          </p:cNvSpPr>
          <p:nvPr/>
        </p:nvSpPr>
        <p:spPr bwMode="gray">
          <a:xfrm>
            <a:off x="3704902" y="1164233"/>
            <a:ext cx="343910" cy="392577"/>
          </a:xfrm>
          <a:prstGeom prst="chevron">
            <a:avLst>
              <a:gd name="adj" fmla="val 52514"/>
            </a:avLst>
          </a:prstGeom>
          <a:solidFill>
            <a:sysClr val="window" lastClr="FFFFFF">
              <a:lumMod val="65000"/>
            </a:sysClr>
          </a:solidFill>
          <a:ln w="3175" cap="flat" cmpd="sng" algn="ctr">
            <a:solidFill>
              <a:srgbClr val="D7D7D7"/>
            </a:solidFill>
            <a:prstDash val="solid"/>
          </a:ln>
          <a:effectLst>
            <a:innerShdw blurRad="114300">
              <a:prstClr val="black">
                <a:alpha val="27000"/>
              </a:prstClr>
            </a:inn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604" name="文本框 1"/>
          <p:cNvSpPr txBox="1"/>
          <p:nvPr/>
        </p:nvSpPr>
        <p:spPr>
          <a:xfrm>
            <a:off x="2392363" y="1082675"/>
            <a:ext cx="1227137" cy="595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AVC</a:t>
            </a: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停止工作</a:t>
            </a:r>
            <a:endParaRPr lang="zh-CN" altLang="en-US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4136390" y="925830"/>
            <a:ext cx="1162685" cy="771525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reflection stA="76000" endPos="14000" dist="25400" dir="5400000" sy="-100000" algn="bl" rotWithShape="0"/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箭头1"/>
          <p:cNvSpPr>
            <a:spLocks noChangeArrowheads="1"/>
          </p:cNvSpPr>
          <p:nvPr/>
        </p:nvSpPr>
        <p:spPr bwMode="gray">
          <a:xfrm>
            <a:off x="5409296" y="1152168"/>
            <a:ext cx="343910" cy="392577"/>
          </a:xfrm>
          <a:prstGeom prst="chevron">
            <a:avLst>
              <a:gd name="adj" fmla="val 52514"/>
            </a:avLst>
          </a:prstGeom>
          <a:solidFill>
            <a:sysClr val="window" lastClr="FFFFFF">
              <a:lumMod val="65000"/>
            </a:sysClr>
          </a:solidFill>
          <a:ln w="3175" cap="flat" cmpd="sng" algn="ctr">
            <a:solidFill>
              <a:srgbClr val="D7D7D7"/>
            </a:solidFill>
            <a:prstDash val="solid"/>
          </a:ln>
          <a:effectLst>
            <a:innerShdw blurRad="114300">
              <a:prstClr val="black">
                <a:alpha val="27000"/>
              </a:prstClr>
            </a:inn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0" cap="none" spc="0" normalizeH="0" baseline="0" noProof="1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对角圆角矩形 3"/>
          <p:cNvSpPr/>
          <p:nvPr/>
        </p:nvSpPr>
        <p:spPr>
          <a:xfrm>
            <a:off x="5866765" y="946785"/>
            <a:ext cx="1162685" cy="771525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reflection stA="76000" endPos="14000" dist="25400" dir="5400000" sy="-100000" algn="bl" rotWithShape="0"/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箭头1"/>
          <p:cNvSpPr>
            <a:spLocks noChangeArrowheads="1"/>
          </p:cNvSpPr>
          <p:nvPr/>
        </p:nvSpPr>
        <p:spPr bwMode="gray">
          <a:xfrm>
            <a:off x="7067916" y="1126768"/>
            <a:ext cx="343910" cy="392577"/>
          </a:xfrm>
          <a:prstGeom prst="chevron">
            <a:avLst>
              <a:gd name="adj" fmla="val 52514"/>
            </a:avLst>
          </a:prstGeom>
          <a:solidFill>
            <a:sysClr val="window" lastClr="FFFFFF">
              <a:lumMod val="65000"/>
            </a:sysClr>
          </a:solidFill>
          <a:ln w="3175" cap="flat" cmpd="sng" algn="ctr">
            <a:solidFill>
              <a:srgbClr val="D7D7D7"/>
            </a:solidFill>
            <a:prstDash val="solid"/>
          </a:ln>
          <a:effectLst>
            <a:innerShdw blurRad="114300">
              <a:prstClr val="black">
                <a:alpha val="27000"/>
              </a:prstClr>
            </a:inn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0" cap="none" spc="0" normalizeH="0" baseline="0" noProof="1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对角圆角矩形 5"/>
          <p:cNvSpPr/>
          <p:nvPr/>
        </p:nvSpPr>
        <p:spPr>
          <a:xfrm>
            <a:off x="7491095" y="971550"/>
            <a:ext cx="1162685" cy="771525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reflection stA="76000" endPos="14000" dist="25400" dir="5400000" sy="-100000" algn="bl" rotWithShape="0"/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0" name="文本框 6"/>
          <p:cNvSpPr txBox="1"/>
          <p:nvPr/>
        </p:nvSpPr>
        <p:spPr>
          <a:xfrm>
            <a:off x="4129088" y="1098550"/>
            <a:ext cx="1411287" cy="352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晶闸管导通</a:t>
            </a:r>
            <a:endParaRPr lang="zh-CN" altLang="zh-CN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1" name="文本框 7"/>
          <p:cNvSpPr txBox="1">
            <a:spLocks noChangeArrowheads="1"/>
          </p:cNvSpPr>
          <p:nvPr/>
        </p:nvSpPr>
        <p:spPr bwMode="auto">
          <a:xfrm>
            <a:off x="5868988" y="996950"/>
            <a:ext cx="1158875" cy="596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1600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逆变器不动作</a:t>
            </a:r>
            <a:endParaRPr kumimoji="0" lang="zh-CN" altLang="zh-CN" sz="16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2" name="文本框 8"/>
          <p:cNvSpPr txBox="1"/>
          <p:nvPr/>
        </p:nvSpPr>
        <p:spPr>
          <a:xfrm>
            <a:off x="7559675" y="996950"/>
            <a:ext cx="1147763" cy="596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超级电容充电</a:t>
            </a:r>
            <a:endParaRPr lang="zh-CN" altLang="zh-CN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对角圆角矩形 15"/>
          <p:cNvSpPr/>
          <p:nvPr/>
        </p:nvSpPr>
        <p:spPr>
          <a:xfrm>
            <a:off x="725805" y="961389"/>
            <a:ext cx="1162685" cy="771525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reflection stA="76000" endPos="14000" dist="25400" dir="5400000" sy="-100000" algn="bl" rotWithShape="0"/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箭头1"/>
          <p:cNvSpPr>
            <a:spLocks noChangeArrowheads="1"/>
          </p:cNvSpPr>
          <p:nvPr/>
        </p:nvSpPr>
        <p:spPr bwMode="gray">
          <a:xfrm>
            <a:off x="1980242" y="1165503"/>
            <a:ext cx="343910" cy="392577"/>
          </a:xfrm>
          <a:prstGeom prst="chevron">
            <a:avLst>
              <a:gd name="adj" fmla="val 52514"/>
            </a:avLst>
          </a:prstGeom>
          <a:solidFill>
            <a:sysClr val="window" lastClr="FFFFFF">
              <a:lumMod val="65000"/>
            </a:sysClr>
          </a:solidFill>
          <a:ln w="3175" cap="flat" cmpd="sng" algn="ctr">
            <a:solidFill>
              <a:srgbClr val="D7D7D7"/>
            </a:solidFill>
            <a:prstDash val="solid"/>
          </a:ln>
          <a:effectLst>
            <a:innerShdw blurRad="114300">
              <a:prstClr val="black">
                <a:alpha val="27000"/>
              </a:prstClr>
            </a:inn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616" name="文本框 17"/>
          <p:cNvSpPr txBox="1"/>
          <p:nvPr/>
        </p:nvSpPr>
        <p:spPr>
          <a:xfrm>
            <a:off x="736600" y="1054100"/>
            <a:ext cx="1055688" cy="595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电网电压恢复正常</a:t>
            </a:r>
            <a:endParaRPr lang="zh-CN" altLang="zh-CN" sz="1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7" name="右箭头 18"/>
          <p:cNvSpPr/>
          <p:nvPr/>
        </p:nvSpPr>
        <p:spPr>
          <a:xfrm>
            <a:off x="5880100" y="3027363"/>
            <a:ext cx="720725" cy="160337"/>
          </a:xfrm>
          <a:prstGeom prst="rightArrow">
            <a:avLst>
              <a:gd name="adj1" fmla="val 50000"/>
              <a:gd name="adj2" fmla="val 49945"/>
            </a:avLst>
          </a:prstGeom>
          <a:solidFill>
            <a:srgbClr val="FF0000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8" name="椭圆 21"/>
          <p:cNvSpPr/>
          <p:nvPr/>
        </p:nvSpPr>
        <p:spPr>
          <a:xfrm>
            <a:off x="6818313" y="2536825"/>
            <a:ext cx="1076325" cy="1089025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19" name="文本框 22"/>
          <p:cNvSpPr txBox="1"/>
          <p:nvPr/>
        </p:nvSpPr>
        <p:spPr>
          <a:xfrm>
            <a:off x="6870700" y="2665413"/>
            <a:ext cx="1060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输出电压恢复为电网电压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6043" name="文本框 11"/>
          <p:cNvSpPr txBox="1"/>
          <p:nvPr/>
        </p:nvSpPr>
        <p:spPr>
          <a:xfrm>
            <a:off x="0" y="120650"/>
            <a:ext cx="9144000" cy="523875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Sinexcel AVC RTS</a:t>
            </a:r>
            <a:r>
              <a:rPr lang="zh-CN" altLang="en-US" sz="2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工作原理</a:t>
            </a:r>
            <a:endParaRPr lang="zh-CN" altLang="en-US" sz="2800" b="1" dirty="0">
              <a:solidFill>
                <a:srgbClr val="3F3F3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60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4950" y="2052638"/>
            <a:ext cx="4191000" cy="2016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10" grpId="0"/>
      <p:bldP spid="25611" grpId="0" animBg="1"/>
      <p:bldP spid="25612" grpId="0"/>
      <p:bldP spid="25616" grpId="0"/>
      <p:bldP spid="25617" grpId="0" animBg="1"/>
      <p:bldP spid="25618" grpId="0" animBg="1"/>
      <p:bldP spid="2561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11"/>
          <p:cNvSpPr txBox="1">
            <a:spLocks noChangeArrowheads="1"/>
          </p:cNvSpPr>
          <p:nvPr/>
        </p:nvSpPr>
        <p:spPr bwMode="auto">
          <a:xfrm>
            <a:off x="0" y="138113"/>
            <a:ext cx="9144000" cy="5492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Sinexcel</a:t>
            </a:r>
            <a:r>
              <a:rPr kumimoji="0" lang="en-US" altLang="zh-CN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 AVC RTS</a:t>
            </a:r>
            <a:r>
              <a:rPr kumimoji="0" lang="zh-CN" altLang="en-US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补偿特性</a:t>
            </a:r>
            <a:r>
              <a:rPr kumimoji="0" lang="en-US" altLang="zh-CN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—</a:t>
            </a:r>
            <a:r>
              <a:rPr kumimoji="0" lang="zh-CN" altLang="en-US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产品效果</a:t>
            </a:r>
            <a:endParaRPr kumimoji="0" lang="zh-CN" altLang="en-US" sz="2800" b="1" kern="1200" cap="none" spc="0" normalizeH="0" baseline="0" noProof="0" dirty="0">
              <a:solidFill>
                <a:srgbClr val="3F3F3F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2" name="椭圆形标注 11"/>
          <p:cNvSpPr/>
          <p:nvPr/>
        </p:nvSpPr>
        <p:spPr>
          <a:xfrm>
            <a:off x="6264275" y="1595438"/>
            <a:ext cx="1965325" cy="1635125"/>
          </a:xfrm>
          <a:prstGeom prst="wedgeEllipseCallout">
            <a:avLst>
              <a:gd name="adj1" fmla="val -69093"/>
              <a:gd name="adj2" fmla="val 21190"/>
            </a:avLst>
          </a:prstGeom>
          <a:solidFill>
            <a:srgbClr val="00B050"/>
          </a:solidFill>
          <a:ln w="952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9550" y="1985963"/>
            <a:ext cx="14986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电网电压部分跌落治理效果对比图。绿色为电网电压，紫色为负载电压。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88069" name="Picture 3" descr="D:\1工作资料\sinexcel\日常工作\产品升级\AVC相关\盛弘AVC立项书\产品资料\图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163" y="700088"/>
            <a:ext cx="5430837" cy="4392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11"/>
          <p:cNvSpPr txBox="1">
            <a:spLocks noChangeArrowheads="1"/>
          </p:cNvSpPr>
          <p:nvPr/>
        </p:nvSpPr>
        <p:spPr bwMode="auto">
          <a:xfrm>
            <a:off x="0" y="138113"/>
            <a:ext cx="9144000" cy="5492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Sinexcel</a:t>
            </a:r>
            <a:r>
              <a:rPr kumimoji="0" lang="en-US" altLang="zh-CN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 AVC RTS</a:t>
            </a:r>
            <a:r>
              <a:rPr kumimoji="0" lang="zh-CN" altLang="en-US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补偿特性</a:t>
            </a:r>
            <a:r>
              <a:rPr kumimoji="0" lang="en-US" altLang="zh-CN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—</a:t>
            </a:r>
            <a:r>
              <a:rPr kumimoji="0" lang="zh-CN" altLang="en-US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产品效果</a:t>
            </a:r>
            <a:endParaRPr kumimoji="0" lang="zh-CN" altLang="en-US" sz="2800" b="1" kern="1200" cap="none" spc="0" normalizeH="0" baseline="0" noProof="0" dirty="0">
              <a:solidFill>
                <a:srgbClr val="3F3F3F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9" name="椭圆形标注 8"/>
          <p:cNvSpPr/>
          <p:nvPr/>
        </p:nvSpPr>
        <p:spPr>
          <a:xfrm>
            <a:off x="6399213" y="1312863"/>
            <a:ext cx="1509712" cy="1314450"/>
          </a:xfrm>
          <a:prstGeom prst="wedgeEllipseCallout">
            <a:avLst>
              <a:gd name="adj1" fmla="val -56519"/>
              <a:gd name="adj2" fmla="val 45597"/>
            </a:avLst>
          </a:prstGeom>
          <a:solidFill>
            <a:srgbClr val="00B050"/>
          </a:solidFill>
          <a:ln w="952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03988" y="1631950"/>
            <a:ext cx="138112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三相电网电压跌为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0V</a:t>
            </a: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，治理后输出电压波形。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89093" name="Picture 2" descr="D:\1工作资料\sinexcel\日常工作\产品升级\AVC相关\盛弘AVC立项书\产品资料\图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450" y="742950"/>
            <a:ext cx="5311775" cy="4295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椭圆形标注 10"/>
          <p:cNvSpPr/>
          <p:nvPr/>
        </p:nvSpPr>
        <p:spPr>
          <a:xfrm>
            <a:off x="6672263" y="3097213"/>
            <a:ext cx="1508125" cy="1314450"/>
          </a:xfrm>
          <a:prstGeom prst="wedgeEllipseCallout">
            <a:avLst>
              <a:gd name="adj1" fmla="val -65014"/>
              <a:gd name="adj2" fmla="val -26569"/>
            </a:avLst>
          </a:prstGeom>
          <a:solidFill>
            <a:srgbClr val="00B050"/>
          </a:solidFill>
          <a:ln w="952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zh-CN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6775450" y="3416300"/>
            <a:ext cx="1382713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补偿后电压相位、相角及补偿波形符合度好，正弦波输出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11"/>
          <p:cNvSpPr txBox="1">
            <a:spLocks noChangeArrowheads="1"/>
          </p:cNvSpPr>
          <p:nvPr/>
        </p:nvSpPr>
        <p:spPr bwMode="auto">
          <a:xfrm>
            <a:off x="0" y="120650"/>
            <a:ext cx="9144000" cy="523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UPS</a:t>
            </a:r>
            <a:r>
              <a:rPr kumimoji="0" lang="zh-CN" altLang="en-US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和</a:t>
            </a:r>
            <a:r>
              <a:rPr kumimoji="0" lang="en-US" altLang="zh-CN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Sinexcel AVC RTS</a:t>
            </a:r>
            <a:r>
              <a:rPr kumimoji="0" lang="zh-CN" altLang="en-US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的区别</a:t>
            </a:r>
            <a:endParaRPr kumimoji="0" lang="zh-CN" altLang="en-US" sz="2800" b="1" kern="1200" cap="none" spc="0" normalizeH="0" baseline="0" noProof="0" dirty="0">
              <a:solidFill>
                <a:srgbClr val="3F3F3F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87325" y="696913"/>
          <a:ext cx="8802689" cy="4224338"/>
        </p:xfrm>
        <a:graphic>
          <a:graphicData uri="http://schemas.openxmlformats.org/drawingml/2006/table">
            <a:tbl>
              <a:tblPr firstRow="1" firstCol="1" bandRow="1"/>
              <a:tblGrid>
                <a:gridCol w="2551889"/>
                <a:gridCol w="2909039"/>
                <a:gridCol w="3341761"/>
              </a:tblGrid>
              <a:tr h="274308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800" b="1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项目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AVC-RTS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800" b="1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静态</a:t>
                      </a:r>
                      <a:r>
                        <a:rPr lang="en-US" sz="1800" b="1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UPS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50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安装占地面积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小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大</a:t>
                      </a:r>
                      <a:endParaRPr lang="zh-CN" sz="1400" b="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50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储能元件</a:t>
                      </a:r>
                      <a:endParaRPr lang="zh-CN" sz="1400" b="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超级电容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电池</a:t>
                      </a:r>
                      <a:endParaRPr lang="zh-CN" sz="1400" b="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0789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储能元件寿命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万次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（铅酸）</a:t>
                      </a:r>
                      <a:r>
                        <a:rPr lang="en-US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~3000</a:t>
                      </a: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次（锂电）。随着电池的老化，其容量会降低，此时增加负荷有可能会出现故障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50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效率（满载时）</a:t>
                      </a:r>
                      <a:endParaRPr lang="zh-CN" sz="1400" b="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&gt;99%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典型为</a:t>
                      </a:r>
                      <a:r>
                        <a:rPr lang="en-US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93%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50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效率（半载时）</a:t>
                      </a:r>
                      <a:endParaRPr lang="zh-CN" sz="1400" b="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&gt;99%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87%</a:t>
                      </a: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至</a:t>
                      </a:r>
                      <a:r>
                        <a:rPr lang="en-US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90%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50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环境温度</a:t>
                      </a:r>
                      <a:endParaRPr lang="zh-CN" sz="1400" b="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&lt;50</a:t>
                      </a: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℃以保证其电池寿命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50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功率因数</a:t>
                      </a:r>
                      <a:endParaRPr lang="zh-CN" sz="1400" b="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1.0(</a:t>
                      </a: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取决于负载</a:t>
                      </a:r>
                      <a:r>
                        <a:rPr lang="en-US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en-US" sz="1400" b="0" kern="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</a:t>
                      </a: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至</a:t>
                      </a:r>
                      <a:r>
                        <a:rPr lang="en-US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50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洁净室安装</a:t>
                      </a:r>
                      <a:endParaRPr lang="zh-CN" sz="1400" b="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2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适合</a:t>
                      </a:r>
                      <a:endParaRPr lang="zh-CN" sz="1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200" kern="1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适合</a:t>
                      </a:r>
                      <a:r>
                        <a:rPr lang="zh-CN" altLang="en-US" sz="1200" kern="100" dirty="0" smtClean="0">
                          <a:solidFill>
                            <a:schemeClr val="tx1"/>
                          </a:solidFill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（需装空调）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037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运行成本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低</a:t>
                      </a: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，因为效率高且储能元件寿命长无需维护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高</a:t>
                      </a: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，因为其效率低，且</a:t>
                      </a:r>
                      <a:r>
                        <a:rPr lang="en-US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至</a:t>
                      </a:r>
                      <a:r>
                        <a:rPr lang="en-US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年需要更换电池，以及持续的电池监测和测试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50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空调</a:t>
                      </a:r>
                      <a:endParaRPr lang="zh-CN" sz="1400" b="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不需要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需要</a:t>
                      </a:r>
                      <a:r>
                        <a:rPr lang="zh-CN" altLang="en-US" sz="14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几十</a:t>
                      </a:r>
                      <a:r>
                        <a:rPr lang="zh-CN" sz="14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千瓦</a:t>
                      </a:r>
                      <a:r>
                        <a:rPr lang="zh-CN" sz="1400" b="0" kern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容量的空调</a:t>
                      </a:r>
                      <a:endParaRPr lang="zh-CN" sz="1400" b="0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01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设备本身故障时造成断电的风险</a:t>
                      </a:r>
                      <a:endParaRPr lang="zh-CN" sz="1400" b="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极低，因为内置了三重冗余安全旁路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高，即使有时会额外加装静态</a:t>
                      </a:r>
                      <a:r>
                        <a:rPr lang="zh-CN" sz="1400" b="0" kern="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旁路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01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备件</a:t>
                      </a:r>
                      <a:endParaRPr lang="zh-CN" sz="1400" b="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模块化设计，意味着零件通用性高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400" b="0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需要购置较多的备件</a:t>
                      </a:r>
                      <a:endParaRPr lang="zh-CN" sz="1400" b="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11"/>
          <p:cNvSpPr txBox="1">
            <a:spLocks noChangeArrowheads="1"/>
          </p:cNvSpPr>
          <p:nvPr/>
        </p:nvSpPr>
        <p:spPr bwMode="auto">
          <a:xfrm>
            <a:off x="0" y="120650"/>
            <a:ext cx="9144000" cy="523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UPS</a:t>
            </a:r>
            <a:r>
              <a:rPr kumimoji="0" lang="zh-CN" altLang="en-US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和</a:t>
            </a:r>
            <a:r>
              <a:rPr kumimoji="0" lang="en-US" altLang="zh-CN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Sinexcel AVC RTS</a:t>
            </a:r>
            <a:r>
              <a:rPr kumimoji="0" lang="zh-CN" altLang="en-US" sz="2800" b="1" kern="1200" cap="none" spc="0" normalizeH="0" baseline="0" noProof="0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的区别</a:t>
            </a:r>
            <a:endParaRPr kumimoji="0" lang="zh-CN" altLang="en-US" sz="2800" b="1" kern="1200" cap="none" spc="0" normalizeH="0" baseline="0" noProof="0" dirty="0">
              <a:solidFill>
                <a:srgbClr val="3F3F3F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0" y="723900"/>
          <a:ext cx="8997950" cy="4052888"/>
        </p:xfrm>
        <a:graphic>
          <a:graphicData uri="http://schemas.openxmlformats.org/drawingml/2006/table">
            <a:tbl>
              <a:tblPr/>
              <a:tblGrid>
                <a:gridCol w="2998954"/>
                <a:gridCol w="2998954"/>
                <a:gridCol w="3000042"/>
              </a:tblGrid>
              <a:tr h="302585"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800" b="1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项目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en-US" altLang="zh-CN" sz="1800" b="1" kern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AVC-RTS</a:t>
                      </a:r>
                      <a:endParaRPr lang="zh-CN" alt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7970" algn="ctr">
                        <a:spcAft>
                          <a:spcPts val="0"/>
                        </a:spcAft>
                      </a:pPr>
                      <a:r>
                        <a:rPr lang="zh-CN" sz="1800" b="1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静态</a:t>
                      </a:r>
                      <a:r>
                        <a:rPr lang="en-US" sz="1800" b="1" kern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UPS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006"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备件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模块化</a:t>
                      </a:r>
                      <a:r>
                        <a:rPr lang="zh-CN" altLang="en-US" sz="14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冗余</a:t>
                      </a:r>
                      <a:r>
                        <a:rPr lang="zh-CN" sz="14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设计</a:t>
                      </a: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，意味着零件通用性高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需要购置较多的备件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508"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供电电压在</a:t>
                      </a:r>
                      <a:r>
                        <a:rPr lang="en-US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380V</a:t>
                      </a: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到</a:t>
                      </a:r>
                      <a:r>
                        <a:rPr lang="en-US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480V</a:t>
                      </a: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之外时的电压适用性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200V</a:t>
                      </a: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至</a:t>
                      </a:r>
                      <a:r>
                        <a:rPr lang="en-US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35kV</a:t>
                      </a: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适用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需要全功率的输入输出变压器，占据额外的空间并降低效率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013"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断电保护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无，但断电已是非常少见的现象，所以没有必要为此增加大量成本和复杂性（增加储能亦可解决断电问题）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有，但需要确保所有的电池能正常工作（要看电池老化程度）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006"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能量反</a:t>
                      </a:r>
                      <a:r>
                        <a:rPr lang="zh-CN" sz="14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灌</a:t>
                      </a:r>
                      <a:r>
                        <a:rPr lang="zh-CN" altLang="en-US" sz="14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保护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有</a:t>
                      </a:r>
                      <a:r>
                        <a:rPr lang="zh-CN" sz="14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，</a:t>
                      </a:r>
                      <a:r>
                        <a:rPr lang="en-US" sz="14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AVC</a:t>
                      </a:r>
                      <a:r>
                        <a:rPr lang="zh-CN" sz="14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支持</a:t>
                      </a: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能量反灌的负载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负载能量反灌会使</a:t>
                      </a:r>
                      <a:r>
                        <a:rPr lang="en-US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UPS</a:t>
                      </a: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跳闸而无法支撑负载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56"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下游故障清除能力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卓越的下游故障清除能力</a:t>
                      </a:r>
                      <a:endParaRPr lang="zh-CN" sz="14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对下游故障忍受力差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013"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环境影响（绿色级别）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非常轻微的环境影响，因为其效率高，维护少</a:t>
                      </a:r>
                      <a:endParaRPr lang="zh-CN" sz="14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较重的环境影响，因为其效率低，而且电池中含有毒物质，如铅酸和塑料凳，外加电池的处理和循环利用问题</a:t>
                      </a:r>
                      <a:endParaRPr lang="zh-CN" sz="14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30477" marR="30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2" name="矩形 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462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zh-CN" sz="18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163" name="标题 1"/>
          <p:cNvSpPr>
            <a:spLocks noGrp="1"/>
          </p:cNvSpPr>
          <p:nvPr>
            <p:ph type="title"/>
          </p:nvPr>
        </p:nvSpPr>
        <p:spPr>
          <a:xfrm>
            <a:off x="287338" y="1444625"/>
            <a:ext cx="8229600" cy="1368425"/>
          </a:xfrm>
        </p:spPr>
        <p:txBody>
          <a:bodyPr vert="horz" wrap="square" lIns="91440" tIns="45720" rIns="91440" bIns="45720" anchor="ctr"/>
          <a:p>
            <a:r>
              <a:rPr lang="zh-CN" altLang="en-US" dirty="0">
                <a:solidFill>
                  <a:schemeClr val="bg1"/>
                </a:solidFill>
              </a:rPr>
              <a:t>电能质量行业状况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2164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>
            <a:biLevel thresh="50000"/>
            <a:grayscl/>
          </a:blip>
          <a:stretch>
            <a:fillRect/>
          </a:stretch>
        </p:blipFill>
        <p:spPr>
          <a:xfrm>
            <a:off x="7148513" y="4799013"/>
            <a:ext cx="1863725" cy="207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4210" name="TextBox 11"/>
          <p:cNvSpPr txBox="1"/>
          <p:nvPr/>
        </p:nvSpPr>
        <p:spPr>
          <a:xfrm>
            <a:off x="342900" y="292100"/>
            <a:ext cx="76327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2016</a:t>
            </a: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年及以前数据分析（企业上市招股书）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421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0" y="815975"/>
            <a:ext cx="2890838" cy="4195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421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238" y="1004888"/>
            <a:ext cx="6354762" cy="3543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4" name="TextBox 11"/>
          <p:cNvSpPr txBox="1"/>
          <p:nvPr/>
        </p:nvSpPr>
        <p:spPr>
          <a:xfrm>
            <a:off x="342900" y="292100"/>
            <a:ext cx="76327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2016</a:t>
            </a: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年及以前数据分析（企业上市招股书）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523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25" y="815975"/>
            <a:ext cx="2987675" cy="3976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523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671638"/>
            <a:ext cx="5684838" cy="1365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6258" name="TextBox 11"/>
          <p:cNvSpPr txBox="1"/>
          <p:nvPr/>
        </p:nvSpPr>
        <p:spPr>
          <a:xfrm>
            <a:off x="342900" y="292100"/>
            <a:ext cx="76327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2016</a:t>
            </a: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年及以前数据分析（企业上市招股书）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625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" y="815975"/>
            <a:ext cx="2628900" cy="414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626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75" y="1339850"/>
            <a:ext cx="6397625" cy="2817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2" name="TextBox 11"/>
          <p:cNvSpPr txBox="1"/>
          <p:nvPr/>
        </p:nvSpPr>
        <p:spPr>
          <a:xfrm>
            <a:off x="342900" y="292100"/>
            <a:ext cx="69215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亚洲电能质量联盟调查数据分析</a:t>
            </a:r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-2017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100" y="2095500"/>
            <a:ext cx="83185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市场集中：市场占有率前五的厂家出货量是整个市场的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40%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以上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600" y="2616200"/>
            <a:ext cx="83185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前五的厂家分别是：盛弘、赛博、英博、山大华天和新能动力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3136900"/>
            <a:ext cx="83185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盛弘电气的出货量稳居第一，总额大约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2.3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亿，其中赛博和英博超过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亿，其他几个厂家出货量相对少一些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300" y="1092200"/>
            <a:ext cx="83185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根据亚洲电能质量联盟的调研数据，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2017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年国内整个电能质量（低压有源）市场总额大约十亿，主要特点：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char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char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charRg st="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charRg st="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  <p:bldP spid="16" grpId="0" build="p"/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8" name="图示 7"/>
          <p:cNvGraphicFramePr/>
          <p:nvPr/>
        </p:nvGraphicFramePr>
        <p:xfrm>
          <a:off x="-113352" y="523900"/>
          <a:ext cx="7200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cxnSp>
        <p:nvCxnSpPr>
          <p:cNvPr id="10" name="直接箭头连接符 9"/>
          <p:cNvCxnSpPr>
            <a:endCxn id="15" idx="1"/>
          </p:cNvCxnSpPr>
          <p:nvPr/>
        </p:nvCxnSpPr>
        <p:spPr>
          <a:xfrm>
            <a:off x="6442075" y="792163"/>
            <a:ext cx="1243013" cy="156368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endCxn id="15" idx="1"/>
          </p:cNvCxnSpPr>
          <p:nvPr/>
        </p:nvCxnSpPr>
        <p:spPr>
          <a:xfrm>
            <a:off x="6430963" y="2001838"/>
            <a:ext cx="1254125" cy="35401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29" name="Rectangle 11"/>
          <p:cNvSpPr/>
          <p:nvPr/>
        </p:nvSpPr>
        <p:spPr>
          <a:xfrm>
            <a:off x="-22225" y="169863"/>
            <a:ext cx="2270125" cy="528637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0" name="Text Box 12"/>
          <p:cNvSpPr txBox="1"/>
          <p:nvPr/>
        </p:nvSpPr>
        <p:spPr>
          <a:xfrm>
            <a:off x="3175" y="198438"/>
            <a:ext cx="254952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sym typeface="幼圆" panose="02010509060101010101" pitchFamily="49" charset="-122"/>
              </a:rPr>
              <a:t>电能质量主要问题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直接箭头连接符 17"/>
          <p:cNvCxnSpPr>
            <a:endCxn id="15" idx="1"/>
          </p:cNvCxnSpPr>
          <p:nvPr/>
        </p:nvCxnSpPr>
        <p:spPr>
          <a:xfrm>
            <a:off x="6442075" y="1431925"/>
            <a:ext cx="1243013" cy="92392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endCxn id="15" idx="1"/>
          </p:cNvCxnSpPr>
          <p:nvPr/>
        </p:nvCxnSpPr>
        <p:spPr>
          <a:xfrm flipV="1">
            <a:off x="6421438" y="2355850"/>
            <a:ext cx="1263650" cy="22542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组合 12"/>
          <p:cNvGrpSpPr/>
          <p:nvPr/>
        </p:nvGrpSpPr>
        <p:grpSpPr>
          <a:xfrm>
            <a:off x="7664133" y="1235925"/>
            <a:ext cx="826434" cy="2277949"/>
            <a:chOff x="5027983" y="-175479"/>
            <a:chExt cx="1923704" cy="570846"/>
          </a:xfrm>
          <a:solidFill>
            <a:srgbClr val="00B050"/>
          </a:solidFill>
        </p:grpSpPr>
        <p:sp>
          <p:nvSpPr>
            <p:cNvPr id="14" name="圆角矩形 13"/>
            <p:cNvSpPr/>
            <p:nvPr/>
          </p:nvSpPr>
          <p:spPr>
            <a:xfrm>
              <a:off x="5027983" y="-175479"/>
              <a:ext cx="1906984" cy="57084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圆角矩形 4"/>
            <p:cNvSpPr/>
            <p:nvPr/>
          </p:nvSpPr>
          <p:spPr>
            <a:xfrm>
              <a:off x="5078143" y="-163343"/>
              <a:ext cx="1873544" cy="5374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" tIns="17780" rIns="17780" bIns="17780" spcCol="1270" anchor="ctr"/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cs typeface="+mn-cs"/>
                </a:rPr>
                <a:t>盛弘电气服务范围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endParaRPr>
            </a:p>
          </p:txBody>
        </p:sp>
      </p:grpSp>
      <p:cxnSp>
        <p:nvCxnSpPr>
          <p:cNvPr id="17" name="直接箭头连接符 16"/>
          <p:cNvCxnSpPr>
            <a:endCxn id="14" idx="1"/>
          </p:cNvCxnSpPr>
          <p:nvPr/>
        </p:nvCxnSpPr>
        <p:spPr>
          <a:xfrm flipV="1">
            <a:off x="6421438" y="2374900"/>
            <a:ext cx="1243013" cy="79533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endCxn id="14" idx="1"/>
          </p:cNvCxnSpPr>
          <p:nvPr/>
        </p:nvCxnSpPr>
        <p:spPr>
          <a:xfrm flipV="1">
            <a:off x="6442075" y="2374900"/>
            <a:ext cx="1222375" cy="135413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8306" name="Rectangle 2"/>
          <p:cNvSpPr/>
          <p:nvPr/>
        </p:nvSpPr>
        <p:spPr>
          <a:xfrm>
            <a:off x="-9525" y="-79375"/>
            <a:ext cx="9212263" cy="5224463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bg1"/>
              </a:solidFill>
              <a:latin typeface="幼圆" panose="02010509060101010101" pitchFamily="49" charset="-122"/>
              <a:sym typeface="幼圆" panose="02010509060101010101" pitchFamily="49" charset="-122"/>
            </a:endParaRPr>
          </a:p>
        </p:txBody>
      </p:sp>
      <p:sp>
        <p:nvSpPr>
          <p:cNvPr id="98307" name="Text Box 3"/>
          <p:cNvSpPr txBox="1"/>
          <p:nvPr/>
        </p:nvSpPr>
        <p:spPr>
          <a:xfrm>
            <a:off x="1117600" y="1773238"/>
            <a:ext cx="69977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4800" dirty="0">
                <a:solidFill>
                  <a:schemeClr val="bg1"/>
                </a:solidFill>
                <a:latin typeface="Arial" panose="020B0604020202020204" pitchFamily="34" charset="0"/>
              </a:rPr>
              <a:t>谢谢！</a:t>
            </a: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8308" name="Text Box 3"/>
          <p:cNvSpPr txBox="1"/>
          <p:nvPr/>
        </p:nvSpPr>
        <p:spPr>
          <a:xfrm>
            <a:off x="138113" y="3822700"/>
            <a:ext cx="5160962" cy="1262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006600"/>
                </a:solidFill>
              </a:rPr>
              <a:t>深圳市盛弘电气股份有限公司</a:t>
            </a:r>
            <a:endParaRPr lang="zh-CN" altLang="en-US" sz="1600" b="1" dirty="0">
              <a:solidFill>
                <a:srgbClr val="0066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200" dirty="0">
              <a:solidFill>
                <a:srgbClr val="0066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200" dirty="0">
                <a:solidFill>
                  <a:srgbClr val="006600"/>
                </a:solidFill>
              </a:rPr>
              <a:t>Tel： 0755-86511588</a:t>
            </a:r>
            <a:endParaRPr lang="zh-CN" altLang="en-US" sz="1200" dirty="0">
              <a:solidFill>
                <a:srgbClr val="0066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200" dirty="0">
                <a:solidFill>
                  <a:srgbClr val="006600"/>
                </a:solidFill>
              </a:rPr>
              <a:t>Fax：0755-86513100</a:t>
            </a:r>
            <a:endParaRPr lang="zh-CN" altLang="en-US" sz="1200" dirty="0">
              <a:solidFill>
                <a:srgbClr val="0066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200" dirty="0">
                <a:solidFill>
                  <a:srgbClr val="006600"/>
                </a:solidFill>
              </a:rPr>
              <a:t>Add：深圳市南山区西丽街道松白路1002号百旺信高科技工业区2区6栋</a:t>
            </a:r>
            <a:endParaRPr lang="zh-CN" altLang="en-US" sz="1200" dirty="0">
              <a:solidFill>
                <a:srgbClr val="0066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200" dirty="0">
                <a:solidFill>
                  <a:srgbClr val="006600"/>
                </a:solidFill>
              </a:rPr>
              <a:t>http://sinexcel.com/index.html</a:t>
            </a:r>
            <a:endParaRPr lang="zh-CN" altLang="en-US" sz="12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4"/>
          <p:cNvSpPr/>
          <p:nvPr/>
        </p:nvSpPr>
        <p:spPr>
          <a:xfrm>
            <a:off x="3170238" y="1274763"/>
            <a:ext cx="5973763" cy="2662238"/>
          </a:xfrm>
          <a:custGeom>
            <a:avLst/>
            <a:gdLst/>
            <a:ahLst/>
            <a:cxnLst/>
            <a:rect l="l" t="t" r="r" b="b"/>
            <a:pathLst>
              <a:path w="5296747" h="2661920">
                <a:moveTo>
                  <a:pt x="0" y="0"/>
                </a:moveTo>
                <a:lnTo>
                  <a:pt x="5296747" y="0"/>
                </a:lnTo>
                <a:lnTo>
                  <a:pt x="5296747" y="2661920"/>
                </a:lnTo>
                <a:lnTo>
                  <a:pt x="887307" y="266192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274763"/>
            <a:ext cx="3971925" cy="2662238"/>
          </a:xfrm>
          <a:custGeom>
            <a:avLst/>
            <a:gdLst/>
            <a:ahLst/>
            <a:cxnLst/>
            <a:rect l="l" t="t" r="r" b="b"/>
            <a:pathLst>
              <a:path w="3758589" h="2661920">
                <a:moveTo>
                  <a:pt x="0" y="0"/>
                </a:moveTo>
                <a:lnTo>
                  <a:pt x="2743612" y="0"/>
                </a:lnTo>
                <a:lnTo>
                  <a:pt x="3758589" y="2661920"/>
                </a:lnTo>
                <a:lnTo>
                  <a:pt x="0" y="266192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2" name="TextBox 42"/>
          <p:cNvSpPr txBox="1"/>
          <p:nvPr/>
        </p:nvSpPr>
        <p:spPr>
          <a:xfrm>
            <a:off x="5913438" y="127000"/>
            <a:ext cx="3230562" cy="935038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lIns="102870" tIns="51435" rIns="102870" bIns="51435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5400" dirty="0">
                <a:solidFill>
                  <a:schemeClr val="bg1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Sinexcel</a:t>
            </a:r>
            <a:endParaRPr lang="zh-CN" altLang="en-US" sz="5400" dirty="0">
              <a:solidFill>
                <a:schemeClr val="bg1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27653" name="TextBox 10"/>
          <p:cNvSpPr txBox="1"/>
          <p:nvPr/>
        </p:nvSpPr>
        <p:spPr>
          <a:xfrm>
            <a:off x="314325" y="2035175"/>
            <a:ext cx="2425700" cy="8001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600" b="1" dirty="0"/>
              <a:t>IDC</a:t>
            </a:r>
            <a:r>
              <a:rPr lang="zh-CN" altLang="en-US" sz="4600" b="1" dirty="0"/>
              <a:t>机房</a:t>
            </a:r>
            <a:endParaRPr lang="en-US" altLang="zh-CN" sz="4600" b="1" dirty="0"/>
          </a:p>
        </p:txBody>
      </p:sp>
      <p:sp>
        <p:nvSpPr>
          <p:cNvPr id="27654" name="矩形 11"/>
          <p:cNvSpPr/>
          <p:nvPr/>
        </p:nvSpPr>
        <p:spPr>
          <a:xfrm>
            <a:off x="41275" y="2998788"/>
            <a:ext cx="3517900" cy="492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600" b="1" dirty="0">
                <a:solidFill>
                  <a:srgbClr val="008241"/>
                </a:solidFill>
              </a:rPr>
              <a:t>电能质量综合解决方案</a:t>
            </a:r>
            <a:endParaRPr lang="zh-CN" altLang="en-US" sz="2600" b="1" dirty="0">
              <a:solidFill>
                <a:srgbClr val="008241"/>
              </a:solidFill>
            </a:endParaRPr>
          </a:p>
        </p:txBody>
      </p:sp>
      <p:pic>
        <p:nvPicPr>
          <p:cNvPr id="27655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1" descr="\\192.168.1.26\市场部公共资料\Sinexcel Logo\2014 Sinexcel 盛弘电气 Logo （确定版）PNG\2014 Sinexcel Logo A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0" y="4752975"/>
            <a:ext cx="18637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Rectangle 2"/>
          <p:cNvSpPr/>
          <p:nvPr/>
        </p:nvSpPr>
        <p:spPr>
          <a:xfrm>
            <a:off x="-9525" y="-41275"/>
            <a:ext cx="9212263" cy="5224463"/>
          </a:xfrm>
          <a:prstGeom prst="rect">
            <a:avLst/>
          </a:prstGeom>
          <a:solidFill>
            <a:srgbClr val="009B4C"/>
          </a:soli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bg1"/>
              </a:solidFill>
              <a:latin typeface="幼圆" panose="02010509060101010101" pitchFamily="49" charset="-122"/>
              <a:sym typeface="幼圆" panose="02010509060101010101" pitchFamily="49" charset="-122"/>
            </a:endParaRPr>
          </a:p>
        </p:txBody>
      </p:sp>
      <p:sp>
        <p:nvSpPr>
          <p:cNvPr id="28676" name="Text Box 3"/>
          <p:cNvSpPr txBox="1"/>
          <p:nvPr/>
        </p:nvSpPr>
        <p:spPr>
          <a:xfrm>
            <a:off x="1117600" y="1900238"/>
            <a:ext cx="69977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</a:rPr>
              <a:t>IDC </a:t>
            </a:r>
            <a:r>
              <a:rPr lang="zh-CN" altLang="en-US" sz="4800" dirty="0">
                <a:solidFill>
                  <a:schemeClr val="bg1"/>
                </a:solidFill>
                <a:latin typeface="Arial" panose="020B0604020202020204" pitchFamily="34" charset="0"/>
              </a:rPr>
              <a:t>无功及谐波现状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内部使用PPT模板（绿色版）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内部使用PPT模板（绿色版）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_2">
  <a:themeElements>
    <a:clrScheme name="自定义设计方案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自定义设计方案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90000"/>
      </a:hlink>
      <a:folHlink>
        <a:srgbClr val="800080"/>
      </a:folHlink>
    </a:clrScheme>
    <a:fontScheme name="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990000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内部使用PPT模板（绿色版）">
    <a:majorFont>
      <a:latin typeface="微软雅黑"/>
      <a:ea typeface="微软雅黑"/>
      <a:cs typeface=""/>
    </a:majorFont>
    <a:minorFont>
      <a:latin typeface="微软雅黑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6884</Words>
  <Application>WPS 演示</Application>
  <PresentationFormat>全屏显示(16:9)</PresentationFormat>
  <Paragraphs>959</Paragraphs>
  <Slides>70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70</vt:i4>
      </vt:variant>
    </vt:vector>
  </HeadingPairs>
  <TitlesOfParts>
    <vt:vector size="89" baseType="lpstr">
      <vt:lpstr>Arial</vt:lpstr>
      <vt:lpstr>宋体</vt:lpstr>
      <vt:lpstr>Wingdings</vt:lpstr>
      <vt:lpstr>Calibri</vt:lpstr>
      <vt:lpstr>微软雅黑</vt:lpstr>
      <vt:lpstr>Arial Black</vt:lpstr>
      <vt:lpstr>幼圆</vt:lpstr>
      <vt:lpstr>华文细黑</vt:lpstr>
      <vt:lpstr>Impact</vt:lpstr>
      <vt:lpstr>黑体</vt:lpstr>
      <vt:lpstr>Arial Unicode MS</vt:lpstr>
      <vt:lpstr>SEOptimistLight</vt:lpstr>
      <vt:lpstr>AMGDT</vt:lpstr>
      <vt:lpstr>Times New Roman</vt:lpstr>
      <vt:lpstr>Calibri</vt:lpstr>
      <vt:lpstr>Times New Roman</vt:lpstr>
      <vt:lpstr>内部使用PPT模板（绿色版）</vt:lpstr>
      <vt:lpstr>自定义设计方案_2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IDC无功及谐波现状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发散思维-电压暂降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电能质量行业状况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努力努力再努力的大卓子</cp:lastModifiedBy>
  <cp:revision>665</cp:revision>
  <cp:lastPrinted>2014-03-10T08:34:00Z</cp:lastPrinted>
  <dcterms:created xsi:type="dcterms:W3CDTF">2014-02-25T07:05:00Z</dcterms:created>
  <dcterms:modified xsi:type="dcterms:W3CDTF">2019-11-29T08:57:26Z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