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90" r:id="rId5"/>
  </p:sldMasterIdLst>
  <p:notesMasterIdLst>
    <p:notesMasterId r:id="rId26"/>
  </p:notesMasterIdLst>
  <p:handoutMasterIdLst>
    <p:handoutMasterId r:id="rId27"/>
  </p:handoutMasterIdLst>
  <p:sldIdLst>
    <p:sldId id="465" r:id="rId6"/>
    <p:sldId id="466" r:id="rId7"/>
    <p:sldId id="467" r:id="rId8"/>
    <p:sldId id="468" r:id="rId9"/>
    <p:sldId id="469" r:id="rId10"/>
    <p:sldId id="471" r:id="rId11"/>
    <p:sldId id="499" r:id="rId12"/>
    <p:sldId id="500" r:id="rId13"/>
    <p:sldId id="501" r:id="rId14"/>
    <p:sldId id="502" r:id="rId15"/>
    <p:sldId id="478" r:id="rId16"/>
    <p:sldId id="480" r:id="rId17"/>
    <p:sldId id="473" r:id="rId18"/>
    <p:sldId id="474" r:id="rId19"/>
    <p:sldId id="503" r:id="rId20"/>
    <p:sldId id="475" r:id="rId21"/>
    <p:sldId id="476" r:id="rId22"/>
    <p:sldId id="511" r:id="rId23"/>
    <p:sldId id="514" r:id="rId24"/>
    <p:sldId id="51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E4D60"/>
    <a:srgbClr val="F2F2F2"/>
    <a:srgbClr val="F6F6FF"/>
    <a:srgbClr val="F0ECE5"/>
    <a:srgbClr val="F0EDE5"/>
    <a:srgbClr val="F3EFE6"/>
    <a:srgbClr val="3B4A5D"/>
    <a:srgbClr val="637C9B"/>
    <a:srgbClr val="F2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84310" autoAdjust="0"/>
  </p:normalViewPr>
  <p:slideViewPr>
    <p:cSldViewPr snapToGrid="0">
      <p:cViewPr varScale="1">
        <p:scale>
          <a:sx n="61" d="100"/>
          <a:sy n="61" d="100"/>
        </p:scale>
        <p:origin x="1320" y="60"/>
      </p:cViewPr>
      <p:guideLst>
        <p:guide pos="1099"/>
        <p:guide pos="6406"/>
        <p:guide orient="horz" pos="1957"/>
        <p:guide orient="horz" pos="2160"/>
        <p:guide pos="3670"/>
        <p:guide pos="7552"/>
      </p:guideLst>
    </p:cSldViewPr>
  </p:slideViewPr>
  <p:outlineViewPr>
    <p:cViewPr>
      <p:scale>
        <a:sx n="33" d="100"/>
        <a:sy n="33" d="100"/>
      </p:scale>
      <p:origin x="0" y="-4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11" d="100"/>
          <a:sy n="211" d="100"/>
        </p:scale>
        <p:origin x="3720" y="-26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CBD73-CA77-4884-9D15-283969A29C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47394-2CE1-45C5-BB83-03D57A1E62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9B3F9-1142-D045-A584-AB0BE113E9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C297-0108-B641-B672-D24AE6380B6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749419"/>
            <a:ext cx="12192000" cy="211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71652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6" name="内容占位符 23"/>
          <p:cNvSpPr>
            <a:spLocks noGrp="1"/>
          </p:cNvSpPr>
          <p:nvPr>
            <p:ph sz="quarter" idx="14" hasCustomPrompt="1"/>
          </p:nvPr>
        </p:nvSpPr>
        <p:spPr>
          <a:xfrm>
            <a:off x="4441316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7" name="内容占位符 23"/>
          <p:cNvSpPr>
            <a:spLocks noGrp="1"/>
          </p:cNvSpPr>
          <p:nvPr>
            <p:ph sz="quarter" idx="15" hasCustomPrompt="1"/>
          </p:nvPr>
        </p:nvSpPr>
        <p:spPr>
          <a:xfrm>
            <a:off x="8610980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8" name="标题占位符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749419"/>
            <a:ext cx="12192000" cy="211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71652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6" name="内容占位符 23"/>
          <p:cNvSpPr>
            <a:spLocks noGrp="1"/>
          </p:cNvSpPr>
          <p:nvPr>
            <p:ph sz="quarter" idx="14" hasCustomPrompt="1"/>
          </p:nvPr>
        </p:nvSpPr>
        <p:spPr>
          <a:xfrm>
            <a:off x="4441316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7" name="内容占位符 23"/>
          <p:cNvSpPr>
            <a:spLocks noGrp="1"/>
          </p:cNvSpPr>
          <p:nvPr>
            <p:ph sz="quarter" idx="15" hasCustomPrompt="1"/>
          </p:nvPr>
        </p:nvSpPr>
        <p:spPr>
          <a:xfrm>
            <a:off x="8610980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8" name="标题占位符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749419"/>
            <a:ext cx="12192000" cy="211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71652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6" name="内容占位符 23"/>
          <p:cNvSpPr>
            <a:spLocks noGrp="1"/>
          </p:cNvSpPr>
          <p:nvPr>
            <p:ph sz="quarter" idx="14" hasCustomPrompt="1"/>
          </p:nvPr>
        </p:nvSpPr>
        <p:spPr>
          <a:xfrm>
            <a:off x="4441316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7" name="内容占位符 23"/>
          <p:cNvSpPr>
            <a:spLocks noGrp="1"/>
          </p:cNvSpPr>
          <p:nvPr>
            <p:ph sz="quarter" idx="15" hasCustomPrompt="1"/>
          </p:nvPr>
        </p:nvSpPr>
        <p:spPr>
          <a:xfrm>
            <a:off x="8610980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8" name="标题占位符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9619488" y="-1002"/>
            <a:ext cx="2572512" cy="805674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096000" cy="68647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74904" y="2130425"/>
            <a:ext cx="5181600" cy="181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470904" y="1569593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153400" y="0"/>
            <a:ext cx="4038600" cy="68647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74904" y="2130425"/>
            <a:ext cx="5181600" cy="181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936736" y="1569593"/>
            <a:ext cx="271576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b="62489"/>
          <a:stretch>
            <a:fillRect/>
          </a:stretch>
        </p:blipFill>
        <p:spPr>
          <a:xfrm>
            <a:off x="9801156" y="286738"/>
            <a:ext cx="1971744" cy="383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749419"/>
            <a:ext cx="12192000" cy="211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71652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6" name="内容占位符 23"/>
          <p:cNvSpPr>
            <a:spLocks noGrp="1"/>
          </p:cNvSpPr>
          <p:nvPr>
            <p:ph sz="quarter" idx="14" hasCustomPrompt="1"/>
          </p:nvPr>
        </p:nvSpPr>
        <p:spPr>
          <a:xfrm>
            <a:off x="4441316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7" name="内容占位符 23"/>
          <p:cNvSpPr>
            <a:spLocks noGrp="1"/>
          </p:cNvSpPr>
          <p:nvPr>
            <p:ph sz="quarter" idx="15" hasCustomPrompt="1"/>
          </p:nvPr>
        </p:nvSpPr>
        <p:spPr>
          <a:xfrm>
            <a:off x="8610980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8" name="标题占位符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9619488" y="-1002"/>
            <a:ext cx="2572512" cy="805674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27520" y="2913253"/>
            <a:ext cx="4718304" cy="70777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448800" y="-1002"/>
            <a:ext cx="2743200" cy="769098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0" y="4749419"/>
            <a:ext cx="12192000" cy="211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71652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6" name="内容占位符 23"/>
          <p:cNvSpPr>
            <a:spLocks noGrp="1"/>
          </p:cNvSpPr>
          <p:nvPr>
            <p:ph sz="quarter" idx="14" hasCustomPrompt="1"/>
          </p:nvPr>
        </p:nvSpPr>
        <p:spPr>
          <a:xfrm>
            <a:off x="4441316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7" name="内容占位符 23"/>
          <p:cNvSpPr>
            <a:spLocks noGrp="1"/>
          </p:cNvSpPr>
          <p:nvPr>
            <p:ph sz="quarter" idx="15" hasCustomPrompt="1"/>
          </p:nvPr>
        </p:nvSpPr>
        <p:spPr>
          <a:xfrm>
            <a:off x="8610980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8" name="标题占位符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0" y="4749419"/>
            <a:ext cx="12192000" cy="211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71652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6" name="内容占位符 23"/>
          <p:cNvSpPr>
            <a:spLocks noGrp="1"/>
          </p:cNvSpPr>
          <p:nvPr>
            <p:ph sz="quarter" idx="14" hasCustomPrompt="1"/>
          </p:nvPr>
        </p:nvSpPr>
        <p:spPr>
          <a:xfrm>
            <a:off x="4441316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7" name="内容占位符 23"/>
          <p:cNvSpPr>
            <a:spLocks noGrp="1"/>
          </p:cNvSpPr>
          <p:nvPr>
            <p:ph sz="quarter" idx="15" hasCustomPrompt="1"/>
          </p:nvPr>
        </p:nvSpPr>
        <p:spPr>
          <a:xfrm>
            <a:off x="8610980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8" name="标题占位符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9619488" y="-1002"/>
            <a:ext cx="2572512" cy="805674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096000" cy="68647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74904" y="2130425"/>
            <a:ext cx="5181600" cy="181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470904" y="1569593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153400" y="0"/>
            <a:ext cx="4038600" cy="68647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74904" y="2130425"/>
            <a:ext cx="5181600" cy="181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936736" y="1569593"/>
            <a:ext cx="271576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b="62489"/>
          <a:stretch>
            <a:fillRect/>
          </a:stretch>
        </p:blipFill>
        <p:spPr>
          <a:xfrm>
            <a:off x="9801156" y="286738"/>
            <a:ext cx="1971744" cy="383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27520" y="2913253"/>
            <a:ext cx="4718304" cy="70777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9448800" y="-1002"/>
            <a:ext cx="2743200" cy="769098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749419"/>
            <a:ext cx="12192000" cy="211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71652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6" name="内容占位符 23"/>
          <p:cNvSpPr>
            <a:spLocks noGrp="1"/>
          </p:cNvSpPr>
          <p:nvPr>
            <p:ph sz="quarter" idx="14" hasCustomPrompt="1"/>
          </p:nvPr>
        </p:nvSpPr>
        <p:spPr>
          <a:xfrm>
            <a:off x="4441316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7" name="内容占位符 23"/>
          <p:cNvSpPr>
            <a:spLocks noGrp="1"/>
          </p:cNvSpPr>
          <p:nvPr>
            <p:ph sz="quarter" idx="15" hasCustomPrompt="1"/>
          </p:nvPr>
        </p:nvSpPr>
        <p:spPr>
          <a:xfrm>
            <a:off x="8610980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8" name="标题占位符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0" y="4749419"/>
            <a:ext cx="12192000" cy="211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>
            <a:off x="271652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6" name="内容占位符 23"/>
          <p:cNvSpPr>
            <a:spLocks noGrp="1"/>
          </p:cNvSpPr>
          <p:nvPr>
            <p:ph sz="quarter" idx="14" hasCustomPrompt="1"/>
          </p:nvPr>
        </p:nvSpPr>
        <p:spPr>
          <a:xfrm>
            <a:off x="4441316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7" name="内容占位符 23"/>
          <p:cNvSpPr>
            <a:spLocks noGrp="1"/>
          </p:cNvSpPr>
          <p:nvPr>
            <p:ph sz="quarter" idx="15" hasCustomPrompt="1"/>
          </p:nvPr>
        </p:nvSpPr>
        <p:spPr>
          <a:xfrm>
            <a:off x="8610980" y="5379721"/>
            <a:ext cx="337680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28" name="标题占位符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9619488" y="-1002"/>
            <a:ext cx="2572512" cy="805674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096000" cy="68647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74904" y="2130425"/>
            <a:ext cx="5181600" cy="181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470904" y="1569593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153400" y="0"/>
            <a:ext cx="4038600" cy="68647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74904" y="2130425"/>
            <a:ext cx="5181600" cy="181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936736" y="1569593"/>
            <a:ext cx="271576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b="62489"/>
          <a:stretch>
            <a:fillRect/>
          </a:stretch>
        </p:blipFill>
        <p:spPr>
          <a:xfrm>
            <a:off x="9801156" y="286738"/>
            <a:ext cx="1971744" cy="383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27520" y="2913253"/>
            <a:ext cx="4718304" cy="70777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448800" y="-1002"/>
            <a:ext cx="2743200" cy="769098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096000" cy="68647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74904" y="2130425"/>
            <a:ext cx="5181600" cy="181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470904" y="1569593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153400" y="0"/>
            <a:ext cx="4038600" cy="68647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74904" y="2130425"/>
            <a:ext cx="5181600" cy="181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936736" y="1569593"/>
            <a:ext cx="2715768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b="62489"/>
          <a:stretch>
            <a:fillRect/>
          </a:stretch>
        </p:blipFill>
        <p:spPr>
          <a:xfrm>
            <a:off x="9801156" y="286738"/>
            <a:ext cx="1971744" cy="383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27520" y="2913253"/>
            <a:ext cx="4718304" cy="70777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448800" y="-1002"/>
            <a:ext cx="2743200" cy="769098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002"/>
            <a:ext cx="12192000" cy="6858000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089" y="177927"/>
            <a:ext cx="1181422" cy="5202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002"/>
            <a:ext cx="12192000" cy="6858000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96"/>
          <a:stretch>
            <a:fillRect/>
          </a:stretch>
        </p:blipFill>
        <p:spPr>
          <a:xfrm>
            <a:off x="10763250" y="177800"/>
            <a:ext cx="1181735" cy="267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002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EEB3-6F82-4056-AF48-81F8AD2AE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3B59-D083-47E9-A403-BB4283D4ADB8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b="62489"/>
          <a:stretch>
            <a:fillRect/>
          </a:stretch>
        </p:blipFill>
        <p:spPr>
          <a:xfrm>
            <a:off x="9801156" y="286738"/>
            <a:ext cx="1971744" cy="383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002"/>
            <a:ext cx="12192000" cy="6858000"/>
          </a:xfrm>
          <a:prstGeom prst="rect">
            <a:avLst/>
          </a:prstGeom>
          <a:solidFill>
            <a:srgbClr val="3E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2913253"/>
            <a:ext cx="1219200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EEB3-6F82-4056-AF48-81F8AD2AE3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3B59-D083-47E9-A403-BB4283D4AD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96"/>
          <a:stretch>
            <a:fillRect/>
          </a:stretch>
        </p:blipFill>
        <p:spPr>
          <a:xfrm>
            <a:off x="10763250" y="177800"/>
            <a:ext cx="1181735" cy="267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2940148"/>
            <a:ext cx="12192000" cy="707771"/>
          </a:xfrm>
        </p:spPr>
        <p:txBody>
          <a:bodyPr>
            <a:normAutofit/>
          </a:bodyPr>
          <a:p>
            <a:r>
              <a:rPr kumimoji="1" lang="en-US" altLang="zh-CN" sz="4000" dirty="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AHF/SVG Application in Oil and Gas Industry</a:t>
            </a:r>
            <a:endParaRPr kumimoji="1" lang="zh-CN" altLang="en-US" sz="4000" dirty="0">
              <a:solidFill>
                <a:srgbClr val="FFFFFF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280" y="461645"/>
            <a:ext cx="9048115" cy="708025"/>
          </a:xfrm>
        </p:spPr>
        <p:txBody>
          <a:bodyPr/>
          <a:p>
            <a:pPr algn="l"/>
            <a:r>
              <a:rPr lang="en-US" altLang="zh-CN" sz="4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Unhealthy Power Quality Brings Hazard</a:t>
            </a:r>
            <a:endParaRPr lang="en-US" altLang="zh-CN" sz="4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450" y="3502660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Fire disaster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05_us_-_380"/>
          <p:cNvPicPr>
            <a:picLocks noChangeAspect="1"/>
          </p:cNvPicPr>
          <p:nvPr/>
        </p:nvPicPr>
        <p:blipFill>
          <a:blip r:embed="rId1"/>
          <a:srcRect r="6475"/>
          <a:stretch>
            <a:fillRect/>
          </a:stretch>
        </p:blipFill>
        <p:spPr>
          <a:xfrm>
            <a:off x="4285615" y="1557020"/>
            <a:ext cx="7920058" cy="44458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1"/>
          <p:cNvSpPr>
            <a:spLocks noGrp="1"/>
          </p:cNvSpPr>
          <p:nvPr/>
        </p:nvSpPr>
        <p:spPr>
          <a:xfrm>
            <a:off x="7742555" y="1543685"/>
            <a:ext cx="2900045" cy="43199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>
                <a:latin typeface="Calibri" panose="020F0502020204030204" charset="0"/>
                <a:cs typeface="Calibri" panose="020F0502020204030204" charset="0"/>
              </a:rPr>
              <a:t>On Land Rigs</a:t>
            </a:r>
            <a:endParaRPr lang="en-US" altLang="zh-CN" sz="40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IEEE 519-2014</a:t>
            </a:r>
            <a:endParaRPr lang="en-US" altLang="zh-CN" sz="28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IEC 6000-2-2</a:t>
            </a:r>
            <a:endParaRPr lang="en-US" altLang="zh-CN" sz="28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IEC 6000-2-4</a:t>
            </a:r>
            <a:endParaRPr lang="en-US" altLang="zh-CN" sz="28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Picture 2" descr="Image result for Land-rig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 b="3686"/>
          <a:stretch>
            <a:fillRect/>
          </a:stretch>
        </p:blipFill>
        <p:spPr bwMode="auto">
          <a:xfrm>
            <a:off x="-10160" y="-12700"/>
            <a:ext cx="6120130" cy="6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海上钻井平台"/>
          <p:cNvPicPr>
            <a:picLocks noChangeAspect="1"/>
          </p:cNvPicPr>
          <p:nvPr/>
        </p:nvPicPr>
        <p:blipFill>
          <a:blip r:embed="rId1"/>
          <a:srcRect b="27359"/>
          <a:stretch>
            <a:fillRect/>
          </a:stretch>
        </p:blipFill>
        <p:spPr>
          <a:xfrm>
            <a:off x="6102350" y="-2540"/>
            <a:ext cx="6120130" cy="6873875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/>
        </p:nvSpPr>
        <p:spPr>
          <a:xfrm>
            <a:off x="472694" y="1526413"/>
            <a:ext cx="5181600" cy="43200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latin typeface="Calibri" panose="020F0502020204030204" charset="0"/>
                <a:cs typeface="Calibri" panose="020F0502020204030204" charset="0"/>
              </a:rPr>
              <a:t>Offshore Drillings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72440" y="2672080"/>
          <a:ext cx="5181600" cy="430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727200"/>
                <a:gridCol w="1727200"/>
              </a:tblGrid>
              <a:tr h="1005840"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Marine Classification Society 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Total harmonic distortion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Single Harmonic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127"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ABS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8%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5%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456"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DNV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8%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5%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456"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LR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8%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1.5%, order &gt;25th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>
                <a:latin typeface="+mn-lt"/>
                <a:cs typeface="+mn-lt"/>
              </a:rPr>
              <a:t>Living examples that support validity of AHF/SVG</a:t>
            </a:r>
            <a:endParaRPr lang="en-US" altLang="zh-CN" sz="3600">
              <a:latin typeface="+mn-lt"/>
              <a:cs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rcRect r="16214"/>
          <a:stretch>
            <a:fillRect/>
          </a:stretch>
        </p:blipFill>
        <p:spPr>
          <a:xfrm>
            <a:off x="5076190" y="2537460"/>
            <a:ext cx="7117080" cy="4319905"/>
          </a:xfrm>
          <a:prstGeom prst="rect">
            <a:avLst/>
          </a:prstGeom>
        </p:spPr>
      </p:pic>
      <p:pic>
        <p:nvPicPr>
          <p:cNvPr id="2" name="图片 1" descr="配电室"/>
          <p:cNvPicPr>
            <a:picLocks noChangeAspect="1"/>
          </p:cNvPicPr>
          <p:nvPr/>
        </p:nvPicPr>
        <p:blipFill>
          <a:blip r:embed="rId2"/>
          <a:srcRect l="11753"/>
          <a:stretch>
            <a:fillRect/>
          </a:stretch>
        </p:blipFill>
        <p:spPr>
          <a:xfrm>
            <a:off x="-8255" y="2542540"/>
            <a:ext cx="6136005" cy="431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2256" y="744877"/>
            <a:ext cx="476158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Honghua Oil Drilling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22256" y="744877"/>
            <a:ext cx="476158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Honghua Oil Drilling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图片 6" descr="治理前电流波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815" y="2887980"/>
            <a:ext cx="6126968" cy="3960029"/>
          </a:xfrm>
          <a:prstGeom prst="rect">
            <a:avLst/>
          </a:prstGeom>
        </p:spPr>
      </p:pic>
      <p:pic>
        <p:nvPicPr>
          <p:cNvPr id="8" name="图片 7" descr="治理后电流波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2885440"/>
            <a:ext cx="6126968" cy="396002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8766" y="214187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Current waveform before compensation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3341" y="214187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Current waveform after compensation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ower Fac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2896870"/>
            <a:ext cx="6126968" cy="3960029"/>
          </a:xfrm>
          <a:prstGeom prst="rect">
            <a:avLst/>
          </a:prstGeom>
        </p:spPr>
      </p:pic>
      <p:pic>
        <p:nvPicPr>
          <p:cNvPr id="3" name="图片 2" descr="THD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85" y="2896870"/>
            <a:ext cx="6126968" cy="39600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2256" y="744877"/>
            <a:ext cx="476158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Honghua Oil Drilling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8766" y="214187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Power factor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3341" y="214187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THDi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10330" y="3991610"/>
            <a:ext cx="0" cy="2469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176895" y="3991610"/>
            <a:ext cx="0" cy="2469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05910" y="4414520"/>
            <a:ext cx="976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AHF ON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36915" y="5518150"/>
            <a:ext cx="976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AHF ON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29560" y="4692650"/>
            <a:ext cx="976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AHF OFF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68820" y="4782820"/>
            <a:ext cx="976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AHF OFF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307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0140" y="2529205"/>
            <a:ext cx="7261030" cy="4320032"/>
          </a:xfrm>
          <a:prstGeom prst="rect">
            <a:avLst/>
          </a:prstGeom>
        </p:spPr>
      </p:pic>
      <p:pic>
        <p:nvPicPr>
          <p:cNvPr id="2" name="图片 1" descr="130713"/>
          <p:cNvPicPr>
            <a:picLocks noChangeAspect="1"/>
          </p:cNvPicPr>
          <p:nvPr/>
        </p:nvPicPr>
        <p:blipFill>
          <a:blip r:embed="rId2"/>
          <a:srcRect l="14014"/>
          <a:stretch>
            <a:fillRect/>
          </a:stretch>
        </p:blipFill>
        <p:spPr>
          <a:xfrm>
            <a:off x="-10795" y="2529205"/>
            <a:ext cx="6861175" cy="4319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300" y="744855"/>
            <a:ext cx="8367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Southwest Bureau Of Sinopec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638766" y="167959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5th harmonic before compensation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3341" y="167959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5th harmonic after compensation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300" y="744855"/>
            <a:ext cx="8367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Southwest Bureau Of Sinopec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45" y="2193290"/>
            <a:ext cx="12240260" cy="4662170"/>
            <a:chOff x="371" y="3558"/>
            <a:chExt cx="19276" cy="7342"/>
          </a:xfrm>
        </p:grpSpPr>
        <p:pic>
          <p:nvPicPr>
            <p:cNvPr id="3" name="图片 2" descr="1307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009" y="3558"/>
              <a:ext cx="9638" cy="7343"/>
            </a:xfrm>
            <a:prstGeom prst="rect">
              <a:avLst/>
            </a:prstGeom>
          </p:spPr>
        </p:pic>
        <p:pic>
          <p:nvPicPr>
            <p:cNvPr id="5" name="图片 4" descr="1307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" y="3558"/>
              <a:ext cx="9638" cy="7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638766" y="167959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7th harmonic before compensation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3341" y="167959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7th harmonic after compensation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300" y="744855"/>
            <a:ext cx="8367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Southwest Bureau Of Sinopec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40" y="2209800"/>
            <a:ext cx="12167235" cy="4635500"/>
            <a:chOff x="-35" y="3480"/>
            <a:chExt cx="19161" cy="7300"/>
          </a:xfrm>
        </p:grpSpPr>
        <p:pic>
          <p:nvPicPr>
            <p:cNvPr id="4" name="图片 3" descr="1307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46" y="3480"/>
              <a:ext cx="9581" cy="7300"/>
            </a:xfrm>
            <a:prstGeom prst="rect">
              <a:avLst/>
            </a:prstGeom>
          </p:spPr>
        </p:pic>
        <p:pic>
          <p:nvPicPr>
            <p:cNvPr id="6" name="图片 5" descr="1307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5" y="3480"/>
              <a:ext cx="9581" cy="7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Oil_Rig_NT8.svg"/>
          <p:cNvPicPr>
            <a:picLocks noChangeAspect="1"/>
          </p:cNvPicPr>
          <p:nvPr/>
        </p:nvPicPr>
        <p:blipFill>
          <a:blip r:embed="rId1"/>
          <a:srcRect l="-1473"/>
          <a:stretch>
            <a:fillRect/>
          </a:stretch>
        </p:blipFill>
        <p:spPr>
          <a:xfrm>
            <a:off x="1270" y="-18415"/>
            <a:ext cx="5730875" cy="6875780"/>
          </a:xfrm>
          <a:prstGeom prst="rect">
            <a:avLst/>
          </a:prstGeom>
          <a:solidFill>
            <a:srgbClr val="F2EEE5"/>
          </a:solidFill>
        </p:spPr>
      </p:pic>
      <p:sp>
        <p:nvSpPr>
          <p:cNvPr id="5" name="文本框 4"/>
          <p:cNvSpPr txBox="1"/>
          <p:nvPr/>
        </p:nvSpPr>
        <p:spPr>
          <a:xfrm>
            <a:off x="6722701" y="744877"/>
            <a:ext cx="476158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Drilling Rig Sketch 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69050" y="1597660"/>
            <a:ext cx="2376018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1.Mud tank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2.Shale shakers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3.Suction line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4.Mud pump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5.Power source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6.Vibrating hose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7.Draw-works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8.Standpipe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9.Kelly hose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10.Goose-neck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11.Traveling block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12.Drill line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13. Crown block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14.Derrick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15.Monkey board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76715" y="1597660"/>
            <a:ext cx="2592019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16.Stand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17.Pipe rack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18.Swivel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19.Kelly drive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20.Rotary table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21.Drill floor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22.Bell nipple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23.Blowout preventer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24.Blowout preventers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25.Drill string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26.Drill bit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27.Casing head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28.Flow line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638766" y="167959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11th harmonic before compensation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3341" y="1679597"/>
            <a:ext cx="47615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11th harmonic after compensation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300" y="744855"/>
            <a:ext cx="8367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Southwest Bureau Of Sinopec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4130" y="2186940"/>
            <a:ext cx="12240260" cy="4662170"/>
            <a:chOff x="-64" y="3392"/>
            <a:chExt cx="19276" cy="7342"/>
          </a:xfrm>
        </p:grpSpPr>
        <p:pic>
          <p:nvPicPr>
            <p:cNvPr id="3" name="图片 2" descr="1307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74" y="3392"/>
              <a:ext cx="9638" cy="7343"/>
            </a:xfrm>
            <a:prstGeom prst="rect">
              <a:avLst/>
            </a:prstGeom>
          </p:spPr>
        </p:pic>
        <p:pic>
          <p:nvPicPr>
            <p:cNvPr id="5" name="图片 4" descr="1307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4" y="3392"/>
              <a:ext cx="9638" cy="7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713220" y="744855"/>
            <a:ext cx="4771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Single Line Diagram 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-3810"/>
            <a:ext cx="6179820" cy="6865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13220" y="1615440"/>
            <a:ext cx="2376018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Main loads: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Mud pumps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Draw works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Top drive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Motors</a:t>
            </a:r>
            <a:endParaRPr lang="en-US" altLang="zh-CN" sz="2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01581" y="744877"/>
            <a:ext cx="476158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Oil and Gas in Canada</a:t>
            </a:r>
            <a:endParaRPr lang="en-US" altLang="zh-CN" sz="4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图片 3" descr="Canada_geological_map-WCS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6230" y="-17145"/>
            <a:ext cx="8833633" cy="68760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0990" y="1998345"/>
            <a:ext cx="476186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On Land</a:t>
            </a:r>
            <a:r>
              <a:rPr lang="zh-CN" alt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endParaRPr lang="zh-CN" altLang="en-US" sz="2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Western Canadian Sedimentary Basin</a:t>
            </a:r>
            <a:endParaRPr lang="zh-CN" altLang="en-US" sz="2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zh-CN" altLang="en-US" sz="2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Offshore</a:t>
            </a:r>
            <a:r>
              <a:rPr lang="zh-CN" alt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endParaRPr lang="zh-CN" altLang="en-US" sz="2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Newfoundland and Labrador</a:t>
            </a:r>
            <a:endParaRPr lang="zh-CN" altLang="en-US" sz="2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53998"/>
            <a:ext cx="12192000" cy="707771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Loads at Site</a:t>
            </a:r>
            <a:endParaRPr lang="en-US" altLang="zh-CN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文本占位符 2"/>
          <p:cNvSpPr>
            <a:spLocks noGrp="1"/>
          </p:cNvSpPr>
          <p:nvPr/>
        </p:nvSpPr>
        <p:spPr>
          <a:xfrm>
            <a:off x="752475" y="2440305"/>
            <a:ext cx="2181860" cy="49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bg1"/>
                </a:solidFill>
                <a:cs typeface="Calibri" panose="020F0502020204030204" charset="0"/>
              </a:rPr>
              <a:t>Mud Pump</a:t>
            </a:r>
            <a:endParaRPr lang="en-US" altLang="zh-CN">
              <a:solidFill>
                <a:schemeClr val="bg1"/>
              </a:solidFill>
              <a:cs typeface="Calibri" panose="020F0502020204030204" charset="0"/>
            </a:endParaRPr>
          </a:p>
        </p:txBody>
      </p:sp>
      <p:sp>
        <p:nvSpPr>
          <p:cNvPr id="4" name="文本占位符 3"/>
          <p:cNvSpPr>
            <a:spLocks noGrp="1"/>
          </p:cNvSpPr>
          <p:nvPr/>
        </p:nvSpPr>
        <p:spPr>
          <a:xfrm>
            <a:off x="5005070" y="2440305"/>
            <a:ext cx="2181860" cy="49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bg1"/>
                </a:solidFill>
                <a:cs typeface="Calibri" panose="020F0502020204030204" charset="0"/>
              </a:rPr>
              <a:t>Top Drive</a:t>
            </a:r>
            <a:endParaRPr lang="en-US" altLang="zh-CN">
              <a:solidFill>
                <a:schemeClr val="bg1"/>
              </a:solidFill>
              <a:cs typeface="Calibri" panose="020F0502020204030204" charset="0"/>
            </a:endParaRPr>
          </a:p>
        </p:txBody>
      </p:sp>
      <p:sp>
        <p:nvSpPr>
          <p:cNvPr id="6" name="文本占位符 4"/>
          <p:cNvSpPr>
            <a:spLocks noGrp="1"/>
          </p:cNvSpPr>
          <p:nvPr/>
        </p:nvSpPr>
        <p:spPr>
          <a:xfrm>
            <a:off x="9257665" y="2440305"/>
            <a:ext cx="2181860" cy="49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bg1"/>
                </a:solidFill>
                <a:cs typeface="Calibri" panose="020F0502020204030204" charset="0"/>
              </a:rPr>
              <a:t>Draw Works</a:t>
            </a:r>
            <a:endParaRPr lang="en-US" altLang="zh-CN">
              <a:solidFill>
                <a:schemeClr val="bg1"/>
              </a:solidFill>
              <a:cs typeface="Calibri" panose="020F050202020403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9134" r="1875" b="2"/>
          <a:stretch>
            <a:fillRect/>
          </a:stretch>
        </p:blipFill>
        <p:spPr>
          <a:xfrm>
            <a:off x="459125" y="3211205"/>
            <a:ext cx="2768659" cy="25200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572" b="1"/>
          <a:stretch>
            <a:fillRect/>
          </a:stretch>
        </p:blipFill>
        <p:spPr>
          <a:xfrm>
            <a:off x="4711720" y="3211205"/>
            <a:ext cx="2768657" cy="2520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5923" r="2" b="2"/>
          <a:stretch>
            <a:fillRect/>
          </a:stretch>
        </p:blipFill>
        <p:spPr>
          <a:xfrm>
            <a:off x="8964315" y="3211205"/>
            <a:ext cx="2768657" cy="25200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280" y="461645"/>
            <a:ext cx="9048115" cy="708025"/>
          </a:xfrm>
        </p:spPr>
        <p:txBody>
          <a:bodyPr/>
          <a:p>
            <a:pPr algn="l"/>
            <a:r>
              <a:rPr lang="en-US" altLang="zh-CN" sz="4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Unhealthy Power Quality Brings Hazard</a:t>
            </a:r>
            <a:endParaRPr lang="en-US" altLang="zh-CN" sz="4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450" y="3106420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High cost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5" name="图片 4" descr="timg[1]"/>
          <p:cNvPicPr>
            <a:picLocks noChangeAspect="1"/>
          </p:cNvPicPr>
          <p:nvPr/>
        </p:nvPicPr>
        <p:blipFill>
          <a:blip r:embed="rId1"/>
          <a:srcRect b="12816"/>
          <a:stretch>
            <a:fillRect/>
          </a:stretch>
        </p:blipFill>
        <p:spPr>
          <a:xfrm>
            <a:off x="4800600" y="1442085"/>
            <a:ext cx="739203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280" y="461645"/>
            <a:ext cx="9048115" cy="708025"/>
          </a:xfrm>
        </p:spPr>
        <p:txBody>
          <a:bodyPr/>
          <a:p>
            <a:pPr algn="l"/>
            <a:r>
              <a:rPr lang="en-US" altLang="zh-CN" sz="4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Unhealthy Power Quality Brings Hazard</a:t>
            </a:r>
            <a:endParaRPr lang="en-US" altLang="zh-CN" sz="4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450" y="3106420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Equipment damage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t="7232"/>
          <a:stretch>
            <a:fillRect/>
          </a:stretch>
        </p:blipFill>
        <p:spPr>
          <a:xfrm>
            <a:off x="4991735" y="1430020"/>
            <a:ext cx="7200265" cy="5009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280" y="461645"/>
            <a:ext cx="9048115" cy="708025"/>
          </a:xfrm>
        </p:spPr>
        <p:txBody>
          <a:bodyPr/>
          <a:p>
            <a:pPr algn="l"/>
            <a:r>
              <a:rPr lang="en-US" altLang="zh-CN" sz="4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Unhealthy Power Quality Brings Hazard</a:t>
            </a:r>
            <a:endParaRPr lang="en-US" altLang="zh-CN" sz="4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450" y="3577243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Delayed schedule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timg[10]"/>
          <p:cNvPicPr>
            <a:picLocks noChangeAspect="1"/>
          </p:cNvPicPr>
          <p:nvPr/>
        </p:nvPicPr>
        <p:blipFill>
          <a:blip r:embed="rId1"/>
          <a:srcRect b="4775"/>
          <a:stretch>
            <a:fillRect/>
          </a:stretch>
        </p:blipFill>
        <p:spPr>
          <a:xfrm>
            <a:off x="4264025" y="1487805"/>
            <a:ext cx="7920058" cy="5007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280" y="461645"/>
            <a:ext cx="9048115" cy="708025"/>
          </a:xfrm>
        </p:spPr>
        <p:txBody>
          <a:bodyPr/>
          <a:p>
            <a:pPr algn="l"/>
            <a:r>
              <a:rPr lang="en-US" altLang="zh-CN" sz="4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Unhealthy Power Quality Brings Hazard</a:t>
            </a:r>
            <a:endParaRPr lang="en-US" altLang="zh-CN" sz="4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9280" y="3106420"/>
            <a:ext cx="419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Communication interference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15363" name="图片 3" descr="what-is-electromagnetic-interference-eland-cables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6199505" y="2164715"/>
            <a:ext cx="5068888" cy="2528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WPS 演示</Application>
  <PresentationFormat>宽屏</PresentationFormat>
  <Paragraphs>154</Paragraphs>
  <Slides>20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Arial Unicode MS</vt:lpstr>
      <vt:lpstr>Calibri</vt:lpstr>
      <vt:lpstr>微软雅黑</vt:lpstr>
      <vt:lpstr>等线</vt:lpstr>
      <vt:lpstr>2_Office 主题</vt:lpstr>
      <vt:lpstr>3_Office 主题</vt:lpstr>
      <vt:lpstr>1_Office 主题</vt:lpstr>
      <vt:lpstr>4_Office 主题</vt:lpstr>
      <vt:lpstr>AHF/SVG Application in Oil and Gas Industry</vt:lpstr>
      <vt:lpstr>PowerPoint 演示文稿</vt:lpstr>
      <vt:lpstr>PowerPoint 演示文稿</vt:lpstr>
      <vt:lpstr>PowerPoint 演示文稿</vt:lpstr>
      <vt:lpstr>Loads at Site</vt:lpstr>
      <vt:lpstr>Unhealthy Power Quality Brings Hazard</vt:lpstr>
      <vt:lpstr>Unhealthy Power Quality Brings Hazard</vt:lpstr>
      <vt:lpstr>Unhealthy Power Quality Brings Hazard</vt:lpstr>
      <vt:lpstr>Unhealthy Power Quality Brings Hazard</vt:lpstr>
      <vt:lpstr>Unhealthy Power Quality Brings Hazard</vt:lpstr>
      <vt:lpstr>PowerPoint 演示文稿</vt:lpstr>
      <vt:lpstr>PowerPoint 演示文稿</vt:lpstr>
      <vt:lpstr>Living examples that support validity of AHF/SVG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Roy Luo</dc:creator>
  <cp:lastModifiedBy>Kitay1420853470</cp:lastModifiedBy>
  <cp:revision>923</cp:revision>
  <cp:lastPrinted>2017-08-22T06:33:00Z</cp:lastPrinted>
  <dcterms:created xsi:type="dcterms:W3CDTF">2014-05-31T07:15:00Z</dcterms:created>
  <dcterms:modified xsi:type="dcterms:W3CDTF">2018-09-17T03:33:44Z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2052-11.1.0.7811</vt:lpwstr>
  </property>
</Properties>
</file>