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6858000" cy="10393045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3273"/>
        <p:guide pos="2237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410812" y="1143000"/>
            <a:ext cx="2036377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376809" y="3922707"/>
            <a:ext cx="6104383" cy="1362746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405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376809" y="5404746"/>
            <a:ext cx="6104383" cy="1441278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18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376836" y="1443588"/>
            <a:ext cx="6104383" cy="7638446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376809" y="3922707"/>
            <a:ext cx="6104383" cy="1362746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405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76809" y="654724"/>
            <a:ext cx="6104383" cy="982086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1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376809" y="1964172"/>
            <a:ext cx="6104383" cy="7640500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76836" y="5772377"/>
            <a:ext cx="6104383" cy="946993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27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76833" y="6837736"/>
            <a:ext cx="6104383" cy="1633756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2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76809" y="654724"/>
            <a:ext cx="6104383" cy="982086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1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376836" y="1964172"/>
            <a:ext cx="2971824" cy="7638446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3509368" y="1964172"/>
            <a:ext cx="2971824" cy="7638446"/>
          </a:xfrm>
        </p:spPr>
        <p:txBody>
          <a:bodyPr>
            <a:noAutofit/>
          </a:bodyPr>
          <a:lstStyle>
            <a:lvl1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76809" y="654724"/>
            <a:ext cx="6104383" cy="982086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1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376836" y="1964172"/>
            <a:ext cx="2971824" cy="577435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15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376833" y="2711411"/>
            <a:ext cx="2971800" cy="6899205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3507609" y="1964172"/>
            <a:ext cx="2971824" cy="577435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15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3507609" y="2711411"/>
            <a:ext cx="2971824" cy="6899205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1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376836" y="1964172"/>
            <a:ext cx="2971824" cy="7638446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3509395" y="1964172"/>
            <a:ext cx="2971824" cy="7638446"/>
          </a:xfrm>
        </p:spPr>
        <p:txBody>
          <a:bodyPr vert="horz" lIns="101600" tIns="0" rIns="82550" bIns="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5946263" y="1443588"/>
            <a:ext cx="534929" cy="816723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376833" y="1443575"/>
            <a:ext cx="5528307" cy="816723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tags" Target="../tags/tag56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376809" y="654724"/>
            <a:ext cx="6104383" cy="982086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376809" y="1964172"/>
            <a:ext cx="6104383" cy="7638446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494855" y="9623583"/>
            <a:ext cx="1518750" cy="4801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2315250" y="9623583"/>
            <a:ext cx="2227500" cy="4801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4843463" y="9623583"/>
            <a:ext cx="1518750" cy="4801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725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sz="21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5143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207135" algn="l"/>
        </a:tabLst>
        <a:defRPr sz="12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8572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2001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5430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63.xml"/><Relationship Id="rId2" Type="http://schemas.openxmlformats.org/officeDocument/2006/relationships/image" Target="../media/image1.png"/><Relationship Id="rId1" Type="http://schemas.openxmlformats.org/officeDocument/2006/relationships/tags" Target="../tags/tag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480695" y="1109980"/>
          <a:ext cx="5922010" cy="9159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636"/>
                <a:gridCol w="1334770"/>
                <a:gridCol w="1133476"/>
                <a:gridCol w="1178560"/>
                <a:gridCol w="1004570"/>
              </a:tblGrid>
              <a:tr h="250190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Items 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200V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98450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Sinexcel AHF025/035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Sinexcel AHF050/060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Sinexcel AHF075/100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Sinexcel AHF 150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385"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System parameters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930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Rated input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220V(-20% ～+20%)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705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Power grid frequence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50/60HZ（range: 45Hz～62Hz）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787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Paraller quantities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Unlimited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692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Efficiency 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≥97%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705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Power grid structure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3P3W/3P4W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71145"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Performance indicators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6860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Control algorithm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FFT, intelligent FFT, instantaneous reactive power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705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Reaction time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&lt;50μs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1940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Overall response Time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&lt;5ms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4574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Target power factor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Adjustable from -1 to +1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533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Switching frequency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average 20kHz, maximum 35kHz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2481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Cooling air requirement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321CFM</a:t>
                      </a:r>
                      <a:endParaRPr 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 321CFM</a:t>
                      </a:r>
                      <a:endParaRPr 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543CFM</a:t>
                      </a:r>
                      <a:endParaRPr 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825CFM</a:t>
                      </a:r>
                      <a:endParaRPr 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Noise level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&lt;56dB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  <a:sym typeface="+mn-ea"/>
                        </a:rPr>
                        <a:t>&lt;65dB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8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Communications ports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RS485,and Ether net port(RJ45)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1940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Communications protocols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 MODBUS (RTU, TCP/IP)</a:t>
                      </a:r>
                      <a:endParaRPr 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946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Module display interface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4.3-inch HMI(module), 7-inch HMI(central monitor), LED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848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Protection  functions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Abnormal voltage/frequency protection; Inverter short-circuit protection; Abnormal output current protection;  Inverter over-loaded protection, Over-tempearture protection etc,.</a:t>
                      </a:r>
                      <a:endParaRPr 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4447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Mounting type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Wall-mounted/Rack-mounted/Cabinet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0394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Dimensions (W x D x H)       (mm³)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400*490*150</a:t>
                      </a:r>
                      <a:endParaRPr 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(Rack-mounted)</a:t>
                      </a:r>
                      <a:endParaRPr 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  <a:p>
                      <a:pPr indent="0" algn="ctr">
                        <a:buNone/>
                      </a:pPr>
                      <a:endParaRPr 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440*150*470</a:t>
                      </a:r>
                      <a:endParaRPr 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(Wall-mounted)</a:t>
                      </a:r>
                      <a:endParaRPr 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440*590*190</a:t>
                      </a:r>
                      <a:endParaRPr 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(Rack-mounted)</a:t>
                      </a:r>
                      <a:endParaRPr 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  <a:p>
                      <a:pPr indent="0" algn="ctr">
                        <a:buNone/>
                      </a:pPr>
                      <a:endParaRPr 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440*190*610</a:t>
                      </a:r>
                      <a:endParaRPr 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(Wall-mounted)</a:t>
                      </a:r>
                      <a:endParaRPr 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500*600*190(75A)</a:t>
                      </a:r>
                      <a:endParaRPr 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440*599*230(100A)</a:t>
                      </a:r>
                      <a:endParaRPr 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(Rack-mounted)</a:t>
                      </a:r>
                      <a:endParaRPr 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  <a:p>
                      <a:pPr indent="0" algn="ctr">
                        <a:buNone/>
                      </a:pPr>
                      <a:endParaRPr 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500*190*585(75A)</a:t>
                      </a:r>
                      <a:endParaRPr 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440*232*625(100A)</a:t>
                      </a:r>
                      <a:endParaRPr 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(Wall-mounted)</a:t>
                      </a:r>
                      <a:endParaRPr 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500*560*269</a:t>
                      </a:r>
                      <a:endParaRPr 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(Rack-mounted)</a:t>
                      </a:r>
                      <a:endParaRPr 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  <a:p>
                      <a:pPr indent="0" algn="ctr">
                        <a:buNone/>
                      </a:pPr>
                      <a:endParaRPr 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500*286*557</a:t>
                      </a:r>
                      <a:endParaRPr 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(Wall-mounted)</a:t>
                      </a:r>
                      <a:endParaRPr 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Net weight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1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18kg</a:t>
                      </a:r>
                      <a:endParaRPr lang="en-US" altLang="en-US" sz="71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35kg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40kg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48kg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0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Ambient temperature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ea typeface="Calibri" panose="020F0502020204030204" charset="-122"/>
                          <a:cs typeface="Cambria" panose="02040503050406030204" charset="0"/>
                        </a:rPr>
                        <a:t>’-10℃～40℃ (</a:t>
                      </a:r>
                      <a:r>
                        <a:rPr lang="en-US" altLang="zh-CN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ea typeface="Calibri" panose="020F0502020204030204" charset="-122"/>
                          <a:cs typeface="Cambria" panose="02040503050406030204" charset="0"/>
                        </a:rPr>
                        <a:t>derating</a:t>
                      </a:r>
                      <a:r>
                        <a:rPr lang="zh-CN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ea typeface="Calibri" panose="020F0502020204030204" charset="-122"/>
                          <a:cs typeface="Cambria" panose="02040503050406030204" charset="0"/>
                        </a:rPr>
                        <a:t> if ambient temperature exceeds 45℃)</a:t>
                      </a:r>
                      <a:endParaRPr lang="zh-CN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ea typeface="Calibri" panose="020F0502020204030204" charset="-122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1051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Relative humidity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5% to 95%, non-condensing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616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protection class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IP20 (IP degrees can be customizd)</a:t>
                      </a:r>
                      <a:endParaRPr 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6987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Qualifications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CE, cETLus, cULus</a:t>
                      </a:r>
                      <a:endParaRPr 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787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Standards Compliance 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Cambria" panose="02040503050406030204" charset="0"/>
                          <a:cs typeface="Cambria" panose="02040503050406030204" charset="0"/>
                        </a:rPr>
                        <a:t> IEEE519, ER G5/4 , IEC 61000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Cambria" panose="02040503050406030204" charset="0"/>
                        <a:cs typeface="Cambria" panose="02040503050406030204" charset="0"/>
                      </a:endParaRPr>
                    </a:p>
                  </a:txBody>
                  <a:tcPr marL="10825" marR="10825" marT="10825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6" name="图片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295" y="280035"/>
            <a:ext cx="956945" cy="181610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1035050" y="628650"/>
            <a:ext cx="50349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latin typeface="Cambria" panose="02040503050406030204" charset="0"/>
                <a:cs typeface="Cambria" panose="02040503050406030204" charset="0"/>
              </a:rPr>
              <a:t>Specification of 200V Active Harmonic Filter</a:t>
            </a:r>
            <a:endParaRPr lang="en-US" altLang="zh-CN">
              <a:latin typeface="Cambria" panose="02040503050406030204" charset="0"/>
              <a:cs typeface="Cambria" panose="02040503050406030204" charset="0"/>
            </a:endParaRPr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TEMPLATE_THUMBS_INDEX" val="1、2、3、6、8、10、11、12、15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2.xml><?xml version="1.0" encoding="utf-8"?>
<p:tagLst xmlns:p="http://schemas.openxmlformats.org/presentationml/2006/main">
  <p:tag name="KSO_WM_UNIT_TABLE_BEAUTIFY" val="smartTable{142b427a-0758-4432-89ee-d928e90670c9}"/>
</p:tagLst>
</file>

<file path=ppt/tags/tag63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3678</Words>
  <Application>WPS 演示</Application>
  <PresentationFormat>宽屏</PresentationFormat>
  <Paragraphs>300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微软雅黑</vt:lpstr>
      <vt:lpstr>Calibri</vt:lpstr>
      <vt:lpstr>Arial Unicode MS</vt:lpstr>
      <vt:lpstr>Cambria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努力努力再努力的大卓子</cp:lastModifiedBy>
  <cp:revision>14</cp:revision>
  <dcterms:created xsi:type="dcterms:W3CDTF">2019-05-16T08:39:00Z</dcterms:created>
  <dcterms:modified xsi:type="dcterms:W3CDTF">2020-03-20T08:45:08Z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2052-11.1.0.9513</vt:lpwstr>
  </property>
</Properties>
</file>