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1039304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3273"/>
        <p:guide pos="223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10812" y="1143000"/>
            <a:ext cx="20363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376809" y="3922707"/>
            <a:ext cx="6104383" cy="1362746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76809" y="5404746"/>
            <a:ext cx="6104383" cy="1441278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76836" y="1443588"/>
            <a:ext cx="6104383" cy="763844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76809" y="3922707"/>
            <a:ext cx="6104383" cy="1362746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54724"/>
            <a:ext cx="6104383" cy="982086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76809" y="1964172"/>
            <a:ext cx="6104383" cy="76405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36" y="5772377"/>
            <a:ext cx="6104383" cy="946993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76833" y="6837736"/>
            <a:ext cx="6104383" cy="1633756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54724"/>
            <a:ext cx="6104383" cy="982086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76836" y="1964172"/>
            <a:ext cx="2971824" cy="763844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509368" y="1964172"/>
            <a:ext cx="2971824" cy="7638446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54724"/>
            <a:ext cx="6104383" cy="982086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76836" y="1964172"/>
            <a:ext cx="2971824" cy="577435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76833" y="2711411"/>
            <a:ext cx="2971800" cy="689920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1964172"/>
            <a:ext cx="2971824" cy="57743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711411"/>
            <a:ext cx="2971824" cy="689920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76836" y="1964172"/>
            <a:ext cx="2971824" cy="7638446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09395" y="1964172"/>
            <a:ext cx="2971824" cy="7638446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5946263" y="1443588"/>
            <a:ext cx="534929" cy="816723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376833" y="1443575"/>
            <a:ext cx="5528307" cy="816723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76809" y="654724"/>
            <a:ext cx="6104383" cy="982086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76809" y="1964172"/>
            <a:ext cx="6104383" cy="7638446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94855" y="9623583"/>
            <a:ext cx="151875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9623583"/>
            <a:ext cx="22275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843463" y="9623583"/>
            <a:ext cx="151875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2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1.png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480695" y="1109980"/>
          <a:ext cx="5922010" cy="915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36"/>
                <a:gridCol w="1334770"/>
                <a:gridCol w="1133476"/>
                <a:gridCol w="1178560"/>
                <a:gridCol w="1004570"/>
              </a:tblGrid>
              <a:tr h="25019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Items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200V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8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Sinexcel AHF025/035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Sinexcel AHF050/060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Sinexcel AHF075/100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Sinexcel AHF 150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System parameters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30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Rated input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220V(-20% ～+20%)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05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Power grid frequence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50/60HZ（range: 45Hz～62Hz）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Paraller quantities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Unlimited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Efficiency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≥97%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05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Power grid structure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3P3W/3P4W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114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Performance indicators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Control algorithm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FFT, intelligent FFT, instantaneous reactive power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05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Reaction time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&lt;50μs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94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Overall response Time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&lt;5ms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7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Target power factor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Adjustable from -1 to +1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33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Switching frequency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average 20kHz, maximum 35kHz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248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Cooling air requirement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321CFM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 321CFM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543CFM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825CFM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Noise level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&lt;56dB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  <a:sym typeface="+mn-ea"/>
                        </a:rPr>
                        <a:t>&lt;65dB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Communications ports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RS485,and Ether net port(RJ45)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94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Communications protocols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 MODBUS (RTU, TCP/IP)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Module display interface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4.3-inch HMI(module), 7-inch HMI(central monitor), LED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Protection  functions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Abnormal voltage/frequency protection; Inverter short-circuit protection; Abnormal output current protection;  Inverter over-loaded protection, Over-tempearture protection etc,.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Mounting type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Wall-mounted/Rack-mounted/Cabinet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39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Dimensions (W x D x H)       (mm³)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400*490*150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(Rack-mounted)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440*150*470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(Wall-mounted)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440*590*190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(Rack-mounted)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440*190*610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(Wall-mounted)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500*600*190(75A)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440*599*230(100A)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(Rack-mounted)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500*190*585(75A)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440*232*625(100A)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(Wall-mounted)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500*560*269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(Rack-mounted)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500*286*557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(Wall-mounted)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Net weight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1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18kg</a:t>
                      </a:r>
                      <a:endParaRPr lang="en-US" altLang="en-US" sz="71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35kg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40kg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48kg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0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Ambient temperature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ea typeface="Calibri" panose="020F0502020204030204" charset="-122"/>
                          <a:cs typeface="Cambria" panose="02040503050406030204" charset="0"/>
                        </a:rPr>
                        <a:t>’-10℃～40℃ (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ea typeface="Calibri" panose="020F0502020204030204" charset="-122"/>
                          <a:cs typeface="Cambria" panose="02040503050406030204" charset="0"/>
                        </a:rPr>
                        <a:t>derating</a:t>
                      </a:r>
                      <a:r>
                        <a:rPr lang="zh-CN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ea typeface="Calibri" panose="020F0502020204030204" charset="-122"/>
                          <a:cs typeface="Cambria" panose="02040503050406030204" charset="0"/>
                        </a:rPr>
                        <a:t> if ambient temperature exceeds 45℃)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ea typeface="Calibri" panose="020F0502020204030204" charset="-122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0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Relative humidity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5% to 95%, non-condensing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protection class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IP20 (IP degrees can be customizd)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98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Qualifications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CE, cETLus, cULus</a:t>
                      </a:r>
                      <a:endParaRPr 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Standards Compliance 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 IEEE519, ER G5/4 , IEC 61000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marL="10825" marR="10825" marT="10825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5" y="280035"/>
            <a:ext cx="956945" cy="1816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035050" y="628650"/>
            <a:ext cx="50349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Cambria" panose="02040503050406030204" charset="0"/>
                <a:cs typeface="Cambria" panose="02040503050406030204" charset="0"/>
              </a:rPr>
              <a:t>Specification of 200V Active Harmonic Filter</a:t>
            </a:r>
            <a:endParaRPr lang="en-US" altLang="zh-CN">
              <a:latin typeface="Cambria" panose="02040503050406030204" charset="0"/>
              <a:cs typeface="Cambria" panose="0204050305040603020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TABLE_BEAUTIFY" val="smartTable{142b427a-0758-4432-89ee-d928e90670c9}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3678</Words>
  <Application>WPS 演示</Application>
  <PresentationFormat>宽屏</PresentationFormat>
  <Paragraphs>300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Calibri</vt:lpstr>
      <vt:lpstr>Arial Unicode MS</vt:lpstr>
      <vt:lpstr>Cambria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努力努力再努力的大卓子</cp:lastModifiedBy>
  <cp:revision>14</cp:revision>
  <dcterms:created xsi:type="dcterms:W3CDTF">2019-05-16T08:39:00Z</dcterms:created>
  <dcterms:modified xsi:type="dcterms:W3CDTF">2020-03-20T08:45:08Z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