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80" r:id="rId2"/>
    <p:sldId id="256" r:id="rId3"/>
    <p:sldId id="277" r:id="rId4"/>
    <p:sldId id="283" r:id="rId5"/>
    <p:sldId id="257" r:id="rId6"/>
    <p:sldId id="258" r:id="rId7"/>
    <p:sldId id="281" r:id="rId8"/>
    <p:sldId id="269" r:id="rId9"/>
    <p:sldId id="270" r:id="rId10"/>
    <p:sldId id="267" r:id="rId11"/>
    <p:sldId id="268" r:id="rId12"/>
    <p:sldId id="282" r:id="rId13"/>
    <p:sldId id="278" r:id="rId14"/>
    <p:sldId id="272" r:id="rId15"/>
    <p:sldId id="273" r:id="rId16"/>
    <p:sldId id="274" r:id="rId17"/>
    <p:sldId id="275" r:id="rId18"/>
    <p:sldId id="279" r:id="rId19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409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90" autoAdjust="0"/>
    <p:restoredTop sz="95897" autoAdjust="0"/>
  </p:normalViewPr>
  <p:slideViewPr>
    <p:cSldViewPr snapToGrid="0" showGuides="1">
      <p:cViewPr varScale="1">
        <p:scale>
          <a:sx n="104" d="100"/>
          <a:sy n="104" d="100"/>
        </p:scale>
        <p:origin x="304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Cambria" panose="0204050305040603020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Cambria" panose="02040503050406030204" charset="0"/>
              </a:defRPr>
            </a:lvl1pPr>
          </a:lstStyle>
          <a:p>
            <a:fld id="{5D13BBE5-0BEA-4494-9BEF-C8C2F48C9E2D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Cambria" panose="0204050305040603020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Cambria" panose="02040503050406030204" charset="0"/>
              </a:defRPr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Cambria" panose="0204050305040603020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Cambria" panose="0204050305040603020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Cambria" panose="0204050305040603020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Cambria" panose="0204050305040603020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Cambria" panose="0204050305040603020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kumimoji="1" lang="en-US" altLang="zh-CN" dirty="0"/>
            </a:b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BA6E91D-3E4D-3E49-A4AA-8D4DF98940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545" y="2602865"/>
            <a:ext cx="7418597" cy="4057519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>
            <p:custDataLst>
              <p:tags r:id="rId1"/>
            </p:custDataLst>
          </p:nvPr>
        </p:nvSpPr>
        <p:spPr>
          <a:xfrm>
            <a:off x="0" y="0"/>
            <a:ext cx="6228522" cy="37856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0" b="1" dirty="0">
                <a:solidFill>
                  <a:srgbClr val="0070C0">
                    <a:alpha val="14000"/>
                  </a:srgbClr>
                </a:solidFill>
                <a:cs typeface="+mn-lt"/>
                <a:sym typeface="+mn-ea"/>
              </a:rPr>
              <a:t>Pro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pos="7378" userDrawn="1">
          <p15:clr>
            <a:srgbClr val="FBAE40"/>
          </p15:clr>
        </p15:guide>
        <p15:guide id="2" orient="horz" pos="218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32000"/>
            <a:ext cx="10852237" cy="648000"/>
          </a:xfrm>
        </p:spPr>
        <p:txBody>
          <a:bodyPr/>
          <a:lstStyle>
            <a:lvl1pPr>
              <a:defRPr>
                <a:cs typeface="Cambria" panose="02040503050406030204" charset="0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79742" y="6349833"/>
            <a:ext cx="2700000" cy="316800"/>
          </a:xfrm>
        </p:spPr>
        <p:txBody>
          <a:bodyPr/>
          <a:lstStyle>
            <a:lvl1pPr>
              <a:defRPr>
                <a:cs typeface="Cambria" panose="02040503050406030204" charset="0"/>
              </a:defRPr>
            </a:lvl1pPr>
          </a:lstStyle>
          <a:p>
            <a:fld id="{760FBDFE-C587-4B4C-A407-44438C67B59E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6000" y="6349833"/>
            <a:ext cx="3960000" cy="316800"/>
          </a:xfrm>
        </p:spPr>
        <p:txBody>
          <a:bodyPr/>
          <a:lstStyle>
            <a:lvl1pPr>
              <a:defRPr>
                <a:cs typeface="Cambria" panose="0204050305040603020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49833"/>
            <a:ext cx="2700000" cy="316800"/>
          </a:xfrm>
        </p:spPr>
        <p:txBody>
          <a:bodyPr/>
          <a:lstStyle>
            <a:lvl1pPr>
              <a:defRPr>
                <a:cs typeface="Cambria" panose="02040503050406030204" charset="0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32000"/>
            <a:ext cx="10852237" cy="648000"/>
          </a:xfrm>
        </p:spPr>
        <p:txBody>
          <a:bodyPr/>
          <a:lstStyle>
            <a:lvl1pPr>
              <a:defRPr>
                <a:cs typeface="Cambria" panose="02040503050406030204" charset="0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79742" y="6349833"/>
            <a:ext cx="2700000" cy="316800"/>
          </a:xfrm>
        </p:spPr>
        <p:txBody>
          <a:bodyPr/>
          <a:lstStyle>
            <a:lvl1pPr>
              <a:defRPr>
                <a:cs typeface="Cambria" panose="02040503050406030204" charset="0"/>
              </a:defRPr>
            </a:lvl1pPr>
          </a:lstStyle>
          <a:p>
            <a:fld id="{760FBDFE-C587-4B4C-A407-44438C67B59E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6000" y="6349833"/>
            <a:ext cx="3960000" cy="316800"/>
          </a:xfrm>
        </p:spPr>
        <p:txBody>
          <a:bodyPr/>
          <a:lstStyle>
            <a:lvl1pPr>
              <a:defRPr>
                <a:cs typeface="Cambria" panose="0204050305040603020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49833"/>
            <a:ext cx="2700000" cy="316800"/>
          </a:xfrm>
        </p:spPr>
        <p:txBody>
          <a:bodyPr/>
          <a:lstStyle>
            <a:lvl1pPr>
              <a:defRPr>
                <a:cs typeface="Cambria" panose="02040503050406030204" charset="0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32000"/>
            <a:ext cx="10852237" cy="648000"/>
          </a:xfrm>
        </p:spPr>
        <p:txBody>
          <a:bodyPr/>
          <a:lstStyle>
            <a:lvl1pPr>
              <a:defRPr>
                <a:cs typeface="Cambria" panose="02040503050406030204" charset="0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79742" y="6349833"/>
            <a:ext cx="2700000" cy="316800"/>
          </a:xfrm>
        </p:spPr>
        <p:txBody>
          <a:bodyPr/>
          <a:lstStyle>
            <a:lvl1pPr>
              <a:defRPr>
                <a:cs typeface="Cambria" panose="02040503050406030204" charset="0"/>
              </a:defRPr>
            </a:lvl1pPr>
          </a:lstStyle>
          <a:p>
            <a:fld id="{760FBDFE-C587-4B4C-A407-44438C67B59E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6000" y="6349833"/>
            <a:ext cx="3960000" cy="316800"/>
          </a:xfrm>
        </p:spPr>
        <p:txBody>
          <a:bodyPr/>
          <a:lstStyle>
            <a:lvl1pPr>
              <a:defRPr>
                <a:cs typeface="Cambria" panose="0204050305040603020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49833"/>
            <a:ext cx="2700000" cy="316800"/>
          </a:xfrm>
        </p:spPr>
        <p:txBody>
          <a:bodyPr/>
          <a:lstStyle>
            <a:lvl1pPr>
              <a:defRPr>
                <a:cs typeface="Cambria" panose="02040503050406030204" charset="0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0" y="2913253"/>
            <a:ext cx="12192000" cy="707771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Subject</a:t>
            </a:r>
            <a:endParaRPr lang="zh-CN" altLang="en-US" dirty="0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99CEEB3-6F82-4056-AF48-81F8AD2AE303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6E43B59-D083-47E9-A403-BB4283D4AD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>
            <p:custDataLst>
              <p:tags r:id="rId1"/>
            </p:custDataLst>
          </p:nvPr>
        </p:nvSpPr>
        <p:spPr>
          <a:xfrm>
            <a:off x="6493142" y="1912889"/>
            <a:ext cx="6440170" cy="37856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0" b="1" dirty="0">
                <a:solidFill>
                  <a:srgbClr val="0070C0">
                    <a:alpha val="14000"/>
                  </a:srgbClr>
                </a:solidFill>
                <a:cs typeface="+mn-lt"/>
                <a:sym typeface="+mn-ea"/>
              </a:rPr>
              <a:t>Pro</a:t>
            </a:r>
          </a:p>
        </p:txBody>
      </p:sp>
      <p:pic>
        <p:nvPicPr>
          <p:cNvPr id="9" name="图片 8" descr="图片包含 小, 桌子, 白色, 电脑&#10;&#10;描述已自动生成">
            <a:extLst>
              <a:ext uri="{FF2B5EF4-FFF2-40B4-BE49-F238E27FC236}">
                <a16:creationId xmlns:a16="http://schemas.microsoft.com/office/drawing/2014/main" id="{B45AF7AF-736C-7B40-99D3-9C19A1D1EE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503" y="2369974"/>
            <a:ext cx="7438245" cy="4068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pos="3908" userDrawn="1">
          <p15:clr>
            <a:srgbClr val="FBAE40"/>
          </p15:clr>
        </p15:guide>
        <p15:guide id="2" orient="horz" pos="188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>
            <p:custDataLst>
              <p:tags r:id="rId1"/>
            </p:custDataLst>
          </p:nvPr>
        </p:nvSpPr>
        <p:spPr>
          <a:xfrm>
            <a:off x="95545" y="0"/>
            <a:ext cx="6440170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2000" b="1" dirty="0">
                <a:solidFill>
                  <a:srgbClr val="0070C0">
                    <a:alpha val="14000"/>
                  </a:srgbClr>
                </a:solidFill>
                <a:cs typeface="+mn-lt"/>
                <a:sym typeface="+mn-ea"/>
              </a:rPr>
              <a:t>Pro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cs typeface="Cambria" panose="02040503050406030204" charset="0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mbria" panose="02040503050406030204" charset="0"/>
              </a:defRPr>
            </a:lvl1pPr>
          </a:lstStyle>
          <a:p>
            <a:r>
              <a:rPr lang="zh-CN" altLang="en-US" dirty="0"/>
              <a:t>S</a:t>
            </a:r>
            <a:r>
              <a:rPr lang="en-US" altLang="zh-CN" dirty="0"/>
              <a:t>inexcel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  <a:cs typeface="Cambria" panose="0204050305040603020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Value of power quality</a:t>
            </a:r>
          </a:p>
          <a:p>
            <a:r>
              <a:rPr lang="en-US" altLang="zh-CN" dirty="0"/>
              <a:t>Improve quality of power to increase productivity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>
            <a:lvl1pPr>
              <a:defRPr>
                <a:cs typeface="Cambria" panose="02040503050406030204" charset="0"/>
              </a:defRPr>
            </a:lvl1pPr>
          </a:lstStyle>
          <a:p>
            <a:fld id="{760FBDFE-C587-4B4C-A407-44438C67B59E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>
            <a:lvl1pPr>
              <a:defRPr>
                <a:cs typeface="Cambria" panose="0204050305040603020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>
            <a:lvl1pPr>
              <a:defRPr>
                <a:cs typeface="Cambria" panose="02040503050406030204" charset="0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32000"/>
            <a:ext cx="10852237" cy="648000"/>
          </a:xfrm>
        </p:spPr>
        <p:txBody>
          <a:bodyPr/>
          <a:lstStyle>
            <a:lvl1pPr>
              <a:defRPr>
                <a:cs typeface="Cambria" panose="02040503050406030204" charset="0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79742" y="6349833"/>
            <a:ext cx="2700000" cy="316800"/>
          </a:xfrm>
        </p:spPr>
        <p:txBody>
          <a:bodyPr/>
          <a:lstStyle>
            <a:lvl1pPr>
              <a:defRPr>
                <a:cs typeface="Cambria" panose="02040503050406030204" charset="0"/>
              </a:defRPr>
            </a:lvl1pPr>
          </a:lstStyle>
          <a:p>
            <a:fld id="{760FBDFE-C587-4B4C-A407-44438C67B59E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6000" y="6349833"/>
            <a:ext cx="3960000" cy="316800"/>
          </a:xfrm>
        </p:spPr>
        <p:txBody>
          <a:bodyPr/>
          <a:lstStyle>
            <a:lvl1pPr>
              <a:defRPr>
                <a:cs typeface="Cambria" panose="0204050305040603020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49833"/>
            <a:ext cx="2700000" cy="316800"/>
          </a:xfrm>
        </p:spPr>
        <p:txBody>
          <a:bodyPr/>
          <a:lstStyle>
            <a:lvl1pPr>
              <a:defRPr>
                <a:cs typeface="Cambria" panose="02040503050406030204" charset="0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32000"/>
            <a:ext cx="10852237" cy="648000"/>
          </a:xfrm>
        </p:spPr>
        <p:txBody>
          <a:bodyPr/>
          <a:lstStyle>
            <a:lvl1pPr>
              <a:defRPr>
                <a:cs typeface="Cambria" panose="02040503050406030204" charset="0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79742" y="6349833"/>
            <a:ext cx="2700000" cy="316800"/>
          </a:xfrm>
        </p:spPr>
        <p:txBody>
          <a:bodyPr/>
          <a:lstStyle>
            <a:lvl1pPr>
              <a:defRPr>
                <a:cs typeface="Cambria" panose="02040503050406030204" charset="0"/>
              </a:defRPr>
            </a:lvl1pPr>
          </a:lstStyle>
          <a:p>
            <a:fld id="{760FBDFE-C587-4B4C-A407-44438C67B59E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6000" y="6349833"/>
            <a:ext cx="3960000" cy="316800"/>
          </a:xfrm>
        </p:spPr>
        <p:txBody>
          <a:bodyPr/>
          <a:lstStyle>
            <a:lvl1pPr>
              <a:defRPr>
                <a:cs typeface="Cambria" panose="0204050305040603020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49833"/>
            <a:ext cx="2700000" cy="316800"/>
          </a:xfrm>
        </p:spPr>
        <p:txBody>
          <a:bodyPr/>
          <a:lstStyle>
            <a:lvl1pPr>
              <a:defRPr>
                <a:cs typeface="Cambria" panose="02040503050406030204" charset="0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32000"/>
            <a:ext cx="10852237" cy="648000"/>
          </a:xfrm>
        </p:spPr>
        <p:txBody>
          <a:bodyPr/>
          <a:lstStyle>
            <a:lvl1pPr>
              <a:defRPr>
                <a:cs typeface="Cambria" panose="02040503050406030204" charset="0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79742" y="6349833"/>
            <a:ext cx="2700000" cy="316800"/>
          </a:xfrm>
        </p:spPr>
        <p:txBody>
          <a:bodyPr/>
          <a:lstStyle>
            <a:lvl1pPr>
              <a:defRPr>
                <a:cs typeface="Cambria" panose="02040503050406030204" charset="0"/>
              </a:defRPr>
            </a:lvl1pPr>
          </a:lstStyle>
          <a:p>
            <a:fld id="{760FBDFE-C587-4B4C-A407-44438C67B59E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6000" y="6349833"/>
            <a:ext cx="3960000" cy="316800"/>
          </a:xfrm>
        </p:spPr>
        <p:txBody>
          <a:bodyPr/>
          <a:lstStyle>
            <a:lvl1pPr>
              <a:defRPr>
                <a:cs typeface="Cambria" panose="0204050305040603020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49833"/>
            <a:ext cx="2700000" cy="316800"/>
          </a:xfrm>
        </p:spPr>
        <p:txBody>
          <a:bodyPr/>
          <a:lstStyle>
            <a:lvl1pPr>
              <a:defRPr>
                <a:cs typeface="Cambria" panose="02040503050406030204" charset="0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0" y="0"/>
            <a:ext cx="12201525" cy="6918690"/>
          </a:xfrm>
          <a:prstGeom prst="rect">
            <a:avLst/>
          </a:prstGeom>
          <a:solidFill>
            <a:srgbClr val="F1EDE6"/>
          </a:solidFill>
          <a:ln>
            <a:solidFill>
              <a:srgbClr val="F1ED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0" i="0" dirty="0">
              <a:latin typeface="Abadi Extra Light" panose="020B0604020104020204" pitchFamily="34" charset="0"/>
            </a:endParaRPr>
          </a:p>
        </p:txBody>
      </p:sp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Cambria" panose="02040503050406030204" charset="0"/>
                <a:ea typeface="Cambria" panose="02040503050406030204" charset="0"/>
                <a:cs typeface="Cambria" panose="02040503050406030204" charset="0"/>
                <a:sym typeface="Cambria" panose="02040503050406030204" charset="0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Cambria" panose="02040503050406030204" charset="0"/>
                <a:ea typeface="Cambria" panose="02040503050406030204" charset="0"/>
                <a:cs typeface="Cambria" panose="02040503050406030204" charset="0"/>
                <a:sym typeface="Cambria" panose="02040503050406030204" charset="0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Cambria" panose="02040503050406030204" charset="0"/>
                <a:ea typeface="Cambria" panose="02040503050406030204" charset="0"/>
                <a:cs typeface="Cambria" panose="02040503050406030204" charset="0"/>
                <a:sym typeface="Cambria" panose="02040503050406030204" charset="0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Cambria" panose="02040503050406030204" charset="0"/>
                <a:ea typeface="Cambria" panose="02040503050406030204" charset="0"/>
                <a:cs typeface="Cambria" panose="02040503050406030204" charset="0"/>
                <a:sym typeface="Cambria" panose="02040503050406030204" charset="0"/>
              </a:rPr>
              <a:t>.com</a:t>
            </a:r>
          </a:p>
        </p:txBody>
      </p:sp>
      <p:pic>
        <p:nvPicPr>
          <p:cNvPr id="4" name="图片 3" descr="WechatIMG148的副本"/>
          <p:cNvPicPr>
            <a:picLocks noChangeAspect="1"/>
          </p:cNvPicPr>
          <p:nvPr userDrawn="1"/>
        </p:nvPicPr>
        <p:blipFill>
          <a:blip r:embed="rId18" cstate="screen">
            <a:biLevel thresh="50000"/>
          </a:blip>
          <a:stretch>
            <a:fillRect/>
          </a:stretch>
        </p:blipFill>
        <p:spPr>
          <a:xfrm>
            <a:off x="10026650" y="-74295"/>
            <a:ext cx="1694815" cy="11976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27846" y="734112"/>
            <a:ext cx="794446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6000" spc="-150" dirty="0">
                <a:latin typeface="+mj-lt"/>
                <a:cs typeface="Calibri" panose="020F0502020204030204" pitchFamily="34" charset="0"/>
              </a:rPr>
              <a:t>Sales</a:t>
            </a:r>
            <a:r>
              <a:rPr kumimoji="1" lang="zh-CN" altLang="en-US" sz="6000" spc="-150" dirty="0">
                <a:latin typeface="+mj-lt"/>
                <a:cs typeface="Calibri" panose="020F0502020204030204" pitchFamily="34" charset="0"/>
              </a:rPr>
              <a:t> </a:t>
            </a:r>
            <a:r>
              <a:rPr kumimoji="1" lang="en-US" altLang="zh-CN" sz="6000" spc="-150" dirty="0">
                <a:latin typeface="+mj-lt"/>
                <a:cs typeface="Calibri" panose="020F0502020204030204" pitchFamily="34" charset="0"/>
              </a:rPr>
              <a:t>Partner</a:t>
            </a:r>
            <a:r>
              <a:rPr kumimoji="1" lang="zh-CN" altLang="en-US" sz="6000" spc="-150" dirty="0">
                <a:latin typeface="+mj-lt"/>
                <a:cs typeface="Calibri" panose="020F0502020204030204" pitchFamily="34" charset="0"/>
              </a:rPr>
              <a:t> </a:t>
            </a:r>
            <a:r>
              <a:rPr kumimoji="1" lang="en-US" altLang="zh-CN" sz="6000" spc="-150" dirty="0">
                <a:latin typeface="+mj-lt"/>
                <a:cs typeface="Calibri" panose="020F0502020204030204" pitchFamily="34" charset="0"/>
              </a:rPr>
              <a:t>Internal</a:t>
            </a:r>
            <a:r>
              <a:rPr kumimoji="1" lang="zh-CN" altLang="en-US" sz="6000" spc="-150" dirty="0">
                <a:latin typeface="+mj-lt"/>
                <a:cs typeface="Calibri" panose="020F0502020204030204" pitchFamily="34" charset="0"/>
              </a:rPr>
              <a:t> </a:t>
            </a:r>
            <a:r>
              <a:rPr kumimoji="1" lang="en-US" altLang="zh-CN" sz="6000" spc="-150" dirty="0">
                <a:latin typeface="+mj-lt"/>
                <a:cs typeface="Calibri" panose="020F0502020204030204" pitchFamily="34" charset="0"/>
              </a:rPr>
              <a:t>Use</a:t>
            </a:r>
            <a:r>
              <a:rPr kumimoji="1" lang="zh-CN" altLang="en-US" sz="6000" spc="-150" dirty="0">
                <a:latin typeface="+mj-lt"/>
                <a:cs typeface="Calibri" panose="020F0502020204030204" pitchFamily="34" charset="0"/>
              </a:rPr>
              <a:t> </a:t>
            </a:r>
            <a:r>
              <a:rPr kumimoji="1" lang="en-US" altLang="zh-CN" sz="6000" spc="-150" dirty="0">
                <a:latin typeface="+mj-lt"/>
                <a:cs typeface="Calibri" panose="020F0502020204030204" pitchFamily="34" charset="0"/>
              </a:rPr>
              <a:t>Document</a:t>
            </a:r>
            <a:br>
              <a:rPr kumimoji="1" lang="en-US" altLang="zh-CN" dirty="0"/>
            </a:b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629446" y="2611549"/>
            <a:ext cx="32855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1600" dirty="0">
                <a:solidFill>
                  <a:schemeClr val="accent2"/>
                </a:solidFill>
              </a:rPr>
              <a:t>Marketing</a:t>
            </a:r>
            <a:r>
              <a:rPr kumimoji="1" lang="zh-CN" altLang="en-US" sz="1600" dirty="0">
                <a:solidFill>
                  <a:schemeClr val="accent2"/>
                </a:solidFill>
              </a:rPr>
              <a:t> </a:t>
            </a:r>
            <a:r>
              <a:rPr kumimoji="1" lang="en-US" altLang="zh-CN" sz="1600" dirty="0">
                <a:solidFill>
                  <a:schemeClr val="accent2"/>
                </a:solidFill>
              </a:rPr>
              <a:t>Version</a:t>
            </a:r>
            <a:r>
              <a:rPr kumimoji="1" lang="zh-CN" altLang="en-US" sz="1600" dirty="0">
                <a:solidFill>
                  <a:schemeClr val="accent2"/>
                </a:solidFill>
              </a:rPr>
              <a:t> </a:t>
            </a:r>
            <a:r>
              <a:rPr kumimoji="1" lang="en-US" altLang="zh-CN" sz="1600" dirty="0">
                <a:solidFill>
                  <a:schemeClr val="accent2"/>
                </a:solidFill>
              </a:rPr>
              <a:t>will</a:t>
            </a:r>
            <a:r>
              <a:rPr kumimoji="1" lang="zh-CN" altLang="en-US" sz="1600" dirty="0">
                <a:solidFill>
                  <a:schemeClr val="accent2"/>
                </a:solidFill>
              </a:rPr>
              <a:t> </a:t>
            </a:r>
            <a:r>
              <a:rPr kumimoji="1" lang="en-US" altLang="zh-CN" sz="1600" dirty="0">
                <a:solidFill>
                  <a:schemeClr val="accent2"/>
                </a:solidFill>
              </a:rPr>
              <a:t>release</a:t>
            </a:r>
            <a:r>
              <a:rPr kumimoji="1" lang="zh-CN" altLang="en-US" sz="1600" dirty="0">
                <a:solidFill>
                  <a:schemeClr val="accent2"/>
                </a:solidFill>
              </a:rPr>
              <a:t> </a:t>
            </a:r>
            <a:r>
              <a:rPr kumimoji="1" lang="en-US" altLang="zh-CN" sz="1600" dirty="0">
                <a:solidFill>
                  <a:schemeClr val="accent2"/>
                </a:solidFill>
              </a:rPr>
              <a:t>later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文本框 59"/>
          <p:cNvSpPr txBox="1"/>
          <p:nvPr/>
        </p:nvSpPr>
        <p:spPr>
          <a:xfrm>
            <a:off x="5995543" y="1390269"/>
            <a:ext cx="6082665" cy="988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zh-CN" sz="4000" b="1" dirty="0">
                <a:solidFill>
                  <a:schemeClr val="accent6"/>
                </a:solidFill>
                <a:latin typeface="+mj-lt"/>
                <a:cs typeface="+mj-lt"/>
              </a:rPr>
              <a:t>40%</a:t>
            </a:r>
            <a:r>
              <a:rPr lang="en-US" altLang="zh-CN" sz="3600" spc="-150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zh-CN" altLang="en-US" sz="3600" spc="-15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zh-CN" sz="3600" spc="-150" dirty="0">
                <a:latin typeface="+mj-lt"/>
                <a:cs typeface="Calibri" panose="020F0502020204030204" pitchFamily="34" charset="0"/>
              </a:rPr>
              <a:t>reduce</a:t>
            </a:r>
            <a:r>
              <a:rPr lang="zh-CN" altLang="en-US" sz="3600" spc="-15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zh-CN" sz="3600" spc="-150" dirty="0">
                <a:latin typeface="+mj-lt"/>
                <a:cs typeface="Calibri" panose="020F0502020204030204" pitchFamily="34" charset="0"/>
              </a:rPr>
              <a:t>mechanical</a:t>
            </a:r>
            <a:r>
              <a:rPr lang="zh-CN" altLang="en-US" sz="3600" spc="-15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zh-CN" sz="3600" spc="-150" dirty="0">
                <a:latin typeface="+mj-lt"/>
                <a:cs typeface="Calibri" panose="020F0502020204030204" pitchFamily="34" charset="0"/>
              </a:rPr>
              <a:t>size</a:t>
            </a:r>
          </a:p>
          <a:p>
            <a:pPr algn="l">
              <a:lnSpc>
                <a:spcPts val="3500"/>
              </a:lnSpc>
              <a:buClrTx/>
              <a:buSzTx/>
              <a:buFontTx/>
            </a:pPr>
            <a:r>
              <a:rPr lang="en-US" altLang="zh-CN" sz="3600" spc="-150" dirty="0">
                <a:latin typeface="+mj-lt"/>
                <a:cs typeface="Calibri" panose="020F0502020204030204" pitchFamily="34" charset="0"/>
              </a:rPr>
              <a:t>Weight</a:t>
            </a:r>
            <a:r>
              <a:rPr lang="zh-CN" altLang="en-US" sz="3600" spc="-15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zh-CN" sz="3600" spc="-150" dirty="0">
                <a:latin typeface="+mj-lt"/>
                <a:cs typeface="Calibri" panose="020F0502020204030204" pitchFamily="34" charset="0"/>
              </a:rPr>
              <a:t>drop</a:t>
            </a:r>
            <a:r>
              <a:rPr lang="zh-CN" altLang="en-US" sz="3600" spc="-15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zh-CN" sz="3600" spc="-150" dirty="0">
                <a:latin typeface="+mj-lt"/>
                <a:cs typeface="Calibri" panose="020F0502020204030204" pitchFamily="34" charset="0"/>
              </a:rPr>
              <a:t>fro</a:t>
            </a:r>
            <a:r>
              <a:rPr lang="zh-CN" altLang="en-US" sz="3600" spc="-150" dirty="0">
                <a:latin typeface="+mj-lt"/>
                <a:cs typeface="Calibri" panose="020F0502020204030204" pitchFamily="34" charset="0"/>
              </a:rPr>
              <a:t>m 48kg </a:t>
            </a:r>
            <a:r>
              <a:rPr lang="en-US" altLang="zh-CN" sz="3600" spc="-150" dirty="0">
                <a:latin typeface="+mj-lt"/>
                <a:cs typeface="Calibri" panose="020F0502020204030204" pitchFamily="34" charset="0"/>
              </a:rPr>
              <a:t>to</a:t>
            </a:r>
            <a:r>
              <a:rPr lang="zh-CN" altLang="en-US" sz="3600" spc="-15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zh-CN" sz="4000" b="1" dirty="0">
                <a:solidFill>
                  <a:schemeClr val="accent6"/>
                </a:solidFill>
                <a:latin typeface="+mj-lt"/>
                <a:cs typeface="+mj-lt"/>
              </a:rPr>
              <a:t>35kg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2743" y="1470279"/>
            <a:ext cx="594309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cs typeface="Calibri" panose="020F0502020204030204" pitchFamily="34" charset="0"/>
              </a:rPr>
              <a:t>Get</a:t>
            </a:r>
            <a:r>
              <a:rPr kumimoji="1" lang="zh-CN" altLang="en-US" sz="1600" dirty="0">
                <a:cs typeface="Calibri" panose="020F0502020204030204" pitchFamily="34" charset="0"/>
              </a:rPr>
              <a:t> </a:t>
            </a:r>
            <a:r>
              <a:rPr kumimoji="1" lang="en-US" altLang="zh-CN" sz="1600" dirty="0">
                <a:cs typeface="Calibri" panose="020F0502020204030204" pitchFamily="34" charset="0"/>
              </a:rPr>
              <a:t>customer’s</a:t>
            </a:r>
            <a:r>
              <a:rPr kumimoji="1" lang="zh-CN" altLang="en-US" sz="1600" dirty="0">
                <a:cs typeface="Calibri" panose="020F0502020204030204" pitchFamily="34" charset="0"/>
              </a:rPr>
              <a:t> </a:t>
            </a:r>
            <a:r>
              <a:rPr kumimoji="1" lang="en-US" altLang="zh-CN" sz="1600" dirty="0">
                <a:cs typeface="Calibri" panose="020F0502020204030204" pitchFamily="34" charset="0"/>
              </a:rPr>
              <a:t>impressive</a:t>
            </a:r>
            <a:r>
              <a:rPr kumimoji="1" lang="zh-CN" altLang="en-US" sz="1600" dirty="0">
                <a:cs typeface="Calibri" panose="020F0502020204030204" pitchFamily="34" charset="0"/>
              </a:rPr>
              <a:t> </a:t>
            </a:r>
            <a:r>
              <a:rPr kumimoji="1" lang="en-US" altLang="zh-CN" sz="1600" dirty="0">
                <a:cs typeface="Calibri" panose="020F0502020204030204" pitchFamily="34" charset="0"/>
              </a:rPr>
              <a:t>recognition</a:t>
            </a:r>
            <a:r>
              <a:rPr kumimoji="1" lang="zh-CN" altLang="en-US" sz="1600" dirty="0">
                <a:cs typeface="Calibri" panose="020F0502020204030204" pitchFamily="34" charset="0"/>
              </a:rPr>
              <a:t> </a:t>
            </a:r>
            <a:r>
              <a:rPr kumimoji="1" lang="en-US" altLang="zh-CN" sz="1600" dirty="0">
                <a:cs typeface="Calibri" panose="020F0502020204030204" pitchFamily="34" charset="0"/>
              </a:rPr>
              <a:t>by</a:t>
            </a:r>
            <a:r>
              <a:rPr kumimoji="1" lang="zh-CN" altLang="en-US" sz="1600" dirty="0">
                <a:cs typeface="Calibri" panose="020F0502020204030204" pitchFamily="34" charset="0"/>
              </a:rPr>
              <a:t> </a:t>
            </a:r>
            <a:r>
              <a:rPr kumimoji="1" lang="en-US" altLang="zh-CN" sz="1600" dirty="0">
                <a:cs typeface="Calibri" panose="020F0502020204030204" pitchFamily="34" charset="0"/>
              </a:rPr>
              <a:t>20%</a:t>
            </a:r>
            <a:r>
              <a:rPr kumimoji="1" lang="zh-CN" altLang="en-US" sz="1600" dirty="0">
                <a:cs typeface="Calibri" panose="020F0502020204030204" pitchFamily="34" charset="0"/>
              </a:rPr>
              <a:t> </a:t>
            </a:r>
            <a:r>
              <a:rPr kumimoji="1" lang="en-US" altLang="zh-CN" sz="1600" dirty="0">
                <a:cs typeface="Calibri" panose="020F0502020204030204" pitchFamily="34" charset="0"/>
              </a:rPr>
              <a:t>mechanical</a:t>
            </a:r>
            <a:r>
              <a:rPr kumimoji="1" lang="zh-CN" altLang="en-US" sz="1600" dirty="0">
                <a:cs typeface="Calibri" panose="020F0502020204030204" pitchFamily="34" charset="0"/>
              </a:rPr>
              <a:t> </a:t>
            </a:r>
            <a:r>
              <a:rPr kumimoji="1" lang="en-US" altLang="zh-CN" sz="1600" dirty="0">
                <a:cs typeface="Calibri" panose="020F0502020204030204" pitchFamily="34" charset="0"/>
              </a:rPr>
              <a:t>size</a:t>
            </a:r>
            <a:r>
              <a:rPr kumimoji="1" lang="zh-CN" altLang="en-US" sz="1600" dirty="0">
                <a:cs typeface="Calibri" panose="020F0502020204030204" pitchFamily="34" charset="0"/>
              </a:rPr>
              <a:t> </a:t>
            </a:r>
            <a:r>
              <a:rPr kumimoji="1" lang="en-US" altLang="zh-CN" sz="1600" dirty="0">
                <a:cs typeface="Calibri" panose="020F0502020204030204" pitchFamily="34" charset="0"/>
              </a:rPr>
              <a:t>and</a:t>
            </a:r>
            <a:r>
              <a:rPr kumimoji="1" lang="zh-CN" altLang="en-US" sz="1600" dirty="0">
                <a:cs typeface="Calibri" panose="020F0502020204030204" pitchFamily="34" charset="0"/>
              </a:rPr>
              <a:t> </a:t>
            </a:r>
            <a:r>
              <a:rPr kumimoji="1" lang="en-US" altLang="zh-CN" sz="1600" dirty="0">
                <a:cs typeface="Calibri" panose="020F0502020204030204" pitchFamily="34" charset="0"/>
              </a:rPr>
              <a:t>weight</a:t>
            </a:r>
            <a:r>
              <a:rPr kumimoji="1" lang="zh-CN" altLang="en-US" sz="1600" dirty="0">
                <a:cs typeface="Calibri" panose="020F0502020204030204" pitchFamily="34" charset="0"/>
              </a:rPr>
              <a:t> </a:t>
            </a:r>
            <a:r>
              <a:rPr kumimoji="1" lang="en-US" altLang="zh-CN" sz="1600" dirty="0">
                <a:cs typeface="Calibri" panose="020F0502020204030204" pitchFamily="34" charset="0"/>
              </a:rPr>
              <a:t>to</a:t>
            </a:r>
            <a:r>
              <a:rPr kumimoji="1" lang="zh-CN" altLang="en-US" sz="1600" dirty="0">
                <a:cs typeface="Calibri" panose="020F0502020204030204" pitchFamily="34" charset="0"/>
              </a:rPr>
              <a:t> </a:t>
            </a:r>
            <a:r>
              <a:rPr kumimoji="1" lang="en-US" altLang="zh-CN" sz="1600" dirty="0">
                <a:cs typeface="Calibri" panose="020F0502020204030204" pitchFamily="34" charset="0"/>
              </a:rPr>
              <a:t>competitor</a:t>
            </a:r>
            <a:r>
              <a:rPr kumimoji="1" lang="zh-CN" altLang="en-US" sz="1600" dirty="0">
                <a:cs typeface="Calibri" panose="020F0502020204030204" pitchFamily="34" charset="0"/>
              </a:rPr>
              <a:t> </a:t>
            </a:r>
            <a:r>
              <a:rPr kumimoji="1" lang="en-US" altLang="zh-CN" sz="1600" dirty="0">
                <a:cs typeface="Calibri" panose="020F0502020204030204" pitchFamily="34" charset="0"/>
              </a:rPr>
              <a:t>with</a:t>
            </a:r>
            <a:r>
              <a:rPr kumimoji="1" lang="zh-CN" altLang="en-US" sz="1600" dirty="0">
                <a:cs typeface="Calibri" panose="020F0502020204030204" pitchFamily="34" charset="0"/>
              </a:rPr>
              <a:t> </a:t>
            </a:r>
            <a:r>
              <a:rPr kumimoji="1" lang="en-US" altLang="zh-CN" sz="1600" dirty="0">
                <a:cs typeface="Calibri" panose="020F0502020204030204" pitchFamily="34" charset="0"/>
              </a:rPr>
              <a:t>same</a:t>
            </a:r>
            <a:r>
              <a:rPr kumimoji="1" lang="zh-CN" altLang="en-US" sz="1600" dirty="0">
                <a:cs typeface="Calibri" panose="020F0502020204030204" pitchFamily="34" charset="0"/>
              </a:rPr>
              <a:t> </a:t>
            </a:r>
            <a:r>
              <a:rPr kumimoji="1" lang="en-US" altLang="zh-CN" sz="1600" dirty="0">
                <a:cs typeface="Calibri" panose="020F0502020204030204" pitchFamily="34" charset="0"/>
              </a:rPr>
              <a:t>function,</a:t>
            </a:r>
            <a:r>
              <a:rPr kumimoji="1" lang="zh-CN" altLang="en-US" sz="1600" dirty="0">
                <a:cs typeface="Calibri" panose="020F0502020204030204" pitchFamily="34" charset="0"/>
              </a:rPr>
              <a:t> </a:t>
            </a:r>
            <a:r>
              <a:rPr kumimoji="1" lang="en-US" altLang="zh-CN" sz="1600" dirty="0">
                <a:cs typeface="Calibri" panose="020F0502020204030204" pitchFamily="34" charset="0"/>
              </a:rPr>
              <a:t>and</a:t>
            </a:r>
            <a:r>
              <a:rPr kumimoji="1" lang="zh-CN" altLang="en-US" sz="1600" dirty="0">
                <a:cs typeface="Calibri" panose="020F0502020204030204" pitchFamily="34" charset="0"/>
              </a:rPr>
              <a:t> </a:t>
            </a:r>
            <a:r>
              <a:rPr kumimoji="1" lang="en-US" altLang="zh-CN" sz="1600" dirty="0">
                <a:cs typeface="Calibri" panose="020F0502020204030204" pitchFamily="34" charset="0"/>
              </a:rPr>
              <a:t>the</a:t>
            </a:r>
            <a:r>
              <a:rPr kumimoji="1" lang="zh-CN" altLang="en-US" sz="1600" dirty="0">
                <a:cs typeface="Calibri" panose="020F0502020204030204" pitchFamily="34" charset="0"/>
              </a:rPr>
              <a:t> </a:t>
            </a:r>
            <a:r>
              <a:rPr kumimoji="1" lang="en-US" altLang="zh-CN" sz="1600" dirty="0">
                <a:cs typeface="Calibri" panose="020F0502020204030204" pitchFamily="34" charset="0"/>
              </a:rPr>
              <a:t>module</a:t>
            </a:r>
            <a:r>
              <a:rPr kumimoji="1" lang="zh-CN" altLang="en-US" sz="1600" dirty="0">
                <a:cs typeface="Calibri" panose="020F0502020204030204" pitchFamily="34" charset="0"/>
              </a:rPr>
              <a:t> </a:t>
            </a:r>
            <a:r>
              <a:rPr kumimoji="1" lang="en-US" altLang="zh-CN" sz="1600" dirty="0">
                <a:cs typeface="Calibri" panose="020F0502020204030204" pitchFamily="34" charset="0"/>
              </a:rPr>
              <a:t>looks</a:t>
            </a:r>
            <a:r>
              <a:rPr kumimoji="1" lang="zh-CN" altLang="en-US" sz="1600" dirty="0">
                <a:cs typeface="Calibri" panose="020F0502020204030204" pitchFamily="34" charset="0"/>
              </a:rPr>
              <a:t> </a:t>
            </a:r>
            <a:r>
              <a:rPr kumimoji="1" lang="en-US" altLang="zh-CN" sz="1600" dirty="0">
                <a:cs typeface="Calibri" panose="020F0502020204030204" pitchFamily="34" charset="0"/>
              </a:rPr>
              <a:t>delicately, great</a:t>
            </a:r>
            <a:r>
              <a:rPr kumimoji="1" lang="zh-CN" altLang="en-US" sz="1600" dirty="0">
                <a:cs typeface="Calibri" panose="020F0502020204030204" pitchFamily="34" charset="0"/>
              </a:rPr>
              <a:t> </a:t>
            </a:r>
            <a:r>
              <a:rPr kumimoji="1" lang="en-US" altLang="zh-CN" sz="1600" dirty="0">
                <a:cs typeface="Calibri" panose="020F0502020204030204" pitchFamily="34" charset="0"/>
              </a:rPr>
              <a:t>potential at</a:t>
            </a:r>
            <a:r>
              <a:rPr kumimoji="1" lang="zh-CN" altLang="en-US" sz="1600" dirty="0">
                <a:cs typeface="Calibri" panose="020F0502020204030204" pitchFamily="34" charset="0"/>
              </a:rPr>
              <a:t> </a:t>
            </a:r>
            <a:r>
              <a:rPr kumimoji="1" lang="en-US" altLang="zh-CN" sz="1600" dirty="0">
                <a:cs typeface="Calibri" panose="020F0502020204030204" pitchFamily="34" charset="0"/>
              </a:rPr>
              <a:t>marketing</a:t>
            </a:r>
            <a:endParaRPr kumimoji="1" lang="zh-CN" altLang="en-US" sz="1600" dirty="0">
              <a:cs typeface="Calibri" panose="020F050202020403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858" y="1457579"/>
            <a:ext cx="456565" cy="815340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7358921" y="3003551"/>
            <a:ext cx="3169987" cy="39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accent6"/>
                </a:solidFill>
              </a:rPr>
              <a:t>Pro</a:t>
            </a:r>
            <a:r>
              <a:rPr lang="en-US" altLang="zh-CN" sz="2000" dirty="0"/>
              <a:t> SVG 100kvar_</a:t>
            </a:r>
            <a:r>
              <a:rPr lang="en-US" altLang="zh-CN" sz="2000" b="1" dirty="0"/>
              <a:t>35kg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7109863" y="4066413"/>
            <a:ext cx="4968345" cy="2004245"/>
            <a:chOff x="10749" y="6319"/>
            <a:chExt cx="7824" cy="3156"/>
          </a:xfrm>
        </p:grpSpPr>
        <p:cxnSp>
          <p:nvCxnSpPr>
            <p:cNvPr id="48" name="直接连接符 25"/>
            <p:cNvCxnSpPr/>
            <p:nvPr/>
          </p:nvCxnSpPr>
          <p:spPr>
            <a:xfrm>
              <a:off x="10749" y="8143"/>
              <a:ext cx="17" cy="472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箭头连接符 27"/>
            <p:cNvCxnSpPr/>
            <p:nvPr/>
          </p:nvCxnSpPr>
          <p:spPr>
            <a:xfrm>
              <a:off x="10755" y="8351"/>
              <a:ext cx="4399" cy="779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12069" y="6319"/>
              <a:ext cx="6505" cy="3156"/>
              <a:chOff x="12069" y="6319"/>
              <a:chExt cx="6505" cy="3156"/>
            </a:xfrm>
          </p:grpSpPr>
          <p:cxnSp>
            <p:nvCxnSpPr>
              <p:cNvPr id="49" name="直接连接符 26"/>
              <p:cNvCxnSpPr/>
              <p:nvPr/>
            </p:nvCxnSpPr>
            <p:spPr>
              <a:xfrm>
                <a:off x="15164" y="8930"/>
                <a:ext cx="0" cy="426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文本框 50"/>
              <p:cNvSpPr txBox="1"/>
              <p:nvPr/>
            </p:nvSpPr>
            <p:spPr>
              <a:xfrm>
                <a:off x="12069" y="8916"/>
                <a:ext cx="1323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/>
                  <a:t>500mm</a:t>
                </a:r>
              </a:p>
            </p:txBody>
          </p:sp>
          <p:cxnSp>
            <p:nvCxnSpPr>
              <p:cNvPr id="52" name="直接箭头连接符 29"/>
              <p:cNvCxnSpPr/>
              <p:nvPr/>
            </p:nvCxnSpPr>
            <p:spPr>
              <a:xfrm flipV="1">
                <a:off x="15133" y="8442"/>
                <a:ext cx="1823" cy="679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31"/>
              <p:cNvCxnSpPr/>
              <p:nvPr/>
            </p:nvCxnSpPr>
            <p:spPr>
              <a:xfrm flipH="1">
                <a:off x="16927" y="8233"/>
                <a:ext cx="17" cy="442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文本框 56"/>
              <p:cNvSpPr txBox="1"/>
              <p:nvPr/>
            </p:nvSpPr>
            <p:spPr>
              <a:xfrm>
                <a:off x="15714" y="8993"/>
                <a:ext cx="1404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>
                    <a:solidFill>
                      <a:schemeClr val="tx1"/>
                    </a:solidFill>
                  </a:rPr>
                  <a:t>495</a:t>
                </a:r>
                <a:r>
                  <a:rPr lang="en-US" altLang="zh-CN" sz="1400"/>
                  <a:t>mm</a:t>
                </a:r>
              </a:p>
            </p:txBody>
          </p:sp>
          <p:sp>
            <p:nvSpPr>
              <p:cNvPr id="58" name="文本框 57"/>
              <p:cNvSpPr txBox="1"/>
              <p:nvPr/>
            </p:nvSpPr>
            <p:spPr>
              <a:xfrm>
                <a:off x="17254" y="7065"/>
                <a:ext cx="1320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/>
                  <a:t>190</a:t>
                </a:r>
                <a:r>
                  <a:rPr lang="en-US" altLang="zh-CN" sz="1400"/>
                  <a:t>mm</a:t>
                </a:r>
              </a:p>
            </p:txBody>
          </p:sp>
          <p:cxnSp>
            <p:nvCxnSpPr>
              <p:cNvPr id="24" name="直接箭头连接符 30"/>
              <p:cNvCxnSpPr/>
              <p:nvPr/>
            </p:nvCxnSpPr>
            <p:spPr>
              <a:xfrm flipH="1">
                <a:off x="17109" y="6319"/>
                <a:ext cx="46" cy="1894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32"/>
              <p:cNvCxnSpPr/>
              <p:nvPr/>
            </p:nvCxnSpPr>
            <p:spPr>
              <a:xfrm flipH="1">
                <a:off x="16944" y="8222"/>
                <a:ext cx="365" cy="15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33"/>
              <p:cNvCxnSpPr/>
              <p:nvPr/>
            </p:nvCxnSpPr>
            <p:spPr>
              <a:xfrm flipH="1" flipV="1">
                <a:off x="16976" y="6323"/>
                <a:ext cx="367" cy="16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66BA8CEE-9230-DC49-A041-7C2EFF9B76B7}"/>
              </a:ext>
            </a:extLst>
          </p:cNvPr>
          <p:cNvGrpSpPr/>
          <p:nvPr/>
        </p:nvGrpSpPr>
        <p:grpSpPr>
          <a:xfrm>
            <a:off x="111513" y="2883853"/>
            <a:ext cx="5598434" cy="3523761"/>
            <a:chOff x="111513" y="2883853"/>
            <a:chExt cx="5598434" cy="3523761"/>
          </a:xfrm>
        </p:grpSpPr>
        <p:sp>
          <p:nvSpPr>
            <p:cNvPr id="35" name="文本框 34"/>
            <p:cNvSpPr txBox="1"/>
            <p:nvPr/>
          </p:nvSpPr>
          <p:spPr>
            <a:xfrm>
              <a:off x="1684730" y="2883853"/>
              <a:ext cx="2329864" cy="398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/>
                <a:t>SVG 100kvar_</a:t>
              </a:r>
              <a:r>
                <a:rPr lang="en-US" altLang="zh-CN" sz="2000" b="1" dirty="0"/>
                <a:t>48kg</a:t>
              </a:r>
            </a:p>
          </p:txBody>
        </p:sp>
        <p:cxnSp>
          <p:nvCxnSpPr>
            <p:cNvPr id="12" name="直接箭头连接符 9"/>
            <p:cNvCxnSpPr>
              <a:cxnSpLocks/>
            </p:cNvCxnSpPr>
            <p:nvPr/>
          </p:nvCxnSpPr>
          <p:spPr>
            <a:xfrm>
              <a:off x="818951" y="5228478"/>
              <a:ext cx="1373458" cy="952907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0"/>
            <p:cNvCxnSpPr>
              <a:cxnSpLocks/>
            </p:cNvCxnSpPr>
            <p:nvPr/>
          </p:nvCxnSpPr>
          <p:spPr>
            <a:xfrm flipV="1">
              <a:off x="2255275" y="5410423"/>
              <a:ext cx="3453212" cy="770962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/>
            <p:cNvCxnSpPr/>
            <p:nvPr/>
          </p:nvCxnSpPr>
          <p:spPr>
            <a:xfrm>
              <a:off x="840613" y="3933277"/>
              <a:ext cx="0" cy="1195972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5"/>
            <p:cNvCxnSpPr/>
            <p:nvPr/>
          </p:nvCxnSpPr>
          <p:spPr>
            <a:xfrm flipH="1">
              <a:off x="5694674" y="5166921"/>
              <a:ext cx="15273" cy="310161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/>
            <p:cNvSpPr txBox="1"/>
            <p:nvPr/>
          </p:nvSpPr>
          <p:spPr>
            <a:xfrm>
              <a:off x="3663387" y="5933370"/>
              <a:ext cx="869874" cy="306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/>
                <a:t>500mm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98527" y="5648634"/>
              <a:ext cx="1031896" cy="306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/>
                <a:t>520</a:t>
              </a:r>
              <a:r>
                <a:rPr lang="en-US" altLang="zh-CN" sz="1400" dirty="0"/>
                <a:t>mm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11513" y="4415112"/>
              <a:ext cx="895771" cy="306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/>
                <a:t>269</a:t>
              </a:r>
              <a:r>
                <a:rPr lang="en-US" altLang="zh-CN" sz="1400"/>
                <a:t>mm</a:t>
              </a:r>
            </a:p>
          </p:txBody>
        </p:sp>
        <p:cxnSp>
          <p:nvCxnSpPr>
            <p:cNvPr id="19" name="直接连接符 42"/>
            <p:cNvCxnSpPr/>
            <p:nvPr/>
          </p:nvCxnSpPr>
          <p:spPr>
            <a:xfrm flipH="1">
              <a:off x="703160" y="3935192"/>
              <a:ext cx="268266" cy="3829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43"/>
            <p:cNvCxnSpPr>
              <a:cxnSpLocks/>
            </p:cNvCxnSpPr>
            <p:nvPr/>
          </p:nvCxnSpPr>
          <p:spPr>
            <a:xfrm flipH="1">
              <a:off x="632307" y="5178504"/>
              <a:ext cx="290842" cy="8232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44"/>
            <p:cNvCxnSpPr>
              <a:cxnSpLocks/>
            </p:cNvCxnSpPr>
            <p:nvPr/>
          </p:nvCxnSpPr>
          <p:spPr>
            <a:xfrm flipH="1">
              <a:off x="2138235" y="6027213"/>
              <a:ext cx="113230" cy="380401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图片 3" descr="图片包含 小, 盒子, 桌子, 白色&#10;&#10;描述已自动生成">
            <a:extLst>
              <a:ext uri="{FF2B5EF4-FFF2-40B4-BE49-F238E27FC236}">
                <a16:creationId xmlns:a16="http://schemas.microsoft.com/office/drawing/2014/main" id="{F23C6EC5-67B9-0342-B905-3DC2626912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061" y="3264733"/>
            <a:ext cx="5358880" cy="2930979"/>
          </a:xfrm>
          <a:prstGeom prst="rect">
            <a:avLst/>
          </a:prstGeom>
        </p:spPr>
      </p:pic>
      <p:pic>
        <p:nvPicPr>
          <p:cNvPr id="10" name="图片 9" descr="图片包含 盒子, 冰箱, 小, 打开&#10;&#10;描述已自动生成">
            <a:extLst>
              <a:ext uri="{FF2B5EF4-FFF2-40B4-BE49-F238E27FC236}">
                <a16:creationId xmlns:a16="http://schemas.microsoft.com/office/drawing/2014/main" id="{D11D92B7-F701-F142-A616-4E54163004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66" y="3147773"/>
            <a:ext cx="5293077" cy="30678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/>
          <p:cNvSpPr txBox="1"/>
          <p:nvPr/>
        </p:nvSpPr>
        <p:spPr>
          <a:xfrm>
            <a:off x="5298440" y="1459813"/>
            <a:ext cx="7298017" cy="1116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defRPr kumimoji="1" sz="4000" spc="-15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zh-CN" sz="3600" dirty="0"/>
              <a:t>50kvar,</a:t>
            </a:r>
            <a:r>
              <a:rPr lang="zh-CN" altLang="en-US" sz="3600" dirty="0"/>
              <a:t> </a:t>
            </a:r>
            <a:r>
              <a:rPr kumimoji="0" lang="en-US" altLang="zh-CN" sz="4000" b="1" spc="0" dirty="0">
                <a:solidFill>
                  <a:schemeClr val="accent6">
                    <a:lumMod val="75000"/>
                  </a:schemeClr>
                </a:solidFill>
                <a:cs typeface="+mj-lt"/>
              </a:rPr>
              <a:t>25kg</a:t>
            </a:r>
            <a:r>
              <a:rPr lang="en-US" altLang="zh-CN" sz="3600" dirty="0"/>
              <a:t>,</a:t>
            </a:r>
            <a:r>
              <a:rPr lang="zh-CN" altLang="en-US" sz="3600" dirty="0"/>
              <a:t> </a:t>
            </a:r>
            <a:r>
              <a:rPr lang="en-US" altLang="zh-CN" sz="3600" dirty="0"/>
              <a:t>300mm</a:t>
            </a:r>
            <a:r>
              <a:rPr lang="zh-CN" altLang="en-US" sz="3600" dirty="0"/>
              <a:t> </a:t>
            </a:r>
            <a:r>
              <a:rPr lang="en-US" altLang="zh-CN" sz="3600" dirty="0"/>
              <a:t>height</a:t>
            </a:r>
          </a:p>
          <a:p>
            <a:r>
              <a:rPr lang="en-US" altLang="zh-CN" sz="3600" dirty="0">
                <a:sym typeface="+mn-ea"/>
              </a:rPr>
              <a:t>applaud for this</a:t>
            </a:r>
            <a:r>
              <a:rPr lang="zh-CN" altLang="en-US" sz="3600" dirty="0">
                <a:sym typeface="+mn-ea"/>
              </a:rPr>
              <a:t> </a:t>
            </a:r>
            <a:r>
              <a:rPr lang="en-US" altLang="zh-CN" sz="3600" dirty="0">
                <a:sym typeface="+mn-ea"/>
              </a:rPr>
              <a:t>innovation,</a:t>
            </a:r>
            <a:r>
              <a:rPr lang="zh-CN" altLang="en-US" sz="3600" dirty="0">
                <a:sym typeface="+mn-ea"/>
              </a:rPr>
              <a:t> </a:t>
            </a:r>
            <a:r>
              <a:rPr lang="en-US" altLang="zh-CN" sz="3600" dirty="0"/>
              <a:t>incredible</a:t>
            </a:r>
            <a:endParaRPr lang="zh-CN" altLang="en-US" sz="3600" dirty="0"/>
          </a:p>
        </p:txBody>
      </p:sp>
      <p:grpSp>
        <p:nvGrpSpPr>
          <p:cNvPr id="160" name="组合 159"/>
          <p:cNvGrpSpPr/>
          <p:nvPr/>
        </p:nvGrpSpPr>
        <p:grpSpPr>
          <a:xfrm>
            <a:off x="110878" y="2987675"/>
            <a:ext cx="11707107" cy="3396929"/>
            <a:chOff x="149" y="4746"/>
            <a:chExt cx="18436" cy="5349"/>
          </a:xfrm>
        </p:grpSpPr>
        <p:sp>
          <p:nvSpPr>
            <p:cNvPr id="161" name="文本框 160"/>
            <p:cNvSpPr txBox="1"/>
            <p:nvPr/>
          </p:nvSpPr>
          <p:spPr>
            <a:xfrm>
              <a:off x="11562" y="4761"/>
              <a:ext cx="4992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accent6">
                      <a:lumMod val="75000"/>
                    </a:schemeClr>
                  </a:solidFill>
                </a:rPr>
                <a:t>Pro</a:t>
              </a:r>
              <a:r>
                <a:rPr lang="en-US" altLang="zh-CN" sz="2000" dirty="0"/>
                <a:t> SVG 50kvar_</a:t>
              </a:r>
              <a:r>
                <a:rPr lang="en-US" altLang="zh-CN" sz="2000" b="1" dirty="0"/>
                <a:t>25kg</a:t>
              </a:r>
            </a:p>
          </p:txBody>
        </p:sp>
        <p:sp>
          <p:nvSpPr>
            <p:cNvPr id="162" name="文本框 161"/>
            <p:cNvSpPr txBox="1"/>
            <p:nvPr/>
          </p:nvSpPr>
          <p:spPr>
            <a:xfrm>
              <a:off x="2056" y="4746"/>
              <a:ext cx="366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/>
                <a:t>SVG 50kvar_</a:t>
              </a:r>
              <a:r>
                <a:rPr lang="en-US" altLang="zh-CN" sz="2000" b="1" dirty="0"/>
                <a:t>36kg</a:t>
              </a:r>
            </a:p>
          </p:txBody>
        </p:sp>
        <p:grpSp>
          <p:nvGrpSpPr>
            <p:cNvPr id="163" name="组合 162"/>
            <p:cNvGrpSpPr/>
            <p:nvPr/>
          </p:nvGrpSpPr>
          <p:grpSpPr>
            <a:xfrm>
              <a:off x="149" y="5578"/>
              <a:ext cx="8658" cy="4517"/>
              <a:chOff x="59" y="5229"/>
              <a:chExt cx="8658" cy="4517"/>
            </a:xfrm>
          </p:grpSpPr>
          <p:pic>
            <p:nvPicPr>
              <p:cNvPr id="164" name="图片 163" descr="2透明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>
              <a:xfrm>
                <a:off x="1124" y="5229"/>
                <a:ext cx="7593" cy="4202"/>
              </a:xfrm>
              <a:prstGeom prst="rect">
                <a:avLst/>
              </a:prstGeom>
            </p:spPr>
          </p:pic>
          <p:grpSp>
            <p:nvGrpSpPr>
              <p:cNvPr id="165" name="组合 164"/>
              <p:cNvGrpSpPr/>
              <p:nvPr/>
            </p:nvGrpSpPr>
            <p:grpSpPr>
              <a:xfrm>
                <a:off x="59" y="5876"/>
                <a:ext cx="8148" cy="3870"/>
                <a:chOff x="438" y="3690"/>
                <a:chExt cx="7792" cy="3851"/>
              </a:xfrm>
            </p:grpSpPr>
            <p:cxnSp>
              <p:nvCxnSpPr>
                <p:cNvPr id="166" name="直接箭头连接符 9"/>
                <p:cNvCxnSpPr/>
                <p:nvPr/>
              </p:nvCxnSpPr>
              <p:spPr>
                <a:xfrm>
                  <a:off x="1520" y="5580"/>
                  <a:ext cx="1635" cy="1664"/>
                </a:xfrm>
                <a:prstGeom prst="straightConnector1">
                  <a:avLst/>
                </a:prstGeom>
                <a:ln w="28575">
                  <a:solidFill>
                    <a:schemeClr val="accent2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直接箭头连接符 10"/>
                <p:cNvCxnSpPr/>
                <p:nvPr/>
              </p:nvCxnSpPr>
              <p:spPr>
                <a:xfrm flipV="1">
                  <a:off x="3155" y="6265"/>
                  <a:ext cx="5071" cy="1009"/>
                </a:xfrm>
                <a:prstGeom prst="straightConnector1">
                  <a:avLst/>
                </a:prstGeom>
                <a:ln w="28575">
                  <a:solidFill>
                    <a:schemeClr val="accent2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接箭头连接符 167"/>
                <p:cNvCxnSpPr/>
                <p:nvPr/>
              </p:nvCxnSpPr>
              <p:spPr>
                <a:xfrm>
                  <a:off x="1536" y="3690"/>
                  <a:ext cx="0" cy="1874"/>
                </a:xfrm>
                <a:prstGeom prst="straightConnector1">
                  <a:avLst/>
                </a:prstGeom>
                <a:ln w="28575">
                  <a:solidFill>
                    <a:schemeClr val="accent2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接连接符 15"/>
                <p:cNvCxnSpPr/>
                <p:nvPr/>
              </p:nvCxnSpPr>
              <p:spPr>
                <a:xfrm flipH="1">
                  <a:off x="8207" y="6037"/>
                  <a:ext cx="23" cy="486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0" name="文本框 169"/>
                <p:cNvSpPr txBox="1"/>
                <p:nvPr/>
              </p:nvSpPr>
              <p:spPr>
                <a:xfrm>
                  <a:off x="5787" y="6824"/>
                  <a:ext cx="1310" cy="4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/>
                    <a:t>500mm</a:t>
                  </a:r>
                </a:p>
              </p:txBody>
            </p:sp>
            <p:sp>
              <p:nvSpPr>
                <p:cNvPr id="171" name="文本框 170"/>
                <p:cNvSpPr txBox="1"/>
                <p:nvPr/>
              </p:nvSpPr>
              <p:spPr>
                <a:xfrm>
                  <a:off x="1186" y="6334"/>
                  <a:ext cx="1554" cy="4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b="1"/>
                    <a:t>690</a:t>
                  </a:r>
                  <a:r>
                    <a:rPr lang="en-US" altLang="zh-CN" sz="1400"/>
                    <a:t>mm</a:t>
                  </a:r>
                </a:p>
              </p:txBody>
            </p:sp>
            <p:sp>
              <p:nvSpPr>
                <p:cNvPr id="172" name="文本框 171"/>
                <p:cNvSpPr txBox="1"/>
                <p:nvPr/>
              </p:nvSpPr>
              <p:spPr>
                <a:xfrm>
                  <a:off x="438" y="4445"/>
                  <a:ext cx="1349" cy="4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b="1"/>
                    <a:t>370</a:t>
                  </a:r>
                  <a:r>
                    <a:rPr lang="en-US" altLang="zh-CN" sz="1400"/>
                    <a:t>mm</a:t>
                  </a:r>
                </a:p>
              </p:txBody>
            </p:sp>
            <p:cxnSp>
              <p:nvCxnSpPr>
                <p:cNvPr id="173" name="直接连接符 42"/>
                <p:cNvCxnSpPr/>
                <p:nvPr/>
              </p:nvCxnSpPr>
              <p:spPr>
                <a:xfrm flipH="1">
                  <a:off x="1329" y="3693"/>
                  <a:ext cx="404" cy="6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直接连接符 43"/>
                <p:cNvCxnSpPr/>
                <p:nvPr/>
              </p:nvCxnSpPr>
              <p:spPr>
                <a:xfrm flipH="1">
                  <a:off x="1359" y="5481"/>
                  <a:ext cx="438" cy="129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直接连接符 44"/>
                <p:cNvCxnSpPr/>
                <p:nvPr/>
              </p:nvCxnSpPr>
              <p:spPr>
                <a:xfrm>
                  <a:off x="3168" y="7055"/>
                  <a:ext cx="0" cy="486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6" name="组合 175"/>
            <p:cNvGrpSpPr/>
            <p:nvPr/>
          </p:nvGrpSpPr>
          <p:grpSpPr>
            <a:xfrm>
              <a:off x="9514" y="5148"/>
              <a:ext cx="9071" cy="4632"/>
              <a:chOff x="9503" y="5051"/>
              <a:chExt cx="9071" cy="4632"/>
            </a:xfrm>
          </p:grpSpPr>
          <p:pic>
            <p:nvPicPr>
              <p:cNvPr id="177" name="图片 176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9503" y="5051"/>
                <a:ext cx="8457" cy="4632"/>
              </a:xfrm>
              <a:prstGeom prst="rect">
                <a:avLst/>
              </a:prstGeom>
            </p:spPr>
          </p:pic>
          <p:grpSp>
            <p:nvGrpSpPr>
              <p:cNvPr id="178" name="组合 177"/>
              <p:cNvGrpSpPr/>
              <p:nvPr/>
            </p:nvGrpSpPr>
            <p:grpSpPr>
              <a:xfrm>
                <a:off x="10749" y="6319"/>
                <a:ext cx="7825" cy="3157"/>
                <a:chOff x="10749" y="6319"/>
                <a:chExt cx="7825" cy="3157"/>
              </a:xfrm>
            </p:grpSpPr>
            <p:cxnSp>
              <p:nvCxnSpPr>
                <p:cNvPr id="179" name="直接连接符 25"/>
                <p:cNvCxnSpPr/>
                <p:nvPr/>
              </p:nvCxnSpPr>
              <p:spPr>
                <a:xfrm>
                  <a:off x="10749" y="8143"/>
                  <a:ext cx="17" cy="472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直接箭头连接符 27"/>
                <p:cNvCxnSpPr/>
                <p:nvPr/>
              </p:nvCxnSpPr>
              <p:spPr>
                <a:xfrm>
                  <a:off x="10755" y="8351"/>
                  <a:ext cx="4399" cy="779"/>
                </a:xfrm>
                <a:prstGeom prst="straightConnector1">
                  <a:avLst/>
                </a:prstGeom>
                <a:ln w="28575">
                  <a:solidFill>
                    <a:schemeClr val="accent2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81" name="组合 180"/>
                <p:cNvGrpSpPr/>
                <p:nvPr/>
              </p:nvGrpSpPr>
              <p:grpSpPr>
                <a:xfrm>
                  <a:off x="12069" y="6319"/>
                  <a:ext cx="6505" cy="3157"/>
                  <a:chOff x="12069" y="6319"/>
                  <a:chExt cx="6505" cy="3157"/>
                </a:xfrm>
              </p:grpSpPr>
              <p:cxnSp>
                <p:nvCxnSpPr>
                  <p:cNvPr id="182" name="直接连接符 26"/>
                  <p:cNvCxnSpPr/>
                  <p:nvPr/>
                </p:nvCxnSpPr>
                <p:spPr>
                  <a:xfrm>
                    <a:off x="15164" y="8930"/>
                    <a:ext cx="0" cy="426"/>
                  </a:xfrm>
                  <a:prstGeom prst="line">
                    <a:avLst/>
                  </a:prstGeom>
                  <a:ln w="190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3" name="文本框 182"/>
                  <p:cNvSpPr txBox="1"/>
                  <p:nvPr/>
                </p:nvSpPr>
                <p:spPr>
                  <a:xfrm>
                    <a:off x="12069" y="8916"/>
                    <a:ext cx="1323" cy="48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400"/>
                      <a:t>500mm</a:t>
                    </a:r>
                  </a:p>
                </p:txBody>
              </p:sp>
              <p:cxnSp>
                <p:nvCxnSpPr>
                  <p:cNvPr id="184" name="直接箭头连接符 29"/>
                  <p:cNvCxnSpPr/>
                  <p:nvPr/>
                </p:nvCxnSpPr>
                <p:spPr>
                  <a:xfrm flipV="1">
                    <a:off x="15133" y="8442"/>
                    <a:ext cx="1823" cy="679"/>
                  </a:xfrm>
                  <a:prstGeom prst="straightConnector1">
                    <a:avLst/>
                  </a:prstGeom>
                  <a:ln w="28575">
                    <a:solidFill>
                      <a:schemeClr val="accent2"/>
                    </a:solidFill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直接连接符 31"/>
                  <p:cNvCxnSpPr/>
                  <p:nvPr/>
                </p:nvCxnSpPr>
                <p:spPr>
                  <a:xfrm flipH="1">
                    <a:off x="16927" y="8233"/>
                    <a:ext cx="17" cy="442"/>
                  </a:xfrm>
                  <a:prstGeom prst="line">
                    <a:avLst/>
                  </a:prstGeom>
                  <a:ln w="190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6" name="文本框 185"/>
                  <p:cNvSpPr txBox="1"/>
                  <p:nvPr/>
                </p:nvSpPr>
                <p:spPr>
                  <a:xfrm>
                    <a:off x="15714" y="8993"/>
                    <a:ext cx="1404" cy="48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400" b="1">
                        <a:solidFill>
                          <a:schemeClr val="tx1"/>
                        </a:solidFill>
                      </a:rPr>
                      <a:t>300</a:t>
                    </a:r>
                    <a:r>
                      <a:rPr lang="en-US" altLang="zh-CN" sz="1400"/>
                      <a:t>mm</a:t>
                    </a:r>
                  </a:p>
                </p:txBody>
              </p:sp>
              <p:sp>
                <p:nvSpPr>
                  <p:cNvPr id="187" name="文本框 186"/>
                  <p:cNvSpPr txBox="1"/>
                  <p:nvPr/>
                </p:nvSpPr>
                <p:spPr>
                  <a:xfrm>
                    <a:off x="17254" y="7065"/>
                    <a:ext cx="1320" cy="48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400" b="1"/>
                      <a:t>190</a:t>
                    </a:r>
                    <a:r>
                      <a:rPr lang="en-US" altLang="zh-CN" sz="1400"/>
                      <a:t>mm</a:t>
                    </a:r>
                  </a:p>
                </p:txBody>
              </p:sp>
              <p:cxnSp>
                <p:nvCxnSpPr>
                  <p:cNvPr id="188" name="直接箭头连接符 30"/>
                  <p:cNvCxnSpPr/>
                  <p:nvPr/>
                </p:nvCxnSpPr>
                <p:spPr>
                  <a:xfrm flipH="1">
                    <a:off x="17109" y="6319"/>
                    <a:ext cx="46" cy="1894"/>
                  </a:xfrm>
                  <a:prstGeom prst="straightConnector1">
                    <a:avLst/>
                  </a:prstGeom>
                  <a:ln w="28575">
                    <a:solidFill>
                      <a:schemeClr val="accent2"/>
                    </a:solidFill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9" name="直接连接符 32"/>
                  <p:cNvCxnSpPr/>
                  <p:nvPr/>
                </p:nvCxnSpPr>
                <p:spPr>
                  <a:xfrm flipH="1">
                    <a:off x="16944" y="8222"/>
                    <a:ext cx="365" cy="15"/>
                  </a:xfrm>
                  <a:prstGeom prst="line">
                    <a:avLst/>
                  </a:prstGeom>
                  <a:ln w="22225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直接连接符 33"/>
                  <p:cNvCxnSpPr/>
                  <p:nvPr/>
                </p:nvCxnSpPr>
                <p:spPr>
                  <a:xfrm flipH="1" flipV="1">
                    <a:off x="16976" y="6323"/>
                    <a:ext cx="367" cy="16"/>
                  </a:xfrm>
                  <a:prstGeom prst="line">
                    <a:avLst/>
                  </a:prstGeom>
                  <a:ln w="190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93296" y="1346462"/>
            <a:ext cx="567790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4000" spc="-150" dirty="0">
                <a:latin typeface="+mj-lt"/>
                <a:cs typeface="Calibri" panose="020F0502020204030204" pitchFamily="34" charset="0"/>
              </a:rPr>
              <a:t>Sinexcel</a:t>
            </a:r>
            <a:r>
              <a:rPr kumimoji="1" lang="zh-CN" altLang="en-US" sz="4000" spc="-150" dirty="0">
                <a:latin typeface="+mj-lt"/>
                <a:cs typeface="Calibri" panose="020F0502020204030204" pitchFamily="34" charset="0"/>
              </a:rPr>
              <a:t> </a:t>
            </a:r>
            <a:r>
              <a:rPr kumimoji="1" lang="en-US" altLang="zh-CN" sz="4000" spc="-150" dirty="0">
                <a:latin typeface="+mj-lt"/>
                <a:cs typeface="Calibri" panose="020F0502020204030204" pitchFamily="34" charset="0"/>
              </a:rPr>
              <a:t>would</a:t>
            </a:r>
            <a:r>
              <a:rPr kumimoji="1" lang="zh-CN" altLang="en-US" sz="4000" spc="-150" dirty="0">
                <a:latin typeface="+mj-lt"/>
                <a:cs typeface="Calibri" panose="020F0502020204030204" pitchFamily="34" charset="0"/>
              </a:rPr>
              <a:t> </a:t>
            </a:r>
            <a:r>
              <a:rPr kumimoji="1" lang="en-US" altLang="zh-CN" sz="4000" spc="-150" dirty="0">
                <a:latin typeface="+mj-lt"/>
                <a:cs typeface="Calibri" panose="020F0502020204030204" pitchFamily="34" charset="0"/>
              </a:rPr>
              <a:t>like</a:t>
            </a:r>
            <a:r>
              <a:rPr kumimoji="1" lang="zh-CN" altLang="en-US" sz="4000" spc="-150" dirty="0">
                <a:latin typeface="+mj-lt"/>
                <a:cs typeface="Calibri" panose="020F0502020204030204" pitchFamily="34" charset="0"/>
              </a:rPr>
              <a:t> </a:t>
            </a:r>
            <a:r>
              <a:rPr kumimoji="1" lang="en-US" altLang="zh-CN" sz="4000" spc="-150" dirty="0">
                <a:latin typeface="+mj-lt"/>
                <a:cs typeface="Calibri" panose="020F0502020204030204" pitchFamily="34" charset="0"/>
              </a:rPr>
              <a:t>to</a:t>
            </a:r>
            <a:r>
              <a:rPr kumimoji="1" lang="zh-CN" altLang="en-US" sz="4000" spc="-150" dirty="0">
                <a:latin typeface="+mj-lt"/>
                <a:cs typeface="Calibri" panose="020F0502020204030204" pitchFamily="34" charset="0"/>
              </a:rPr>
              <a:t> </a:t>
            </a:r>
            <a:r>
              <a:rPr kumimoji="1" lang="en-US" altLang="zh-CN" sz="4000" spc="-150" dirty="0">
                <a:latin typeface="+mj-lt"/>
                <a:cs typeface="Calibri" panose="020F0502020204030204" pitchFamily="34" charset="0"/>
              </a:rPr>
              <a:t>ask</a:t>
            </a:r>
            <a:r>
              <a:rPr kumimoji="1" lang="zh-CN" altLang="en-US" sz="4000" spc="-150" dirty="0">
                <a:latin typeface="+mj-lt"/>
                <a:cs typeface="Calibri" panose="020F0502020204030204" pitchFamily="34" charset="0"/>
              </a:rPr>
              <a:t> </a:t>
            </a:r>
            <a:r>
              <a:rPr kumimoji="1" lang="en-US" altLang="zh-CN" sz="4000" spc="-150" dirty="0">
                <a:latin typeface="+mj-lt"/>
                <a:cs typeface="Calibri" panose="020F0502020204030204" pitchFamily="34" charset="0"/>
              </a:rPr>
              <a:t>a</a:t>
            </a:r>
            <a:r>
              <a:rPr kumimoji="1" lang="zh-CN" altLang="en-US" sz="4000" spc="-150" dirty="0">
                <a:latin typeface="+mj-lt"/>
                <a:cs typeface="Calibri" panose="020F0502020204030204" pitchFamily="34" charset="0"/>
              </a:rPr>
              <a:t> </a:t>
            </a:r>
            <a:endParaRPr kumimoji="1" lang="en-US" altLang="zh-CN" sz="4000" spc="-150" dirty="0">
              <a:latin typeface="+mj-lt"/>
              <a:cs typeface="Calibri" panose="020F0502020204030204" pitchFamily="34" charset="0"/>
            </a:endParaRPr>
          </a:p>
          <a:p>
            <a:r>
              <a:rPr kumimoji="1" lang="en-US" altLang="zh-CN" sz="4000" spc="-150" dirty="0">
                <a:latin typeface="+mj-lt"/>
                <a:cs typeface="Calibri" panose="020F0502020204030204" pitchFamily="34" charset="0"/>
              </a:rPr>
              <a:t>product</a:t>
            </a:r>
            <a:r>
              <a:rPr kumimoji="1" lang="zh-CN" altLang="en-US" sz="4000" spc="-150" dirty="0">
                <a:latin typeface="+mj-lt"/>
                <a:cs typeface="Calibri" panose="020F0502020204030204" pitchFamily="34" charset="0"/>
              </a:rPr>
              <a:t> </a:t>
            </a:r>
            <a:r>
              <a:rPr kumimoji="1" lang="en-US" altLang="zh-CN" sz="4000" spc="-150" dirty="0">
                <a:latin typeface="+mj-lt"/>
                <a:cs typeface="Calibri" panose="020F0502020204030204" pitchFamily="34" charset="0"/>
              </a:rPr>
              <a:t>idea</a:t>
            </a:r>
            <a:r>
              <a:rPr kumimoji="1" lang="zh-CN" altLang="en-US" sz="4000" spc="-150" dirty="0">
                <a:latin typeface="+mj-lt"/>
                <a:cs typeface="Calibri" panose="020F0502020204030204" pitchFamily="34" charset="0"/>
              </a:rPr>
              <a:t> </a:t>
            </a:r>
            <a:r>
              <a:rPr kumimoji="1" lang="en-US" altLang="zh-CN" sz="4000" spc="-150" dirty="0">
                <a:latin typeface="+mj-lt"/>
                <a:cs typeface="Calibri" panose="020F0502020204030204" pitchFamily="34" charset="0"/>
              </a:rPr>
              <a:t>discussion?</a:t>
            </a:r>
          </a:p>
        </p:txBody>
      </p:sp>
      <p:sp>
        <p:nvSpPr>
          <p:cNvPr id="3" name="矩形 2"/>
          <p:cNvSpPr/>
          <p:nvPr/>
        </p:nvSpPr>
        <p:spPr>
          <a:xfrm>
            <a:off x="112231" y="381827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1" lang="en-US" altLang="zh-CN" sz="1600" dirty="0">
                <a:cs typeface="Calibri" panose="020F0502020204030204" pitchFamily="34" charset="0"/>
              </a:rPr>
              <a:t>Cap</a:t>
            </a:r>
            <a:r>
              <a:rPr kumimoji="1" lang="zh-CN" altLang="en-US" sz="1600" dirty="0">
                <a:cs typeface="Calibri" panose="020F0502020204030204" pitchFamily="34" charset="0"/>
              </a:rPr>
              <a:t> </a:t>
            </a:r>
            <a:r>
              <a:rPr kumimoji="1" lang="en-US" altLang="zh-CN" sz="1600" dirty="0">
                <a:cs typeface="Calibri" panose="020F0502020204030204" pitchFamily="34" charset="0"/>
              </a:rPr>
              <a:t>bank</a:t>
            </a:r>
            <a:r>
              <a:rPr kumimoji="1" lang="zh-CN" altLang="en-US" sz="1600" dirty="0">
                <a:cs typeface="Calibri" panose="020F0502020204030204" pitchFamily="34" charset="0"/>
              </a:rPr>
              <a:t> </a:t>
            </a:r>
            <a:r>
              <a:rPr kumimoji="1" lang="en-US" altLang="zh-CN" sz="1600" dirty="0">
                <a:cs typeface="Calibri" panose="020F0502020204030204" pitchFamily="34" charset="0"/>
              </a:rPr>
              <a:t>has</a:t>
            </a:r>
            <a:r>
              <a:rPr kumimoji="1" lang="zh-CN" altLang="en-US" sz="1600" dirty="0">
                <a:cs typeface="Calibri" panose="020F0502020204030204" pitchFamily="34" charset="0"/>
              </a:rPr>
              <a:t> </a:t>
            </a:r>
            <a:r>
              <a:rPr kumimoji="1" lang="en-US" altLang="zh-CN" sz="1600" dirty="0">
                <a:cs typeface="Calibri" panose="020F0502020204030204" pitchFamily="34" charset="0"/>
              </a:rPr>
              <a:t>a</a:t>
            </a:r>
            <a:r>
              <a:rPr kumimoji="1" lang="zh-CN" altLang="en-US" sz="1600" dirty="0">
                <a:cs typeface="Calibri" panose="020F0502020204030204" pitchFamily="34" charset="0"/>
              </a:rPr>
              <a:t> </a:t>
            </a:r>
            <a:r>
              <a:rPr kumimoji="1" lang="en-US" altLang="zh-CN" sz="1600" dirty="0">
                <a:cs typeface="Calibri" panose="020F0502020204030204" pitchFamily="34" charset="0"/>
              </a:rPr>
              <a:t>bank, can</a:t>
            </a:r>
            <a:r>
              <a:rPr kumimoji="1" lang="zh-CN" altLang="en-US" sz="1600" dirty="0">
                <a:cs typeface="Calibri" panose="020F0502020204030204" pitchFamily="34" charset="0"/>
              </a:rPr>
              <a:t> </a:t>
            </a:r>
            <a:r>
              <a:rPr kumimoji="1" lang="en-US" altLang="zh-CN" sz="1600" dirty="0">
                <a:cs typeface="Calibri" panose="020F0502020204030204" pitchFamily="34" charset="0"/>
              </a:rPr>
              <a:t>SVG</a:t>
            </a:r>
            <a:r>
              <a:rPr kumimoji="1" lang="zh-CN" altLang="en-US" sz="1600" dirty="0">
                <a:cs typeface="Calibri" panose="020F0502020204030204" pitchFamily="34" charset="0"/>
              </a:rPr>
              <a:t> </a:t>
            </a:r>
            <a:r>
              <a:rPr kumimoji="1" lang="en-US" altLang="zh-CN" sz="1600" dirty="0">
                <a:cs typeface="Calibri" panose="020F0502020204030204" pitchFamily="34" charset="0"/>
              </a:rPr>
              <a:t>Pro</a:t>
            </a:r>
            <a:r>
              <a:rPr kumimoji="1" lang="zh-CN" altLang="en-US" sz="1600" dirty="0">
                <a:cs typeface="Calibri" panose="020F0502020204030204" pitchFamily="34" charset="0"/>
              </a:rPr>
              <a:t> </a:t>
            </a:r>
            <a:r>
              <a:rPr kumimoji="1" lang="en-US" altLang="zh-CN" sz="1600" dirty="0">
                <a:cs typeface="Calibri" panose="020F0502020204030204" pitchFamily="34" charset="0"/>
              </a:rPr>
              <a:t>no</a:t>
            </a:r>
            <a:r>
              <a:rPr kumimoji="1" lang="zh-CN" altLang="en-US" sz="1600" dirty="0">
                <a:cs typeface="Calibri" panose="020F0502020204030204" pitchFamily="34" charset="0"/>
              </a:rPr>
              <a:t> </a:t>
            </a:r>
            <a:r>
              <a:rPr kumimoji="1" lang="en-US" altLang="zh-CN" sz="1600" dirty="0">
                <a:cs typeface="Calibri" panose="020F0502020204030204" pitchFamily="34" charset="0"/>
              </a:rPr>
              <a:t>bank,</a:t>
            </a:r>
            <a:r>
              <a:rPr kumimoji="1" lang="zh-CN" altLang="en-US" sz="1600" dirty="0">
                <a:cs typeface="Calibri" panose="020F0502020204030204" pitchFamily="34" charset="0"/>
              </a:rPr>
              <a:t> </a:t>
            </a:r>
            <a:r>
              <a:rPr kumimoji="1" lang="en-US" altLang="zh-CN" sz="1600" dirty="0">
                <a:cs typeface="Calibri" panose="020F0502020204030204" pitchFamily="34" charset="0"/>
              </a:rPr>
              <a:t>all</a:t>
            </a:r>
            <a:r>
              <a:rPr kumimoji="1" lang="zh-CN" altLang="en-US" sz="1600" dirty="0">
                <a:cs typeface="Calibri" panose="020F0502020204030204" pitchFamily="34" charset="0"/>
              </a:rPr>
              <a:t> </a:t>
            </a:r>
            <a:r>
              <a:rPr kumimoji="1" lang="en-US" altLang="zh-CN" sz="1600" dirty="0">
                <a:cs typeface="Calibri" panose="020F0502020204030204" pitchFamily="34" charset="0"/>
              </a:rPr>
              <a:t>modules</a:t>
            </a:r>
            <a:r>
              <a:rPr kumimoji="1" lang="zh-CN" altLang="en-US" sz="1600" dirty="0">
                <a:cs typeface="Calibri" panose="020F0502020204030204" pitchFamily="34" charset="0"/>
              </a:rPr>
              <a:t> </a:t>
            </a:r>
            <a:r>
              <a:rPr kumimoji="1" lang="en-US" altLang="zh-CN" sz="1600" dirty="0">
                <a:cs typeface="Calibri" panose="020F0502020204030204" pitchFamily="34" charset="0"/>
              </a:rPr>
              <a:t>mount</a:t>
            </a:r>
            <a:r>
              <a:rPr kumimoji="1" lang="zh-CN" altLang="en-US" sz="1600" dirty="0">
                <a:cs typeface="Calibri" panose="020F0502020204030204" pitchFamily="34" charset="0"/>
              </a:rPr>
              <a:t> </a:t>
            </a:r>
            <a:r>
              <a:rPr kumimoji="1" lang="en-US" altLang="zh-CN" sz="1600" dirty="0">
                <a:cs typeface="Calibri" panose="020F0502020204030204" pitchFamily="34" charset="0"/>
              </a:rPr>
              <a:t>at</a:t>
            </a:r>
            <a:r>
              <a:rPr kumimoji="1" lang="zh-CN" altLang="en-US" sz="1600" dirty="0">
                <a:cs typeface="Calibri" panose="020F0502020204030204" pitchFamily="34" charset="0"/>
              </a:rPr>
              <a:t> </a:t>
            </a:r>
            <a:r>
              <a:rPr kumimoji="1" lang="en-US" altLang="zh-CN" sz="1600" dirty="0">
                <a:cs typeface="Calibri" panose="020F0502020204030204" pitchFamily="34" charset="0"/>
              </a:rPr>
              <a:t>wall</a:t>
            </a:r>
            <a:r>
              <a:rPr kumimoji="1" lang="zh-CN" altLang="en-US" sz="1600" dirty="0">
                <a:cs typeface="Calibri" panose="020F0502020204030204" pitchFamily="34" charset="0"/>
              </a:rPr>
              <a:t> </a:t>
            </a:r>
            <a:r>
              <a:rPr kumimoji="1" lang="en-US" altLang="zh-CN" sz="1600" dirty="0">
                <a:cs typeface="Calibri" panose="020F0502020204030204" pitchFamily="34" charset="0"/>
              </a:rPr>
              <a:t>to</a:t>
            </a:r>
            <a:r>
              <a:rPr kumimoji="1" lang="zh-CN" altLang="en-US" sz="1600" dirty="0">
                <a:cs typeface="Calibri" panose="020F0502020204030204" pitchFamily="34" charset="0"/>
              </a:rPr>
              <a:t> </a:t>
            </a:r>
            <a:r>
              <a:rPr kumimoji="1" lang="en-US" altLang="zh-CN" sz="1600" dirty="0">
                <a:cs typeface="Calibri" panose="020F0502020204030204" pitchFamily="34" charset="0"/>
              </a:rPr>
              <a:t>save</a:t>
            </a:r>
            <a:r>
              <a:rPr kumimoji="1" lang="zh-CN" altLang="en-US" sz="1600" dirty="0">
                <a:cs typeface="Calibri" panose="020F0502020204030204" pitchFamily="34" charset="0"/>
              </a:rPr>
              <a:t> </a:t>
            </a:r>
            <a:r>
              <a:rPr kumimoji="1" lang="en-US" altLang="zh-CN" sz="1600" dirty="0">
                <a:cs typeface="Calibri" panose="020F0502020204030204" pitchFamily="34" charset="0"/>
              </a:rPr>
              <a:t>cost</a:t>
            </a:r>
            <a:r>
              <a:rPr kumimoji="1" lang="zh-CN" altLang="en-US" sz="1600" dirty="0">
                <a:cs typeface="Calibri" panose="020F0502020204030204" pitchFamily="34" charset="0"/>
              </a:rPr>
              <a:t> </a:t>
            </a:r>
            <a:r>
              <a:rPr kumimoji="1" lang="en-US" altLang="zh-CN" sz="1600" dirty="0">
                <a:cs typeface="Calibri" panose="020F0502020204030204" pitchFamily="34" charset="0"/>
              </a:rPr>
              <a:t>at</a:t>
            </a:r>
            <a:r>
              <a:rPr kumimoji="1" lang="zh-CN" altLang="en-US" sz="1600" dirty="0">
                <a:cs typeface="Calibri" panose="020F0502020204030204" pitchFamily="34" charset="0"/>
              </a:rPr>
              <a:t> </a:t>
            </a:r>
            <a:r>
              <a:rPr kumimoji="1" lang="en-US" altLang="zh-CN" sz="1600" dirty="0">
                <a:cs typeface="Calibri" panose="020F0502020204030204" pitchFamily="34" charset="0"/>
              </a:rPr>
              <a:t>cabinet</a:t>
            </a:r>
            <a:r>
              <a:rPr kumimoji="1" lang="zh-CN" altLang="en-US" sz="1600" dirty="0">
                <a:cs typeface="Calibri" panose="020F0502020204030204" pitchFamily="34" charset="0"/>
              </a:rPr>
              <a:t> </a:t>
            </a:r>
            <a:r>
              <a:rPr kumimoji="1" lang="en-US" altLang="zh-CN" sz="1600" dirty="0">
                <a:cs typeface="Calibri" panose="020F0502020204030204" pitchFamily="34" charset="0"/>
              </a:rPr>
              <a:t>and</a:t>
            </a:r>
            <a:r>
              <a:rPr kumimoji="1" lang="zh-CN" altLang="en-US" sz="1600" dirty="0">
                <a:cs typeface="Calibri" panose="020F0502020204030204" pitchFamily="34" charset="0"/>
              </a:rPr>
              <a:t> </a:t>
            </a:r>
            <a:r>
              <a:rPr kumimoji="1" lang="en-US" altLang="zh-CN" sz="1600" dirty="0">
                <a:cs typeface="Calibri" panose="020F0502020204030204" pitchFamily="34" charset="0"/>
              </a:rPr>
              <a:t>installation.</a:t>
            </a:r>
            <a:r>
              <a:rPr kumimoji="1" lang="zh-CN" altLang="en-US" sz="1600" dirty="0">
                <a:cs typeface="Calibri" panose="020F0502020204030204" pitchFamily="34" charset="0"/>
              </a:rPr>
              <a:t> </a:t>
            </a:r>
            <a:endParaRPr kumimoji="1" lang="en-US" altLang="zh-CN" sz="1600" dirty="0">
              <a:cs typeface="Calibri" panose="020F0502020204030204" pitchFamily="34" charset="0"/>
            </a:endParaRPr>
          </a:p>
          <a:p>
            <a:r>
              <a:rPr kumimoji="1" lang="en-US" altLang="zh-CN" sz="1600" dirty="0">
                <a:cs typeface="Calibri" panose="020F0502020204030204" pitchFamily="34" charset="0"/>
              </a:rPr>
              <a:t>We</a:t>
            </a:r>
            <a:r>
              <a:rPr kumimoji="1" lang="zh-CN" altLang="en-US" sz="1600" dirty="0">
                <a:cs typeface="Calibri" panose="020F0502020204030204" pitchFamily="34" charset="0"/>
              </a:rPr>
              <a:t> </a:t>
            </a:r>
            <a:r>
              <a:rPr kumimoji="1" lang="en-US" altLang="zh-CN" sz="1600" dirty="0">
                <a:cs typeface="Calibri" panose="020F0502020204030204" pitchFamily="34" charset="0"/>
              </a:rPr>
              <a:t>are</a:t>
            </a:r>
            <a:r>
              <a:rPr kumimoji="1" lang="zh-CN" altLang="en-US" sz="1600" dirty="0">
                <a:cs typeface="Calibri" panose="020F0502020204030204" pitchFamily="34" charset="0"/>
              </a:rPr>
              <a:t> </a:t>
            </a:r>
            <a:r>
              <a:rPr kumimoji="1" lang="en-US" altLang="zh-CN" sz="1600" dirty="0">
                <a:cs typeface="Calibri" panose="020F0502020204030204" pitchFamily="34" charset="0"/>
              </a:rPr>
              <a:t>urge</a:t>
            </a:r>
            <a:r>
              <a:rPr kumimoji="1" lang="zh-CN" altLang="en-US" sz="1600" dirty="0">
                <a:cs typeface="Calibri" panose="020F0502020204030204" pitchFamily="34" charset="0"/>
              </a:rPr>
              <a:t> </a:t>
            </a:r>
            <a:r>
              <a:rPr kumimoji="1" lang="en-US" altLang="zh-CN" sz="1600" dirty="0">
                <a:cs typeface="Calibri" panose="020F0502020204030204" pitchFamily="34" charset="0"/>
              </a:rPr>
              <a:t>to</a:t>
            </a:r>
            <a:r>
              <a:rPr kumimoji="1" lang="zh-CN" altLang="en-US" sz="1600" dirty="0">
                <a:cs typeface="Calibri" panose="020F0502020204030204" pitchFamily="34" charset="0"/>
              </a:rPr>
              <a:t> </a:t>
            </a:r>
            <a:r>
              <a:rPr kumimoji="1" lang="en-US" altLang="zh-CN" sz="1600" dirty="0">
                <a:cs typeface="Calibri" panose="020F0502020204030204" pitchFamily="34" charset="0"/>
              </a:rPr>
              <a:t>discuss</a:t>
            </a:r>
            <a:r>
              <a:rPr kumimoji="1" lang="zh-CN" altLang="en-US" sz="1600" dirty="0">
                <a:cs typeface="Calibri" panose="020F0502020204030204" pitchFamily="34" charset="0"/>
              </a:rPr>
              <a:t> </a:t>
            </a:r>
            <a:r>
              <a:rPr kumimoji="1" lang="en-US" altLang="zh-CN" sz="1600" dirty="0">
                <a:cs typeface="Calibri" panose="020F0502020204030204" pitchFamily="34" charset="0"/>
              </a:rPr>
              <a:t>this</a:t>
            </a:r>
            <a:r>
              <a:rPr kumimoji="1" lang="zh-CN" altLang="en-US" sz="1600" dirty="0">
                <a:cs typeface="Calibri" panose="020F0502020204030204" pitchFamily="34" charset="0"/>
              </a:rPr>
              <a:t> </a:t>
            </a:r>
            <a:r>
              <a:rPr kumimoji="1" lang="en-US" altLang="zh-CN" sz="1600" dirty="0">
                <a:cs typeface="Calibri" panose="020F0502020204030204" pitchFamily="34" charset="0"/>
              </a:rPr>
              <a:t>topic,</a:t>
            </a:r>
            <a:r>
              <a:rPr kumimoji="1" lang="zh-CN" altLang="en-US" sz="1600" dirty="0">
                <a:cs typeface="Calibri" panose="020F0502020204030204" pitchFamily="34" charset="0"/>
              </a:rPr>
              <a:t> </a:t>
            </a:r>
            <a:r>
              <a:rPr kumimoji="1" lang="en-US" altLang="zh-CN" sz="1600" dirty="0" err="1">
                <a:cs typeface="Calibri" panose="020F0502020204030204" pitchFamily="34" charset="0"/>
              </a:rPr>
              <a:t>pls</a:t>
            </a:r>
            <a:r>
              <a:rPr kumimoji="1" lang="zh-CN" altLang="en-US" sz="1600" dirty="0">
                <a:cs typeface="Calibri" panose="020F0502020204030204" pitchFamily="34" charset="0"/>
              </a:rPr>
              <a:t> </a:t>
            </a:r>
            <a:r>
              <a:rPr kumimoji="1" lang="en-US" altLang="zh-CN" sz="1600" dirty="0">
                <a:cs typeface="Calibri" panose="020F0502020204030204" pitchFamily="34" charset="0"/>
              </a:rPr>
              <a:t>feedback</a:t>
            </a:r>
            <a:r>
              <a:rPr kumimoji="1" lang="zh-CN" altLang="en-US" sz="1600" dirty="0">
                <a:cs typeface="Calibri" panose="020F0502020204030204" pitchFamily="34" charset="0"/>
              </a:rPr>
              <a:t> </a:t>
            </a:r>
            <a:r>
              <a:rPr kumimoji="1" lang="en-US" altLang="zh-CN" sz="1600" dirty="0">
                <a:cs typeface="Calibri" panose="020F0502020204030204" pitchFamily="34" charset="0"/>
              </a:rPr>
              <a:t>to</a:t>
            </a:r>
            <a:r>
              <a:rPr kumimoji="1" lang="zh-CN" altLang="en-US" sz="1600" dirty="0">
                <a:cs typeface="Calibri" panose="020F0502020204030204" pitchFamily="34" charset="0"/>
              </a:rPr>
              <a:t> </a:t>
            </a:r>
            <a:r>
              <a:rPr kumimoji="1" lang="en-US" altLang="zh-CN" sz="1600" dirty="0">
                <a:cs typeface="Calibri" panose="020F0502020204030204" pitchFamily="34" charset="0"/>
              </a:rPr>
              <a:t>us.</a:t>
            </a:r>
            <a:r>
              <a:rPr kumimoji="1" lang="zh-CN" altLang="en-US" sz="1600" dirty="0">
                <a:cs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667359" y="1899225"/>
            <a:ext cx="4352217" cy="1016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defRPr kumimoji="1" sz="4000" spc="-150">
                <a:latin typeface="+mj-lt"/>
                <a:cs typeface="Calibri" panose="020F0502020204030204" pitchFamily="34" charset="0"/>
              </a:defRPr>
            </a:lvl1pPr>
          </a:lstStyle>
          <a:p>
            <a:pPr>
              <a:lnSpc>
                <a:spcPts val="3600"/>
              </a:lnSpc>
            </a:pPr>
            <a:r>
              <a:rPr lang="en-US" dirty="0"/>
              <a:t>I</a:t>
            </a:r>
            <a:r>
              <a:rPr lang="zh-CN" altLang="en-US" dirty="0"/>
              <a:t>nnovation</a:t>
            </a:r>
            <a:r>
              <a:rPr lang="en-US" altLang="zh-CN" dirty="0"/>
              <a:t>s</a:t>
            </a:r>
            <a:r>
              <a:rPr lang="zh-CN" altLang="en-US" dirty="0"/>
              <a:t> </a:t>
            </a:r>
            <a:r>
              <a:rPr lang="en-US" altLang="zh-CN" dirty="0"/>
              <a:t>improve</a:t>
            </a:r>
            <a:br>
              <a:rPr lang="en-US" altLang="zh-CN" dirty="0"/>
            </a:br>
            <a:r>
              <a:rPr lang="en-US" altLang="zh-CN" dirty="0"/>
              <a:t>user</a:t>
            </a:r>
            <a:r>
              <a:rPr lang="zh-CN" altLang="en-US" dirty="0"/>
              <a:t> </a:t>
            </a:r>
            <a:r>
              <a:rPr lang="en-US" altLang="zh-CN" dirty="0"/>
              <a:t>experience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-1777"/>
          <a:stretch>
            <a:fillRect/>
          </a:stretch>
        </p:blipFill>
        <p:spPr bwMode="auto">
          <a:xfrm rot="1314892">
            <a:off x="59660" y="1524078"/>
            <a:ext cx="6415060" cy="4167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6530047" y="2916271"/>
            <a:ext cx="5414303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defRPr kumimoji="1" sz="4000" spc="-15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ym typeface="+mn-ea"/>
              </a:rPr>
              <a:t>On-line software updating</a:t>
            </a:r>
          </a:p>
        </p:txBody>
      </p:sp>
      <p:sp>
        <p:nvSpPr>
          <p:cNvPr id="4" name="矩形 3"/>
          <p:cNvSpPr/>
          <p:nvPr/>
        </p:nvSpPr>
        <p:spPr>
          <a:xfrm>
            <a:off x="6542332" y="3543304"/>
            <a:ext cx="5606804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600" dirty="0" err="1">
                <a:latin typeface="Cambria" panose="02040503050406030204" charset="0"/>
                <a:cs typeface="Cambria" panose="02040503050406030204" charset="0"/>
              </a:rPr>
              <a:t>Flashupdate</a:t>
            </a:r>
            <a:r>
              <a:rPr lang="zh-CN" altLang="en-US" sz="1600" dirty="0">
                <a:latin typeface="Cambria" panose="02040503050406030204" charset="0"/>
                <a:cs typeface="Cambria" panose="02040503050406030204" charset="0"/>
              </a:rPr>
              <a:t> software </a:t>
            </a:r>
            <a:r>
              <a:rPr lang="en-US" altLang="zh-CN" sz="1600" dirty="0">
                <a:latin typeface="Cambria" panose="02040503050406030204" charset="0"/>
                <a:cs typeface="Cambria" panose="02040503050406030204" charset="0"/>
              </a:rPr>
              <a:t>can realize the on-line</a:t>
            </a:r>
            <a:r>
              <a:rPr lang="zh-CN" altLang="en-US" sz="1600" dirty="0">
                <a:latin typeface="Cambria" panose="02040503050406030204" charset="0"/>
                <a:cs typeface="Cambria" panose="02040503050406030204" charset="0"/>
              </a:rPr>
              <a:t> upgrad</a:t>
            </a:r>
            <a:r>
              <a:rPr lang="en-US" altLang="zh-CN" sz="1600" dirty="0" err="1">
                <a:latin typeface="Cambria" panose="02040503050406030204" charset="0"/>
                <a:cs typeface="Cambria" panose="02040503050406030204" charset="0"/>
              </a:rPr>
              <a:t>ing</a:t>
            </a:r>
            <a:r>
              <a:rPr lang="zh-CN" altLang="en-US" sz="1600" dirty="0">
                <a:latin typeface="Cambria" panose="02040503050406030204" charset="0"/>
                <a:cs typeface="Cambria" panose="02040503050406030204" charset="0"/>
              </a:rPr>
              <a:t>,  </a:t>
            </a:r>
            <a:r>
              <a:rPr lang="en-US" altLang="zh-CN" sz="1600" dirty="0">
                <a:latin typeface="Cambria" panose="02040503050406030204" charset="0"/>
                <a:cs typeface="Cambria" panose="02040503050406030204" charset="0"/>
              </a:rPr>
              <a:t>no need to </a:t>
            </a:r>
            <a:r>
              <a:rPr lang="zh-CN" altLang="en-US" sz="1600" dirty="0">
                <a:latin typeface="Cambria" panose="02040503050406030204" charset="0"/>
                <a:cs typeface="Cambria" panose="02040503050406030204" charset="0"/>
                <a:sym typeface="+mn-ea"/>
              </a:rPr>
              <a:t>disassemb</a:t>
            </a:r>
            <a:r>
              <a:rPr lang="en-US" altLang="zh-CN" sz="1600" dirty="0">
                <a:latin typeface="Cambria" panose="02040503050406030204" charset="0"/>
                <a:cs typeface="Cambria" panose="02040503050406030204" charset="0"/>
                <a:sym typeface="+mn-ea"/>
              </a:rPr>
              <a:t>le and replace the</a:t>
            </a:r>
            <a:r>
              <a:rPr lang="zh-CN" altLang="en-US" sz="1600" dirty="0">
                <a:latin typeface="Cambria" panose="02040503050406030204" charset="0"/>
                <a:cs typeface="Cambria" panose="02040503050406030204" charset="0"/>
              </a:rPr>
              <a:t> circuit board</a:t>
            </a:r>
            <a:r>
              <a:rPr lang="en-US" altLang="zh-CN" sz="1600" dirty="0">
                <a:latin typeface="Cambria" panose="02040503050406030204" charset="0"/>
                <a:cs typeface="Cambria" panose="0204050305040603020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357042" y="2913500"/>
            <a:ext cx="5923673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defRPr kumimoji="1" sz="4000" spc="-15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ym typeface="+mn-ea"/>
              </a:rPr>
              <a:t>Fixed secondary CT terminal</a:t>
            </a:r>
          </a:p>
        </p:txBody>
      </p:sp>
      <p:sp>
        <p:nvSpPr>
          <p:cNvPr id="6" name="矩形 5"/>
          <p:cNvSpPr/>
          <p:nvPr/>
        </p:nvSpPr>
        <p:spPr>
          <a:xfrm>
            <a:off x="6357042" y="3481820"/>
            <a:ext cx="58349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600" dirty="0">
                <a:cs typeface="Calibri" panose="020F0502020204030204" pitchFamily="34" charset="0"/>
                <a:sym typeface="+mn-ea"/>
              </a:rPr>
              <a:t>Upgraded CT terminal can be fixed on the unit, fastened terminals to avoid falling off during mechanical vibration.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705557" y="1797519"/>
            <a:ext cx="4749098" cy="4065479"/>
            <a:chOff x="619832" y="986686"/>
            <a:chExt cx="4749098" cy="4065479"/>
          </a:xfrm>
        </p:grpSpPr>
        <p:pic>
          <p:nvPicPr>
            <p:cNvPr id="2" name="Picture 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BFDFC">
                    <a:alpha val="100000"/>
                  </a:srgbClr>
                </a:clrFrom>
                <a:clrTo>
                  <a:srgbClr val="FBFDFC">
                    <a:alpha val="100000"/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035063">
              <a:off x="619832" y="986686"/>
              <a:ext cx="4749098" cy="4065479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直线箭头连接符 9"/>
            <p:cNvCxnSpPr/>
            <p:nvPr/>
          </p:nvCxnSpPr>
          <p:spPr>
            <a:xfrm>
              <a:off x="1837093" y="3714751"/>
              <a:ext cx="1157288" cy="542925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g1.a.maoyia.com/201802/25/15/15-12-19-13-115497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67931">
            <a:off x="-527940" y="1556976"/>
            <a:ext cx="5552233" cy="508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5914391" y="2881401"/>
            <a:ext cx="5058872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defRPr kumimoji="1" sz="4000" spc="-15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ym typeface="+mn-ea"/>
              </a:rPr>
              <a:t>Fan fault point detection</a:t>
            </a:r>
          </a:p>
        </p:txBody>
      </p:sp>
      <p:sp>
        <p:nvSpPr>
          <p:cNvPr id="4" name="矩形 3"/>
          <p:cNvSpPr/>
          <p:nvPr/>
        </p:nvSpPr>
        <p:spPr>
          <a:xfrm>
            <a:off x="5914391" y="3470820"/>
            <a:ext cx="6096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600" dirty="0">
                <a:cs typeface="Calibri" panose="020F0502020204030204" pitchFamily="34" charset="0"/>
              </a:rPr>
              <a:t>PRO models </a:t>
            </a:r>
            <a:r>
              <a:rPr lang="en-US" altLang="zh-CN" sz="1600" dirty="0">
                <a:cs typeface="Calibri" panose="020F0502020204030204" pitchFamily="34" charset="0"/>
              </a:rPr>
              <a:t>equipped with</a:t>
            </a:r>
            <a:r>
              <a:rPr lang="zh-CN" altLang="en-US" sz="1600" dirty="0">
                <a:cs typeface="Calibri" panose="020F0502020204030204" pitchFamily="34" charset="0"/>
              </a:rPr>
              <a:t> fan alarm function to accurately </a:t>
            </a:r>
            <a:r>
              <a:rPr lang="en-US" altLang="zh-CN" sz="1600" dirty="0">
                <a:cs typeface="Calibri" panose="020F0502020204030204" pitchFamily="34" charset="0"/>
              </a:rPr>
              <a:t>record and</a:t>
            </a:r>
            <a:r>
              <a:rPr lang="zh-CN" altLang="en-US" sz="1600" dirty="0">
                <a:cs typeface="Calibri" panose="020F0502020204030204" pitchFamily="34" charset="0"/>
              </a:rPr>
              <a:t> feedback fault points. </a:t>
            </a:r>
            <a:r>
              <a:rPr lang="en-US" altLang="zh-CN" sz="1600" dirty="0">
                <a:cs typeface="Calibri" panose="020F0502020204030204" pitchFamily="34" charset="0"/>
              </a:rPr>
              <a:t>Together with over-temperature alarm function, increase units reliability.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21190">
            <a:off x="92272" y="1973982"/>
            <a:ext cx="6306131" cy="2910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6348413" y="2909433"/>
            <a:ext cx="3572453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defRPr kumimoji="1" sz="4000" spc="-15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ym typeface="+mn-ea"/>
              </a:rPr>
              <a:t>Dustproof  Cover</a:t>
            </a:r>
          </a:p>
        </p:txBody>
      </p:sp>
      <p:sp>
        <p:nvSpPr>
          <p:cNvPr id="4" name="矩形 3"/>
          <p:cNvSpPr/>
          <p:nvPr/>
        </p:nvSpPr>
        <p:spPr>
          <a:xfrm>
            <a:off x="6348413" y="3229125"/>
            <a:ext cx="584358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endParaRPr lang="zh-CN" altLang="en-US" sz="1600" dirty="0">
              <a:cs typeface="Calibri" panose="020F0502020204030204" pitchFamily="34" charset="0"/>
            </a:endParaRPr>
          </a:p>
          <a:p>
            <a:pPr>
              <a:lnSpc>
                <a:spcPts val="1800"/>
              </a:lnSpc>
            </a:pPr>
            <a:r>
              <a:rPr lang="en-US" altLang="zh-CN" sz="1600" dirty="0">
                <a:cs typeface="Calibri" panose="020F0502020204030204" pitchFamily="34" charset="0"/>
              </a:rPr>
              <a:t>Reserved connector for vents, compatible with the dustproof cover</a:t>
            </a:r>
            <a:r>
              <a:rPr lang="zh-CN" altLang="en-US" sz="1600" dirty="0">
                <a:cs typeface="Calibri" panose="020F0502020204030204" pitchFamily="34" charset="0"/>
              </a:rPr>
              <a:t> </a:t>
            </a:r>
            <a:r>
              <a:rPr lang="en-US" altLang="zh-CN" sz="1600" dirty="0">
                <a:cs typeface="Calibri" panose="020F0502020204030204" pitchFamily="34" charset="0"/>
              </a:rPr>
              <a:t>snap-in installation design,  easy to disassemble and clean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4476" y="4462272"/>
            <a:ext cx="4661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Available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Market</a:t>
            </a:r>
            <a:r>
              <a:rPr kumimoji="1" lang="zh-CN" altLang="en-US" dirty="0"/>
              <a:t> </a:t>
            </a:r>
            <a:r>
              <a:rPr kumimoji="1" lang="en-US" altLang="zh-CN" dirty="0"/>
              <a:t>(CE</a:t>
            </a:r>
            <a:r>
              <a:rPr kumimoji="1" lang="zh-CN" altLang="en-US" dirty="0"/>
              <a:t> </a:t>
            </a:r>
            <a:r>
              <a:rPr kumimoji="1" lang="en-US" altLang="zh-CN" dirty="0"/>
              <a:t>about</a:t>
            </a:r>
            <a:r>
              <a:rPr kumimoji="1" lang="zh-CN" altLang="en-US" dirty="0"/>
              <a:t> </a:t>
            </a:r>
            <a:r>
              <a:rPr kumimoji="1" lang="en-US" altLang="zh-CN" dirty="0"/>
              <a:t>at</a:t>
            </a:r>
            <a:r>
              <a:rPr kumimoji="1" lang="zh-CN" altLang="en-US" dirty="0"/>
              <a:t> </a:t>
            </a:r>
            <a:r>
              <a:rPr kumimoji="1" lang="en-US" altLang="zh-CN" dirty="0"/>
              <a:t>2020.09.01.)</a:t>
            </a:r>
            <a:endParaRPr kumimoji="1"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210436" y="3895578"/>
            <a:ext cx="3717684" cy="6520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defRPr kumimoji="1" sz="4000" spc="-15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zh-CN" sz="6000" dirty="0">
                <a:solidFill>
                  <a:schemeClr val="accent2"/>
                </a:solidFill>
              </a:rPr>
              <a:t>2020.05.01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21603" y="3807972"/>
            <a:ext cx="58039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/>
              <a:t>SVG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is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a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breakthrough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to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PFC, Sinexcel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Pro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SVG,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it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is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a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breakthrough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to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Sinexcel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SVG,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breakthrough</a:t>
            </a:r>
            <a:r>
              <a:rPr kumimoji="1" lang="zh-CN" altLang="en-US" sz="1600" dirty="0"/>
              <a:t>*</a:t>
            </a:r>
            <a:r>
              <a:rPr kumimoji="1" lang="en-US" altLang="zh-CN" sz="1600" dirty="0"/>
              <a:t>breakthrough, it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is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a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big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technology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revolution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at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PFC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to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end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users,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it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is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a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great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business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expansion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opportunity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to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current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PFC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business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for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sales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partners.</a:t>
            </a:r>
            <a:r>
              <a:rPr kumimoji="1" lang="zh-CN" altLang="en-US" sz="1600" dirty="0"/>
              <a:t>  </a:t>
            </a:r>
            <a:endParaRPr kumimoji="1" lang="en-US" altLang="zh-CN" sz="1600" dirty="0"/>
          </a:p>
        </p:txBody>
      </p:sp>
      <p:sp>
        <p:nvSpPr>
          <p:cNvPr id="4" name="文本框 3"/>
          <p:cNvSpPr txBox="1"/>
          <p:nvPr/>
        </p:nvSpPr>
        <p:spPr>
          <a:xfrm>
            <a:off x="6037898" y="1415891"/>
            <a:ext cx="5791835" cy="1732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kumimoji="1" lang="en-US" altLang="zh-CN" sz="6000" spc="-150" dirty="0">
                <a:latin typeface="+mj-lt"/>
                <a:cs typeface="Calibri" panose="020F0502020204030204" pitchFamily="34" charset="0"/>
                <a:sym typeface="+mn-ea"/>
              </a:rPr>
              <a:t>Sinexcel</a:t>
            </a:r>
            <a:r>
              <a:rPr kumimoji="1" lang="zh-CN" altLang="en-US" sz="6000" spc="-150" dirty="0">
                <a:latin typeface="+mj-lt"/>
                <a:cs typeface="Calibri" panose="020F0502020204030204" pitchFamily="34" charset="0"/>
                <a:sym typeface="+mn-ea"/>
              </a:rPr>
              <a:t> </a:t>
            </a:r>
            <a:r>
              <a:rPr kumimoji="1" lang="en-US" altLang="zh-CN" sz="6000" spc="-150" dirty="0">
                <a:latin typeface="+mj-lt"/>
                <a:cs typeface="Calibri" panose="020F0502020204030204" pitchFamily="34" charset="0"/>
                <a:sym typeface="+mn-ea"/>
              </a:rPr>
              <a:t>SVG Pro</a:t>
            </a:r>
          </a:p>
          <a:p>
            <a:pPr>
              <a:lnSpc>
                <a:spcPts val="4000"/>
              </a:lnSpc>
            </a:pPr>
            <a:r>
              <a:rPr lang="en-US" altLang="zh-CN" sz="4000" b="1" dirty="0">
                <a:solidFill>
                  <a:schemeClr val="accent6"/>
                </a:solidFill>
              </a:rPr>
              <a:t>50kvar&amp;100kvar</a:t>
            </a:r>
            <a:endParaRPr lang="en-US" altLang="zh-CN" sz="4000" b="1" dirty="0">
              <a:solidFill>
                <a:schemeClr val="accent2"/>
              </a:solidFill>
              <a:sym typeface="+mn-ea"/>
            </a:endParaRPr>
          </a:p>
          <a:p>
            <a:endParaRPr lang="en-US" altLang="zh-CN" sz="4000" b="1" dirty="0">
              <a:solidFill>
                <a:schemeClr val="accent2"/>
              </a:solidFill>
              <a:latin typeface="+mj-lt"/>
              <a:cs typeface="Calibri" panose="020F050202020403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563360" y="1695451"/>
            <a:ext cx="4768357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defRPr kumimoji="1" sz="4000" spc="-15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Significant</a:t>
            </a:r>
            <a:r>
              <a:rPr lang="zh-CN" altLang="en-US" dirty="0"/>
              <a:t> </a:t>
            </a:r>
            <a:r>
              <a:rPr lang="en-US" altLang="zh-CN" dirty="0"/>
              <a:t>Innovations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240821" y="1590385"/>
            <a:ext cx="5467985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4000" spc="-150" dirty="0">
                <a:latin typeface="+mj-lt"/>
                <a:cs typeface="Calibri" panose="020F0502020204030204" pitchFamily="34" charset="0"/>
              </a:rPr>
              <a:t>CT</a:t>
            </a:r>
            <a:r>
              <a:rPr kumimoji="1" lang="zh-CN" altLang="en-US" sz="4000" spc="-150" dirty="0">
                <a:latin typeface="+mj-lt"/>
                <a:cs typeface="Calibri" panose="020F0502020204030204" pitchFamily="34" charset="0"/>
              </a:rPr>
              <a:t> </a:t>
            </a:r>
            <a:r>
              <a:rPr kumimoji="1" lang="en-US" altLang="zh-CN" sz="4000" spc="-150" dirty="0">
                <a:latin typeface="+mj-lt"/>
                <a:cs typeface="Calibri" panose="020F0502020204030204" pitchFamily="34" charset="0"/>
              </a:rPr>
              <a:t>Connection</a:t>
            </a:r>
            <a:r>
              <a:rPr kumimoji="1" lang="zh-CN" altLang="en-US" sz="4000" spc="-150" dirty="0">
                <a:latin typeface="+mj-lt"/>
                <a:cs typeface="Calibri" panose="020F0502020204030204" pitchFamily="34" charset="0"/>
              </a:rPr>
              <a:t> </a:t>
            </a:r>
            <a:r>
              <a:rPr kumimoji="1" lang="en-US" altLang="zh-CN" sz="4000" spc="-150" dirty="0">
                <a:latin typeface="+mj-lt"/>
                <a:cs typeface="Calibri" panose="020F0502020204030204" pitchFamily="34" charset="0"/>
              </a:rPr>
              <a:t>at</a:t>
            </a:r>
            <a:r>
              <a:rPr kumimoji="1" lang="zh-CN" altLang="en-US" sz="4000" spc="-150" dirty="0">
                <a:latin typeface="+mj-lt"/>
                <a:cs typeface="Calibri" panose="020F0502020204030204" pitchFamily="34" charset="0"/>
              </a:rPr>
              <a:t> </a:t>
            </a:r>
            <a:r>
              <a:rPr kumimoji="1" lang="en-US" altLang="zh-CN" sz="4000" spc="-150" dirty="0">
                <a:latin typeface="+mj-lt"/>
                <a:cs typeface="Calibri" panose="020F0502020204030204" pitchFamily="34" charset="0"/>
              </a:rPr>
              <a:t>Grid</a:t>
            </a:r>
            <a:r>
              <a:rPr kumimoji="1" lang="zh-CN" altLang="en-US" sz="4000" spc="-150" dirty="0">
                <a:latin typeface="+mj-lt"/>
                <a:cs typeface="Calibri" panose="020F0502020204030204" pitchFamily="34" charset="0"/>
              </a:rPr>
              <a:t> </a:t>
            </a:r>
            <a:r>
              <a:rPr kumimoji="1" lang="en-US" altLang="zh-CN" sz="4000" spc="-150" dirty="0">
                <a:latin typeface="+mj-lt"/>
                <a:cs typeface="Calibri" panose="020F0502020204030204" pitchFamily="34" charset="0"/>
              </a:rPr>
              <a:t>Side</a:t>
            </a:r>
          </a:p>
        </p:txBody>
      </p:sp>
      <p:sp>
        <p:nvSpPr>
          <p:cNvPr id="3" name="矩形 2"/>
          <p:cNvSpPr/>
          <p:nvPr/>
        </p:nvSpPr>
        <p:spPr>
          <a:xfrm>
            <a:off x="112395" y="3813175"/>
            <a:ext cx="5763260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spc="-100" dirty="0">
                <a:cs typeface="Calibri" panose="020F0502020204030204" pitchFamily="34" charset="0"/>
              </a:rPr>
              <a:t>It</a:t>
            </a:r>
            <a:r>
              <a:rPr lang="zh-CN" altLang="en-US" sz="1600" spc="-100" dirty="0">
                <a:cs typeface="Calibri" panose="020F0502020204030204" pitchFamily="34" charset="0"/>
              </a:rPr>
              <a:t> </a:t>
            </a:r>
            <a:r>
              <a:rPr lang="en-US" altLang="zh-CN" sz="1600" spc="-100" dirty="0">
                <a:cs typeface="Calibri" panose="020F0502020204030204" pitchFamily="34" charset="0"/>
              </a:rPr>
              <a:t>does</a:t>
            </a:r>
            <a:r>
              <a:rPr lang="zh-CN" altLang="en-US" sz="1600" spc="-100" dirty="0">
                <a:cs typeface="Calibri" panose="020F0502020204030204" pitchFamily="34" charset="0"/>
              </a:rPr>
              <a:t> </a:t>
            </a:r>
            <a:r>
              <a:rPr lang="en-US" altLang="zh-CN" sz="1600" spc="-100" dirty="0">
                <a:cs typeface="Calibri" panose="020F0502020204030204" pitchFamily="34" charset="0"/>
              </a:rPr>
              <a:t>not</a:t>
            </a:r>
            <a:r>
              <a:rPr lang="zh-CN" altLang="en-US" sz="1600" spc="-100" dirty="0">
                <a:cs typeface="Calibri" panose="020F0502020204030204" pitchFamily="34" charset="0"/>
              </a:rPr>
              <a:t> </a:t>
            </a:r>
            <a:r>
              <a:rPr lang="en-US" altLang="zh-CN" sz="1600" spc="-100" dirty="0">
                <a:cs typeface="Calibri" panose="020F0502020204030204" pitchFamily="34" charset="0"/>
              </a:rPr>
              <a:t>matter</a:t>
            </a:r>
            <a:r>
              <a:rPr lang="zh-CN" altLang="en-US" sz="1600" spc="-100" dirty="0">
                <a:cs typeface="Calibri" panose="020F0502020204030204" pitchFamily="34" charset="0"/>
              </a:rPr>
              <a:t> </a:t>
            </a:r>
            <a:r>
              <a:rPr lang="en-US" altLang="zh-CN" sz="1600" spc="-100" dirty="0">
                <a:cs typeface="Calibri" panose="020F0502020204030204" pitchFamily="34" charset="0"/>
              </a:rPr>
              <a:t>for</a:t>
            </a:r>
            <a:r>
              <a:rPr lang="zh-CN" altLang="en-US" sz="1600" spc="-100" dirty="0">
                <a:cs typeface="Calibri" panose="020F0502020204030204" pitchFamily="34" charset="0"/>
              </a:rPr>
              <a:t> </a:t>
            </a:r>
            <a:r>
              <a:rPr lang="en-US" altLang="zh-CN" sz="1600" spc="-100" dirty="0">
                <a:cs typeface="Calibri" panose="020F0502020204030204" pitchFamily="34" charset="0"/>
              </a:rPr>
              <a:t>accuracy</a:t>
            </a:r>
            <a:r>
              <a:rPr lang="zh-CN" altLang="en-US" sz="1600" spc="-100" dirty="0">
                <a:cs typeface="Calibri" panose="020F0502020204030204" pitchFamily="34" charset="0"/>
              </a:rPr>
              <a:t> </a:t>
            </a:r>
            <a:r>
              <a:rPr lang="en-US" altLang="zh-CN" sz="1600" spc="-100" dirty="0">
                <a:cs typeface="Calibri" panose="020F0502020204030204" pitchFamily="34" charset="0"/>
              </a:rPr>
              <a:t>of</a:t>
            </a:r>
            <a:r>
              <a:rPr lang="zh-CN" altLang="en-US" sz="1600" spc="-100" dirty="0">
                <a:cs typeface="Calibri" panose="020F0502020204030204" pitchFamily="34" charset="0"/>
              </a:rPr>
              <a:t> </a:t>
            </a:r>
            <a:r>
              <a:rPr lang="en-US" altLang="zh-CN" sz="1600" spc="-100" dirty="0">
                <a:cs typeface="Calibri" panose="020F0502020204030204" pitchFamily="34" charset="0"/>
              </a:rPr>
              <a:t>performance</a:t>
            </a:r>
            <a:r>
              <a:rPr lang="zh-CN" altLang="en-US" sz="1600" spc="-100" dirty="0">
                <a:cs typeface="Calibri" panose="020F0502020204030204" pitchFamily="34" charset="0"/>
              </a:rPr>
              <a:t> </a:t>
            </a:r>
            <a:r>
              <a:rPr lang="en-US" altLang="zh-CN" sz="1600" spc="-100" dirty="0">
                <a:cs typeface="Calibri" panose="020F0502020204030204" pitchFamily="34" charset="0"/>
              </a:rPr>
              <a:t>CT</a:t>
            </a:r>
            <a:r>
              <a:rPr lang="zh-CN" altLang="en-US" sz="1600" spc="-100" dirty="0">
                <a:cs typeface="Calibri" panose="020F0502020204030204" pitchFamily="34" charset="0"/>
              </a:rPr>
              <a:t> </a:t>
            </a:r>
            <a:r>
              <a:rPr lang="en-US" altLang="zh-CN" sz="1600" spc="-100" dirty="0">
                <a:cs typeface="Calibri" panose="020F0502020204030204" pitchFamily="34" charset="0"/>
              </a:rPr>
              <a:t>at</a:t>
            </a:r>
            <a:r>
              <a:rPr lang="zh-CN" altLang="en-US" sz="1600" spc="-100" dirty="0">
                <a:cs typeface="Calibri" panose="020F0502020204030204" pitchFamily="34" charset="0"/>
              </a:rPr>
              <a:t> </a:t>
            </a:r>
            <a:r>
              <a:rPr lang="en-US" altLang="zh-CN" sz="1600" spc="-100" dirty="0">
                <a:cs typeface="Calibri" panose="020F0502020204030204" pitchFamily="34" charset="0"/>
              </a:rPr>
              <a:t>source</a:t>
            </a:r>
            <a:r>
              <a:rPr lang="zh-CN" altLang="en-US" sz="1600" spc="-100" dirty="0">
                <a:cs typeface="Calibri" panose="020F0502020204030204" pitchFamily="34" charset="0"/>
              </a:rPr>
              <a:t> </a:t>
            </a:r>
            <a:r>
              <a:rPr lang="en-US" altLang="zh-CN" sz="1600" spc="-100" dirty="0">
                <a:cs typeface="Calibri" panose="020F0502020204030204" pitchFamily="34" charset="0"/>
              </a:rPr>
              <a:t>side</a:t>
            </a:r>
            <a:r>
              <a:rPr lang="zh-CN" altLang="en-US" sz="1600" spc="-100" dirty="0">
                <a:cs typeface="Calibri" panose="020F0502020204030204" pitchFamily="34" charset="0"/>
              </a:rPr>
              <a:t> </a:t>
            </a:r>
            <a:r>
              <a:rPr lang="en-US" altLang="zh-CN" sz="1600" spc="-100" dirty="0">
                <a:cs typeface="Calibri" panose="020F0502020204030204" pitchFamily="34" charset="0"/>
              </a:rPr>
              <a:t>or</a:t>
            </a:r>
            <a:r>
              <a:rPr lang="zh-CN" altLang="en-US" sz="1600" spc="-100" dirty="0">
                <a:cs typeface="Calibri" panose="020F0502020204030204" pitchFamily="34" charset="0"/>
              </a:rPr>
              <a:t> </a:t>
            </a:r>
            <a:r>
              <a:rPr lang="en-US" altLang="zh-CN" sz="1600" spc="-100" dirty="0">
                <a:cs typeface="Calibri" panose="020F0502020204030204" pitchFamily="34" charset="0"/>
              </a:rPr>
              <a:t>grid</a:t>
            </a:r>
            <a:r>
              <a:rPr lang="zh-CN" altLang="en-US" sz="1600" spc="-100" dirty="0">
                <a:cs typeface="Calibri" panose="020F0502020204030204" pitchFamily="34" charset="0"/>
              </a:rPr>
              <a:t> </a:t>
            </a:r>
            <a:r>
              <a:rPr lang="en-US" altLang="zh-CN" sz="1600" spc="-100" dirty="0">
                <a:cs typeface="Calibri" panose="020F0502020204030204" pitchFamily="34" charset="0"/>
              </a:rPr>
              <a:t>side,</a:t>
            </a:r>
            <a:r>
              <a:rPr lang="zh-CN" altLang="en-US" sz="1600" spc="-100" dirty="0">
                <a:cs typeface="Calibri" panose="020F0502020204030204" pitchFamily="34" charset="0"/>
              </a:rPr>
              <a:t> </a:t>
            </a:r>
            <a:r>
              <a:rPr lang="en-US" altLang="zh-CN" sz="1600" spc="-100" dirty="0">
                <a:cs typeface="Calibri" panose="020F0502020204030204" pitchFamily="34" charset="0"/>
              </a:rPr>
              <a:t>it</a:t>
            </a:r>
            <a:r>
              <a:rPr lang="zh-CN" altLang="en-US" sz="1600" spc="-100" dirty="0">
                <a:cs typeface="Calibri" panose="020F0502020204030204" pitchFamily="34" charset="0"/>
              </a:rPr>
              <a:t> </a:t>
            </a:r>
            <a:r>
              <a:rPr lang="en-US" altLang="zh-CN" sz="1600" spc="-100" dirty="0">
                <a:cs typeface="Calibri" panose="020F0502020204030204" pitchFamily="34" charset="0"/>
              </a:rPr>
              <a:t>does</a:t>
            </a:r>
            <a:r>
              <a:rPr lang="zh-CN" altLang="en-US" sz="1600" spc="-100" dirty="0">
                <a:cs typeface="Calibri" panose="020F0502020204030204" pitchFamily="34" charset="0"/>
              </a:rPr>
              <a:t> </a:t>
            </a:r>
            <a:r>
              <a:rPr lang="en-US" altLang="zh-CN" sz="1600" spc="-100" dirty="0">
                <a:cs typeface="Calibri" panose="020F0502020204030204" pitchFamily="34" charset="0"/>
              </a:rPr>
              <a:t>matter</a:t>
            </a:r>
            <a:r>
              <a:rPr lang="zh-CN" altLang="en-US" sz="1600" spc="-100" dirty="0">
                <a:cs typeface="Calibri" panose="020F0502020204030204" pitchFamily="34" charset="0"/>
              </a:rPr>
              <a:t> </a:t>
            </a:r>
            <a:r>
              <a:rPr lang="en-US" altLang="zh-CN" sz="1600" spc="-100" dirty="0">
                <a:cs typeface="Calibri" panose="020F0502020204030204" pitchFamily="34" charset="0"/>
              </a:rPr>
              <a:t>the</a:t>
            </a:r>
            <a:r>
              <a:rPr lang="zh-CN" altLang="en-US" sz="1600" spc="-100" dirty="0">
                <a:cs typeface="Calibri" panose="020F0502020204030204" pitchFamily="34" charset="0"/>
              </a:rPr>
              <a:t> </a:t>
            </a:r>
            <a:r>
              <a:rPr lang="en-US" altLang="zh-CN" sz="1600" spc="-100" dirty="0">
                <a:cs typeface="Calibri" panose="020F0502020204030204" pitchFamily="34" charset="0"/>
              </a:rPr>
              <a:t>habit</a:t>
            </a:r>
            <a:r>
              <a:rPr lang="zh-CN" altLang="en-US" sz="1600" spc="-100" dirty="0">
                <a:cs typeface="Calibri" panose="020F0502020204030204" pitchFamily="34" charset="0"/>
              </a:rPr>
              <a:t> </a:t>
            </a:r>
            <a:r>
              <a:rPr lang="en-US" altLang="zh-CN" sz="1600" spc="-100" dirty="0">
                <a:cs typeface="Calibri" panose="020F0502020204030204" pitchFamily="34" charset="0"/>
              </a:rPr>
              <a:t>of</a:t>
            </a:r>
            <a:r>
              <a:rPr lang="zh-CN" altLang="en-US" sz="1600" spc="-100" dirty="0">
                <a:cs typeface="Calibri" panose="020F0502020204030204" pitchFamily="34" charset="0"/>
              </a:rPr>
              <a:t> </a:t>
            </a:r>
            <a:r>
              <a:rPr lang="en-US" altLang="zh-CN" sz="1600" spc="-100" dirty="0">
                <a:cs typeface="Calibri" panose="020F0502020204030204" pitchFamily="34" charset="0"/>
              </a:rPr>
              <a:t>electric</a:t>
            </a:r>
            <a:r>
              <a:rPr lang="zh-CN" altLang="en-US" sz="1600" spc="-100" dirty="0">
                <a:cs typeface="Calibri" panose="020F0502020204030204" pitchFamily="34" charset="0"/>
              </a:rPr>
              <a:t> </a:t>
            </a:r>
            <a:r>
              <a:rPr lang="en-US" altLang="zh-CN" sz="1600" spc="-100" dirty="0">
                <a:cs typeface="Calibri" panose="020F0502020204030204" pitchFamily="34" charset="0"/>
              </a:rPr>
              <a:t>system</a:t>
            </a:r>
            <a:r>
              <a:rPr lang="zh-CN" altLang="en-US" sz="1600" spc="-100" dirty="0">
                <a:cs typeface="Calibri" panose="020F0502020204030204" pitchFamily="34" charset="0"/>
              </a:rPr>
              <a:t> </a:t>
            </a:r>
            <a:r>
              <a:rPr lang="en-US" altLang="zh-CN" sz="1600" spc="-100" dirty="0">
                <a:cs typeface="Calibri" panose="020F0502020204030204" pitchFamily="34" charset="0"/>
              </a:rPr>
              <a:t>CT</a:t>
            </a:r>
            <a:r>
              <a:rPr lang="zh-CN" altLang="en-US" sz="1600" spc="-100" dirty="0">
                <a:cs typeface="Calibri" panose="020F0502020204030204" pitchFamily="34" charset="0"/>
              </a:rPr>
              <a:t> </a:t>
            </a:r>
            <a:r>
              <a:rPr lang="en-US" altLang="zh-CN" sz="1600" spc="-100" dirty="0">
                <a:cs typeface="Calibri" panose="020F0502020204030204" pitchFamily="34" charset="0"/>
              </a:rPr>
              <a:t>at</a:t>
            </a:r>
            <a:r>
              <a:rPr lang="zh-CN" altLang="en-US" sz="1600" spc="-100" dirty="0">
                <a:cs typeface="Calibri" panose="020F0502020204030204" pitchFamily="34" charset="0"/>
              </a:rPr>
              <a:t> </a:t>
            </a:r>
            <a:r>
              <a:rPr lang="en-US" altLang="zh-CN" sz="1600" spc="-100" dirty="0">
                <a:cs typeface="Calibri" panose="020F0502020204030204" pitchFamily="34" charset="0"/>
              </a:rPr>
              <a:t>grid</a:t>
            </a:r>
            <a:r>
              <a:rPr lang="zh-CN" altLang="en-US" sz="1600" spc="-100" dirty="0">
                <a:cs typeface="Calibri" panose="020F0502020204030204" pitchFamily="34" charset="0"/>
              </a:rPr>
              <a:t> </a:t>
            </a:r>
            <a:r>
              <a:rPr lang="en-US" altLang="zh-CN" sz="1600" spc="-100" dirty="0">
                <a:cs typeface="Calibri" panose="020F0502020204030204" pitchFamily="34" charset="0"/>
              </a:rPr>
              <a:t>side.</a:t>
            </a:r>
          </a:p>
          <a:p>
            <a:r>
              <a:rPr lang="en-US" altLang="zh-CN" sz="1600" spc="-100" dirty="0">
                <a:cs typeface="Calibri" panose="020F0502020204030204" pitchFamily="34" charset="0"/>
              </a:rPr>
              <a:t>Sinexcel SVG is always compatible with CT installation on</a:t>
            </a:r>
            <a:r>
              <a:rPr lang="en-US" altLang="zh-CN" sz="1600" spc="-100" dirty="0">
                <a:cs typeface="Calibri" panose="020F0502020204030204" pitchFamily="34" charset="0"/>
                <a:sym typeface="+mn-ea"/>
              </a:rPr>
              <a:t> both sides</a:t>
            </a:r>
            <a:r>
              <a:rPr lang="en-US" altLang="zh-CN" sz="1600" spc="-100" dirty="0">
                <a:cs typeface="Calibri" panose="020F0502020204030204" pitchFamily="34" charset="0"/>
              </a:rPr>
              <a:t>, </a:t>
            </a:r>
          </a:p>
          <a:p>
            <a:r>
              <a:rPr lang="en-US" altLang="zh-CN" sz="1600" spc="-100" dirty="0">
                <a:cs typeface="Calibri" panose="020F0502020204030204" pitchFamily="34" charset="0"/>
              </a:rPr>
              <a:t>for now SVG</a:t>
            </a:r>
            <a:r>
              <a:rPr lang="zh-CN" altLang="en-US" sz="1600" spc="-100" dirty="0">
                <a:cs typeface="Calibri" panose="020F0502020204030204" pitchFamily="34" charset="0"/>
              </a:rPr>
              <a:t> </a:t>
            </a:r>
            <a:r>
              <a:rPr lang="en-US" altLang="zh-CN" sz="1600" spc="-100" dirty="0">
                <a:cs typeface="Calibri" panose="020F0502020204030204" pitchFamily="34" charset="0"/>
              </a:rPr>
              <a:t>Pro</a:t>
            </a:r>
            <a:r>
              <a:rPr lang="zh-CN" altLang="en-US" sz="1600" spc="-100" dirty="0">
                <a:cs typeface="Calibri" panose="020F0502020204030204" pitchFamily="34" charset="0"/>
              </a:rPr>
              <a:t> </a:t>
            </a:r>
            <a:r>
              <a:rPr lang="en-US" altLang="zh-CN" sz="1600" spc="-100" dirty="0">
                <a:cs typeface="Calibri" panose="020F0502020204030204" pitchFamily="34" charset="0"/>
              </a:rPr>
              <a:t>can  realize multiple unit s with one set of CT on grid</a:t>
            </a:r>
            <a:r>
              <a:rPr lang="zh-CN" altLang="en-US" sz="1600" spc="-100" dirty="0">
                <a:cs typeface="Calibri" panose="020F0502020204030204" pitchFamily="34" charset="0"/>
              </a:rPr>
              <a:t> </a:t>
            </a:r>
            <a:r>
              <a:rPr lang="en-US" altLang="zh-CN" sz="1600" spc="-100" dirty="0">
                <a:cs typeface="Calibri" panose="020F0502020204030204" pitchFamily="34" charset="0"/>
              </a:rPr>
              <a:t>side.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2712" y="3812858"/>
            <a:ext cx="5517572" cy="1999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spc="-1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latin typeface="+mn-lt"/>
              </a:rPr>
              <a:t>Power electronics, every 0.5% increase in efficiency, a great technology improvement. </a:t>
            </a:r>
          </a:p>
          <a:p>
            <a:endParaRPr lang="en-US" altLang="zh-CN" dirty="0">
              <a:latin typeface="+mn-lt"/>
            </a:endParaRPr>
          </a:p>
          <a:p>
            <a:r>
              <a:rPr lang="en-US" altLang="zh-CN" dirty="0">
                <a:latin typeface="+mn-lt"/>
              </a:rPr>
              <a:t>This time, on the basis of the three-level topology which has lead the industry for 12 years, Sinexcel has once again made major technology innovations in circuit design and algorithm.</a:t>
            </a:r>
          </a:p>
          <a:p>
            <a:r>
              <a:rPr lang="en-US" altLang="zh-CN" dirty="0">
                <a:latin typeface="+mn-lt"/>
                <a:sym typeface="+mn-ea"/>
              </a:rPr>
              <a:t>Sinexcel SVG Pro  </a:t>
            </a:r>
            <a:r>
              <a:rPr lang="en-US" altLang="zh-CN" sz="2800" b="1" spc="0" dirty="0">
                <a:solidFill>
                  <a:schemeClr val="accent2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3*0.5%</a:t>
            </a:r>
            <a:r>
              <a:rPr lang="en-US" altLang="zh-CN" sz="1400" dirty="0">
                <a:latin typeface="+mn-lt"/>
                <a:sym typeface="+mn-ea"/>
              </a:rPr>
              <a:t> </a:t>
            </a:r>
            <a:r>
              <a:rPr lang="en-US" altLang="zh-CN" dirty="0">
                <a:latin typeface="+mn-lt"/>
                <a:sym typeface="+mn-ea"/>
              </a:rPr>
              <a:t>efficiency breakthrough.</a:t>
            </a:r>
            <a:endParaRPr lang="en-US" altLang="zh-CN" dirty="0">
              <a:latin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578918" y="1375204"/>
            <a:ext cx="4702175" cy="1116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kumimoji="1" sz="4000" spc="-150">
                <a:latin typeface="+mj-lt"/>
                <a:cs typeface="Calibri" panose="020F0502020204030204" pitchFamily="34" charset="0"/>
              </a:defRPr>
            </a:lvl1pPr>
          </a:lstStyle>
          <a:p>
            <a:pPr>
              <a:lnSpc>
                <a:spcPts val="4000"/>
              </a:lnSpc>
            </a:pPr>
            <a:r>
              <a:rPr lang="en-US" altLang="zh-CN" dirty="0"/>
              <a:t>Big breakthrough</a:t>
            </a:r>
            <a:br>
              <a:rPr lang="en-US" altLang="zh-CN" dirty="0"/>
            </a:br>
            <a:r>
              <a:rPr lang="en-US" altLang="zh-CN" dirty="0"/>
              <a:t>peak efficiency </a:t>
            </a:r>
            <a:r>
              <a:rPr kumimoji="0" lang="en-US" altLang="zh-CN" b="1" spc="0" dirty="0">
                <a:solidFill>
                  <a:schemeClr val="accent6"/>
                </a:solidFill>
                <a:cs typeface="+mj-lt"/>
              </a:rPr>
              <a:t>98</a:t>
            </a:r>
            <a:r>
              <a:rPr lang="en-US" altLang="zh-CN" dirty="0">
                <a:solidFill>
                  <a:schemeClr val="accent6"/>
                </a:solidFill>
                <a:cs typeface="+mj-lt"/>
              </a:rPr>
              <a:t>.</a:t>
            </a:r>
            <a:r>
              <a:rPr kumimoji="0" lang="en-US" altLang="zh-CN" b="1" spc="0" dirty="0">
                <a:solidFill>
                  <a:schemeClr val="accent6"/>
                </a:solidFill>
                <a:cs typeface="+mj-lt"/>
              </a:rPr>
              <a:t>5%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09335" y="1488440"/>
            <a:ext cx="456565" cy="9912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框 40"/>
          <p:cNvSpPr txBox="1"/>
          <p:nvPr/>
        </p:nvSpPr>
        <p:spPr>
          <a:xfrm>
            <a:off x="4515485" y="1631622"/>
            <a:ext cx="7720447" cy="1118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defRPr kumimoji="1" sz="4000" spc="-15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zh-CN" altLang="en-US" sz="3600" dirty="0"/>
              <a:t>50% </a:t>
            </a:r>
            <a:r>
              <a:rPr lang="en-US" altLang="zh-CN" sz="3600" dirty="0"/>
              <a:t>energy</a:t>
            </a:r>
            <a:r>
              <a:rPr lang="zh-CN" altLang="en-US" sz="3600" dirty="0"/>
              <a:t> </a:t>
            </a:r>
            <a:r>
              <a:rPr lang="en-US" altLang="zh-CN" sz="3600" dirty="0"/>
              <a:t>consumption</a:t>
            </a:r>
            <a:r>
              <a:rPr lang="zh-CN" altLang="en-US" sz="3600" dirty="0"/>
              <a:t> </a:t>
            </a:r>
            <a:r>
              <a:rPr lang="en-US" altLang="zh-CN" sz="3600" dirty="0"/>
              <a:t>reduced</a:t>
            </a:r>
          </a:p>
          <a:p>
            <a:r>
              <a:rPr lang="en-US" altLang="zh-CN" sz="3600" dirty="0"/>
              <a:t>100%</a:t>
            </a:r>
            <a:r>
              <a:rPr lang="zh-CN" altLang="en-US" sz="3600" dirty="0"/>
              <a:t> </a:t>
            </a:r>
            <a:r>
              <a:rPr lang="en-US" altLang="zh-CN" sz="3600" dirty="0"/>
              <a:t>capacity</a:t>
            </a:r>
            <a:r>
              <a:rPr lang="zh-CN" altLang="en-US" sz="3600" dirty="0"/>
              <a:t> </a:t>
            </a:r>
            <a:r>
              <a:rPr lang="en-US" altLang="zh-CN" sz="3600" dirty="0"/>
              <a:t>of</a:t>
            </a:r>
            <a:r>
              <a:rPr lang="zh-CN" altLang="en-US" sz="3600" dirty="0"/>
              <a:t> </a:t>
            </a:r>
            <a:r>
              <a:rPr lang="en-US" altLang="zh-CN" sz="3600" dirty="0"/>
              <a:t>Power</a:t>
            </a:r>
            <a:r>
              <a:rPr lang="zh-CN" altLang="en-US" sz="3600" dirty="0"/>
              <a:t> </a:t>
            </a:r>
            <a:r>
              <a:rPr lang="en-US" altLang="zh-CN" sz="3600" dirty="0"/>
              <a:t>Factor</a:t>
            </a:r>
            <a:r>
              <a:rPr lang="zh-CN" altLang="en-US" sz="3600" dirty="0"/>
              <a:t> </a:t>
            </a:r>
            <a:r>
              <a:rPr lang="en-US" altLang="zh-CN" sz="3600" dirty="0"/>
              <a:t>Correction</a:t>
            </a:r>
            <a:endParaRPr lang="zh-CN" altLang="en-US" sz="3600" dirty="0"/>
          </a:p>
        </p:txBody>
      </p:sp>
      <p:sp>
        <p:nvSpPr>
          <p:cNvPr id="6" name="矩形 5"/>
          <p:cNvSpPr/>
          <p:nvPr/>
        </p:nvSpPr>
        <p:spPr>
          <a:xfrm>
            <a:off x="109854" y="3823335"/>
            <a:ext cx="6249773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spc="-100" dirty="0">
                <a:latin typeface="Calibri" panose="020F0502020204030204" pitchFamily="34" charset="0"/>
                <a:cs typeface="Calibri" panose="020F0502020204030204" pitchFamily="34" charset="0"/>
              </a:rPr>
              <a:t>50kVar&amp;100kVar</a:t>
            </a:r>
            <a:r>
              <a:rPr lang="zh-CN" altLang="en-US" sz="1600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600" spc="-100" dirty="0">
                <a:latin typeface="Cambria" panose="02040503050406030204" charset="0"/>
                <a:cs typeface="Cambria" panose="02040503050406030204" charset="0"/>
              </a:rPr>
              <a:t>are</a:t>
            </a:r>
            <a:r>
              <a:rPr lang="zh-CN" altLang="en-US" sz="1600" spc="-100" dirty="0">
                <a:latin typeface="Cambria" panose="02040503050406030204" charset="0"/>
                <a:cs typeface="Cambria" panose="02040503050406030204" charset="0"/>
              </a:rPr>
              <a:t> high-power equipment, supporting a large facility to </a:t>
            </a:r>
            <a:endParaRPr lang="en-US" altLang="zh-CN" sz="1600" spc="-100" dirty="0">
              <a:latin typeface="Cambria" panose="02040503050406030204" charset="0"/>
              <a:cs typeface="Cambria" panose="02040503050406030204" charset="0"/>
            </a:endParaRPr>
          </a:p>
          <a:p>
            <a:r>
              <a:rPr lang="zh-CN" altLang="en-US" sz="1600" spc="-100" dirty="0">
                <a:latin typeface="Cambria" panose="02040503050406030204" charset="0"/>
                <a:cs typeface="Cambria" panose="02040503050406030204" charset="0"/>
              </a:rPr>
              <a:t>operate multiple modules in parallel, 24*365 working hours and </a:t>
            </a:r>
            <a:r>
              <a:rPr lang="en-US" altLang="zh-CN" sz="1600" spc="-100" dirty="0">
                <a:latin typeface="Cambria" panose="02040503050406030204" charset="0"/>
                <a:cs typeface="Cambria" panose="02040503050406030204" charset="0"/>
              </a:rPr>
              <a:t>SVG</a:t>
            </a:r>
            <a:r>
              <a:rPr lang="zh-CN" altLang="en-US" sz="1600" spc="-100" dirty="0">
                <a:latin typeface="Cambria" panose="02040503050406030204" charset="0"/>
                <a:cs typeface="Cambria" panose="02040503050406030204" charset="0"/>
              </a:rPr>
              <a:t>'s own energy consumption are important indicators for users to operate efficiently.</a:t>
            </a:r>
            <a:endParaRPr lang="en-US" altLang="zh-CN" sz="1600" spc="-100" dirty="0">
              <a:latin typeface="Cambria" panose="02040503050406030204" charset="0"/>
              <a:cs typeface="Cambria" panose="02040503050406030204" charset="0"/>
            </a:endParaRPr>
          </a:p>
          <a:p>
            <a:endParaRPr lang="en-US" altLang="zh-CN" sz="1600" spc="-100" dirty="0">
              <a:latin typeface="Cambria" panose="02040503050406030204" charset="0"/>
              <a:cs typeface="Cambria" panose="02040503050406030204" charset="0"/>
            </a:endParaRPr>
          </a:p>
          <a:p>
            <a:r>
              <a:rPr lang="en-US" altLang="zh-CN" sz="1600" spc="-100" dirty="0">
                <a:latin typeface="Cambria" panose="02040503050406030204" charset="0"/>
                <a:cs typeface="Cambria" panose="02040503050406030204" charset="0"/>
              </a:rPr>
              <a:t>Pro</a:t>
            </a:r>
            <a:r>
              <a:rPr lang="zh-CN" altLang="en-US" sz="1600" spc="-100" dirty="0"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altLang="zh-CN" sz="1600" spc="-100" dirty="0">
                <a:latin typeface="Cambria" panose="02040503050406030204" charset="0"/>
                <a:cs typeface="Cambria" panose="02040503050406030204" charset="0"/>
              </a:rPr>
              <a:t>SVG</a:t>
            </a:r>
            <a:r>
              <a:rPr lang="zh-CN" altLang="en-US" sz="1600" spc="-100" dirty="0"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altLang="zh-CN" sz="1600" spc="-100" dirty="0">
                <a:latin typeface="Cambria" panose="02040503050406030204" charset="0"/>
                <a:cs typeface="Cambria" panose="02040503050406030204" charset="0"/>
              </a:rPr>
              <a:t>peak </a:t>
            </a:r>
            <a:r>
              <a:rPr lang="zh-CN" altLang="en-US" sz="1600" spc="-100" dirty="0"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altLang="zh-CN" sz="1600" spc="-100" dirty="0">
                <a:latin typeface="Cambria" panose="02040503050406030204" charset="0"/>
                <a:cs typeface="Cambria" panose="02040503050406030204" charset="0"/>
              </a:rPr>
              <a:t>efficiency</a:t>
            </a:r>
            <a:r>
              <a:rPr lang="zh-CN" altLang="en-US" sz="1600" spc="-100" dirty="0"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altLang="zh-CN" sz="1600" spc="-100" dirty="0">
                <a:latin typeface="Cambria" panose="02040503050406030204" charset="0"/>
                <a:cs typeface="Cambria" panose="02040503050406030204" charset="0"/>
              </a:rPr>
              <a:t>up</a:t>
            </a:r>
            <a:r>
              <a:rPr lang="zh-CN" altLang="en-US" sz="1600" spc="-100" dirty="0"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altLang="zh-CN" sz="1600" spc="-100" dirty="0">
                <a:latin typeface="Cambria" panose="02040503050406030204" charset="0"/>
                <a:cs typeface="Cambria" panose="02040503050406030204" charset="0"/>
              </a:rPr>
              <a:t>to</a:t>
            </a:r>
            <a:r>
              <a:rPr lang="zh-CN" altLang="en-US" sz="1600" spc="-100" dirty="0"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altLang="zh-CN" sz="1600" spc="-100" dirty="0">
                <a:latin typeface="Cambria" panose="02040503050406030204" charset="0"/>
                <a:cs typeface="Cambria" panose="02040503050406030204" charset="0"/>
              </a:rPr>
              <a:t>98.5%,</a:t>
            </a:r>
            <a:r>
              <a:rPr lang="zh-CN" altLang="en-US" sz="1600" spc="-100" dirty="0"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altLang="zh-CN" sz="1600" spc="-100" dirty="0">
                <a:latin typeface="Cambria" panose="02040503050406030204" charset="0"/>
                <a:cs typeface="Cambria" panose="02040503050406030204" charset="0"/>
              </a:rPr>
              <a:t>compare</a:t>
            </a:r>
            <a:r>
              <a:rPr lang="zh-CN" altLang="en-US" sz="1600" spc="-100" dirty="0"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altLang="zh-CN" sz="1600" spc="-100" dirty="0">
                <a:latin typeface="Cambria" panose="02040503050406030204" charset="0"/>
                <a:cs typeface="Cambria" panose="02040503050406030204" charset="0"/>
              </a:rPr>
              <a:t>to</a:t>
            </a:r>
            <a:r>
              <a:rPr lang="zh-CN" altLang="en-US" sz="1600" spc="-100" dirty="0"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altLang="zh-CN" sz="1600" spc="-100" dirty="0">
                <a:latin typeface="Cambria" panose="02040503050406030204" charset="0"/>
                <a:cs typeface="Cambria" panose="02040503050406030204" charset="0"/>
              </a:rPr>
              <a:t>industry</a:t>
            </a:r>
            <a:r>
              <a:rPr lang="zh-CN" altLang="en-US" sz="1600" spc="-100" dirty="0"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altLang="zh-CN" sz="1600" spc="-100" dirty="0">
                <a:latin typeface="Cambria" panose="02040503050406030204" charset="0"/>
                <a:cs typeface="Cambria" panose="02040503050406030204" charset="0"/>
              </a:rPr>
              <a:t>standard</a:t>
            </a:r>
            <a:r>
              <a:rPr lang="zh-CN" altLang="en-US" sz="1600" spc="-100" dirty="0"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altLang="zh-CN" sz="1600" spc="-100" dirty="0">
                <a:latin typeface="Cambria" panose="02040503050406030204" charset="0"/>
                <a:cs typeface="Cambria" panose="02040503050406030204" charset="0"/>
              </a:rPr>
              <a:t>97%,</a:t>
            </a:r>
          </a:p>
          <a:p>
            <a:r>
              <a:rPr lang="en-US" altLang="zh-CN" sz="2000" b="1" spc="-100" dirty="0">
                <a:latin typeface="Cambria" panose="02040503050406030204" charset="0"/>
                <a:cs typeface="Cambria" panose="02040503050406030204" charset="0"/>
              </a:rPr>
              <a:t>            energy consume saving: </a:t>
            </a:r>
            <a:r>
              <a:rPr lang="en-US" altLang="zh-CN" sz="2800" b="1" dirty="0">
                <a:solidFill>
                  <a:schemeClr val="accent2"/>
                </a:solidFill>
                <a:latin typeface="Cambria" panose="02040503050406030204" charset="0"/>
                <a:cs typeface="Cambria" panose="02040503050406030204" charset="0"/>
              </a:rPr>
              <a:t>12</a:t>
            </a:r>
            <a:r>
              <a:rPr lang="en-US" altLang="zh-CN" sz="2000" b="1" spc="-100" dirty="0">
                <a:solidFill>
                  <a:schemeClr val="accent2"/>
                </a:solidFill>
                <a:latin typeface="Cambria" panose="02040503050406030204" charset="0"/>
                <a:cs typeface="Cambria" panose="02040503050406030204" charset="0"/>
              </a:rPr>
              <a:t>,</a:t>
            </a:r>
            <a:r>
              <a:rPr lang="en-US" altLang="zh-CN" sz="2800" b="1" dirty="0">
                <a:solidFill>
                  <a:schemeClr val="accent2"/>
                </a:solidFill>
                <a:latin typeface="Cambria" panose="02040503050406030204" charset="0"/>
                <a:cs typeface="Cambria" panose="02040503050406030204" charset="0"/>
              </a:rPr>
              <a:t>972KWH</a:t>
            </a:r>
            <a:r>
              <a:rPr lang="en-US" altLang="zh-CN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altLang="zh-CN" sz="2000" spc="-100" dirty="0">
                <a:latin typeface="Cambria" panose="02040503050406030204" charset="0"/>
                <a:cs typeface="Cambria" panose="02040503050406030204" charset="0"/>
              </a:rPr>
              <a:t>per year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920" y="1743075"/>
            <a:ext cx="456565" cy="8953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" y="4963160"/>
            <a:ext cx="549275" cy="4679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880018" y="1319940"/>
            <a:ext cx="6096000" cy="11988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1600" spc="-100" dirty="0">
                <a:latin typeface="Cambria" panose="02040503050406030204" charset="0"/>
                <a:cs typeface="Cambria" panose="02040503050406030204" charset="0"/>
              </a:rPr>
              <a:t>Inverters say please run at  80% load, Sinexcel SVG Pro says go ahead for </a:t>
            </a:r>
            <a:r>
              <a:rPr lang="en-US" altLang="zh-CN" sz="2400" b="1" dirty="0">
                <a:solidFill>
                  <a:schemeClr val="accent6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100%</a:t>
            </a:r>
            <a:r>
              <a:rPr lang="zh-CN" altLang="en-US" sz="2000" spc="-100" dirty="0"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zh-CN" altLang="en-US" sz="1600" spc="-100" dirty="0">
                <a:latin typeface="Cambria" panose="02040503050406030204" charset="0"/>
                <a:cs typeface="Cambria" panose="02040503050406030204" charset="0"/>
                <a:sym typeface="+mn-ea"/>
              </a:rPr>
              <a:t>full load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zh-CN" sz="2400" b="1" dirty="0">
                <a:solidFill>
                  <a:schemeClr val="accent6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24</a:t>
            </a:r>
            <a:r>
              <a:rPr lang="en-US" altLang="zh-CN" sz="1600" spc="-100" dirty="0">
                <a:latin typeface="Cambria" panose="02040503050406030204" charset="0"/>
                <a:cs typeface="Cambria" panose="02040503050406030204" charset="0"/>
                <a:sym typeface="+mn-ea"/>
              </a:rPr>
              <a:t>hours</a:t>
            </a:r>
            <a:r>
              <a:rPr lang="zh-CN" altLang="en-US" sz="1600" spc="-100" dirty="0">
                <a:latin typeface="Cambria" panose="02040503050406030204" charset="0"/>
                <a:cs typeface="Cambria" panose="02040503050406030204" charset="0"/>
                <a:sym typeface="+mn-ea"/>
              </a:rPr>
              <a:t>*</a:t>
            </a:r>
            <a:r>
              <a:rPr lang="en-US" altLang="zh-CN" sz="2400" b="1" dirty="0">
                <a:solidFill>
                  <a:schemeClr val="accent6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365</a:t>
            </a:r>
            <a:r>
              <a:rPr lang="en-US" altLang="zh-CN" sz="1600" spc="-100" dirty="0">
                <a:latin typeface="Cambria" panose="02040503050406030204" charset="0"/>
                <a:cs typeface="Cambria" panose="02040503050406030204" charset="0"/>
                <a:sym typeface="+mn-ea"/>
              </a:rPr>
              <a:t>days</a:t>
            </a:r>
          </a:p>
          <a:p>
            <a:pPr algn="l">
              <a:buClrTx/>
              <a:buSzTx/>
              <a:buFontTx/>
            </a:pPr>
            <a:endParaRPr lang="zh-CN" altLang="en-US" sz="1600" spc="-100" dirty="0">
              <a:solidFill>
                <a:srgbClr val="FF0000"/>
              </a:solidFill>
              <a:latin typeface="Cambria" panose="02040503050406030204" charset="0"/>
              <a:cs typeface="Cambria" panose="02040503050406030204" charset="0"/>
            </a:endParaRPr>
          </a:p>
          <a:p>
            <a:pPr algn="l">
              <a:buClrTx/>
              <a:buSzTx/>
              <a:buFontTx/>
            </a:pPr>
            <a:r>
              <a:rPr lang="zh-CN" altLang="en-US" sz="1600" b="1" spc="-100" dirty="0">
                <a:solidFill>
                  <a:schemeClr val="accent2"/>
                </a:solidFill>
                <a:latin typeface="Cambria" panose="02040503050406030204" charset="0"/>
                <a:cs typeface="Cambria" panose="02040503050406030204" charset="0"/>
              </a:rPr>
              <a:t>Only for SVG Pro 100k</a:t>
            </a:r>
            <a:r>
              <a:rPr lang="en-US" altLang="zh-CN" sz="1600" b="1" spc="-100" dirty="0">
                <a:solidFill>
                  <a:schemeClr val="accent2"/>
                </a:solidFill>
                <a:latin typeface="Cambria" panose="02040503050406030204" charset="0"/>
                <a:cs typeface="Cambria" panose="02040503050406030204" charset="0"/>
              </a:rPr>
              <a:t>v</a:t>
            </a:r>
            <a:r>
              <a:rPr lang="zh-CN" altLang="en-US" sz="1600" b="1" spc="-100" dirty="0">
                <a:solidFill>
                  <a:schemeClr val="accent2"/>
                </a:solidFill>
                <a:latin typeface="Cambria" panose="02040503050406030204" charset="0"/>
                <a:cs typeface="Cambria" panose="02040503050406030204" charset="0"/>
              </a:rPr>
              <a:t>ar, important,  only for SVG Pro 100k</a:t>
            </a:r>
            <a:r>
              <a:rPr lang="en-US" altLang="zh-CN" sz="1600" b="1" spc="-100" dirty="0">
                <a:solidFill>
                  <a:schemeClr val="accent2"/>
                </a:solidFill>
                <a:latin typeface="Cambria" panose="02040503050406030204" charset="0"/>
                <a:cs typeface="Cambria" panose="02040503050406030204" charset="0"/>
              </a:rPr>
              <a:t>v</a:t>
            </a:r>
            <a:r>
              <a:rPr lang="zh-CN" altLang="en-US" sz="1600" b="1" spc="-100" dirty="0">
                <a:solidFill>
                  <a:schemeClr val="accent2"/>
                </a:solidFill>
                <a:latin typeface="Cambria" panose="02040503050406030204" charset="0"/>
                <a:cs typeface="Cambria" panose="02040503050406030204" charset="0"/>
              </a:rPr>
              <a:t>ar</a:t>
            </a:r>
          </a:p>
        </p:txBody>
      </p:sp>
      <p:sp>
        <p:nvSpPr>
          <p:cNvPr id="3" name="矩形 2"/>
          <p:cNvSpPr/>
          <p:nvPr/>
        </p:nvSpPr>
        <p:spPr>
          <a:xfrm>
            <a:off x="117536" y="3818389"/>
            <a:ext cx="6096000" cy="16916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1600" spc="-100" dirty="0">
                <a:latin typeface="Cambria" panose="02040503050406030204" charset="0"/>
                <a:cs typeface="Cambria" panose="02040503050406030204" charset="0"/>
              </a:rPr>
              <a:t>Heat is the biggest challenge for lifetime of components, reliable of inverter. </a:t>
            </a:r>
          </a:p>
          <a:p>
            <a:pPr algn="l">
              <a:buClrTx/>
              <a:buSzTx/>
              <a:buFontTx/>
            </a:pPr>
            <a:endParaRPr lang="zh-CN" altLang="en-US" sz="1600" spc="-100" dirty="0">
              <a:latin typeface="Cambria" panose="02040503050406030204" charset="0"/>
              <a:cs typeface="Cambria" panose="02040503050406030204" charset="0"/>
            </a:endParaRPr>
          </a:p>
          <a:p>
            <a:pPr algn="l">
              <a:buClrTx/>
              <a:buSzTx/>
              <a:buFontTx/>
            </a:pPr>
            <a:r>
              <a:rPr lang="zh-CN" altLang="en-US" sz="1600" spc="-100" dirty="0">
                <a:latin typeface="Cambria" panose="02040503050406030204" charset="0"/>
                <a:cs typeface="Cambria" panose="02040503050406030204" charset="0"/>
              </a:rPr>
              <a:t>Sinexcel SVG Pro use high quality components and innovative design at circuit board and program</a:t>
            </a:r>
            <a:r>
              <a:rPr lang="en-US" altLang="zh-CN" sz="1600" spc="-100" dirty="0">
                <a:latin typeface="Cambria" panose="02040503050406030204" charset="0"/>
                <a:cs typeface="Cambria" panose="02040503050406030204" charset="0"/>
              </a:rPr>
              <a:t>ming</a:t>
            </a:r>
            <a:r>
              <a:rPr lang="zh-CN" altLang="en-US" sz="1400" spc="-100" dirty="0">
                <a:latin typeface="Cambria" panose="02040503050406030204" charset="0"/>
                <a:cs typeface="Cambria" panose="02040503050406030204" charset="0"/>
              </a:rPr>
              <a:t>,</a:t>
            </a:r>
            <a:r>
              <a:rPr lang="zh-CN" altLang="en-US" sz="1400" spc="-100" dirty="0">
                <a:solidFill>
                  <a:schemeClr val="accent2"/>
                </a:solidFill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altLang="zh-CN" sz="2000" b="1" dirty="0">
                <a:solidFill>
                  <a:schemeClr val="accent2"/>
                </a:solidFill>
                <a:latin typeface="Cambria" panose="02040503050406030204" charset="0"/>
                <a:cs typeface="Cambria" panose="02040503050406030204" charset="0"/>
              </a:rPr>
              <a:t>100%</a:t>
            </a:r>
            <a:r>
              <a:rPr lang="zh-CN" altLang="en-US" sz="1400" spc="-100" dirty="0">
                <a:latin typeface="Cambria" panose="02040503050406030204" charset="0"/>
                <a:cs typeface="Cambria" panose="02040503050406030204" charset="0"/>
              </a:rPr>
              <a:t> f</a:t>
            </a:r>
            <a:r>
              <a:rPr lang="zh-CN" altLang="en-US" sz="1600" spc="-100" dirty="0">
                <a:latin typeface="Cambria" panose="02040503050406030204" charset="0"/>
                <a:cs typeface="Cambria" panose="02040503050406030204" charset="0"/>
              </a:rPr>
              <a:t>ull load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altLang="zh-CN" sz="2000" b="1" dirty="0">
                <a:solidFill>
                  <a:schemeClr val="accent2"/>
                </a:solidFill>
                <a:latin typeface="Cambria" panose="02040503050406030204" charset="0"/>
                <a:cs typeface="Cambria" panose="02040503050406030204" charset="0"/>
              </a:rPr>
              <a:t>24</a:t>
            </a:r>
            <a:r>
              <a:rPr lang="en-US" altLang="zh-CN" sz="1600" spc="-100" dirty="0">
                <a:latin typeface="Cambria" panose="02040503050406030204" charset="0"/>
                <a:cs typeface="Cambria" panose="02040503050406030204" charset="0"/>
              </a:rPr>
              <a:t>hours</a:t>
            </a:r>
            <a:r>
              <a:rPr lang="zh-CN" altLang="en-US" sz="1600" spc="-100" dirty="0">
                <a:latin typeface="Cambria" panose="02040503050406030204" charset="0"/>
                <a:cs typeface="Cambria" panose="02040503050406030204" charset="0"/>
              </a:rPr>
              <a:t>*</a:t>
            </a:r>
            <a:r>
              <a:rPr lang="en-US" altLang="zh-CN" sz="2000" b="1" dirty="0">
                <a:solidFill>
                  <a:schemeClr val="accent2"/>
                </a:solidFill>
                <a:latin typeface="Cambria" panose="02040503050406030204" charset="0"/>
                <a:cs typeface="Cambria" panose="02040503050406030204" charset="0"/>
              </a:rPr>
              <a:t>365</a:t>
            </a:r>
            <a:r>
              <a:rPr lang="en-US" altLang="zh-CN" sz="1400" spc="-100" dirty="0">
                <a:latin typeface="Cambria" panose="02040503050406030204" charset="0"/>
                <a:cs typeface="Cambria" panose="02040503050406030204" charset="0"/>
              </a:rPr>
              <a:t>d</a:t>
            </a:r>
            <a:r>
              <a:rPr lang="en-US" altLang="zh-CN" sz="1600" spc="-100" dirty="0">
                <a:latin typeface="Cambria" panose="02040503050406030204" charset="0"/>
                <a:cs typeface="Cambria" panose="02040503050406030204" charset="0"/>
              </a:rPr>
              <a:t>ays</a:t>
            </a:r>
            <a:r>
              <a:rPr lang="zh-CN" altLang="en-US" sz="1600" spc="-100" dirty="0">
                <a:latin typeface="Cambria" panose="02040503050406030204" charset="0"/>
                <a:cs typeface="Cambria" panose="02040503050406030204" charset="0"/>
              </a:rPr>
              <a:t> is no problem (SVG Pro 100kVar).</a:t>
            </a:r>
          </a:p>
          <a:p>
            <a:pPr algn="l">
              <a:buClrTx/>
              <a:buSzTx/>
              <a:buFontTx/>
            </a:pPr>
            <a:r>
              <a:rPr lang="zh-CN" altLang="en-US" sz="1600" spc="-100" dirty="0">
                <a:latin typeface="Cambria" panose="02040503050406030204" charset="0"/>
                <a:cs typeface="Cambria" panose="02040503050406030204" charset="0"/>
              </a:rPr>
              <a:t>Reduce capacity at PFC capacity sizing, and cost of cabling, installation.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2395" y="3806190"/>
            <a:ext cx="570611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dirty="0"/>
              <a:t>Innovative design of Circuit Board, air duct and algorithm to greatly optimize heat dissipation</a:t>
            </a:r>
            <a:r>
              <a:rPr lang="en-US" altLang="zh-CN" sz="1600" dirty="0"/>
              <a:t>.</a:t>
            </a:r>
            <a:endParaRPr lang="zh-CN" altLang="en-US" sz="1600" dirty="0"/>
          </a:p>
          <a:p>
            <a:endParaRPr lang="zh-CN" altLang="en-US" sz="1600" dirty="0"/>
          </a:p>
          <a:p>
            <a:r>
              <a:rPr lang="en-US" sz="1600" dirty="0"/>
              <a:t>Less heat generation </a:t>
            </a:r>
            <a:r>
              <a:rPr lang="zh-CN" altLang="en-US" sz="1600" dirty="0"/>
              <a:t>enables </a:t>
            </a:r>
            <a:r>
              <a:rPr lang="en-US" altLang="zh-CN" sz="1600" spc="-100" dirty="0">
                <a:cs typeface="Calibri" panose="020F0502020204030204" pitchFamily="34" charset="0"/>
              </a:rPr>
              <a:t>SVG</a:t>
            </a:r>
            <a:r>
              <a:rPr lang="zh-CN" altLang="en-US" sz="1600" dirty="0"/>
              <a:t> to adapt to </a:t>
            </a:r>
            <a:r>
              <a:rPr lang="en-US" altLang="zh-CN" sz="1600" dirty="0"/>
              <a:t>various</a:t>
            </a:r>
            <a:r>
              <a:rPr lang="zh-CN" altLang="en-US" sz="1600" dirty="0"/>
              <a:t> working conditions all over the world, such as power distribution rooms without air conditioning and hot tropical areas.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933950" y="1269358"/>
            <a:ext cx="7202805" cy="603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defRPr kumimoji="1" sz="4000" spc="-150">
                <a:latin typeface="+mj-lt"/>
                <a:cs typeface="Calibri" panose="020F0502020204030204" pitchFamily="34" charset="0"/>
              </a:defRPr>
            </a:lvl1pPr>
          </a:lstStyle>
          <a:p>
            <a:pPr algn="l"/>
            <a:r>
              <a:rPr kumimoji="0" lang="en-US" altLang="zh-CN" b="1" spc="0" dirty="0">
                <a:solidFill>
                  <a:schemeClr val="accent6"/>
                </a:solidFill>
                <a:cs typeface="+mj-lt"/>
              </a:rPr>
              <a:t>33%</a:t>
            </a:r>
            <a:r>
              <a:rPr lang="zh-CN" altLang="en-US" dirty="0"/>
              <a:t> </a:t>
            </a:r>
            <a:r>
              <a:rPr lang="en-US" altLang="zh-CN" dirty="0"/>
              <a:t>heat</a:t>
            </a:r>
            <a:r>
              <a:rPr lang="zh-CN" altLang="en-US" dirty="0"/>
              <a:t> </a:t>
            </a:r>
            <a:r>
              <a:rPr lang="en-US" altLang="zh-CN" dirty="0"/>
              <a:t>reduction, </a:t>
            </a:r>
            <a:r>
              <a:rPr lang="en-US" altLang="zh-CN" dirty="0">
                <a:sym typeface="+mn-ea"/>
              </a:rPr>
              <a:t> st</a:t>
            </a:r>
            <a:r>
              <a:rPr lang="en-US" altLang="zh-CN" spc="-100" dirty="0">
                <a:sym typeface="+mn-ea"/>
              </a:rPr>
              <a:t>able</a:t>
            </a:r>
            <a:r>
              <a:rPr lang="zh-CN" altLang="en-US" spc="-100" dirty="0">
                <a:sym typeface="+mn-ea"/>
              </a:rPr>
              <a:t>*</a:t>
            </a:r>
            <a:r>
              <a:rPr lang="en-US" altLang="zh-CN" spc="-100" dirty="0">
                <a:sym typeface="+mn-ea"/>
              </a:rPr>
              <a:t>stable</a:t>
            </a:r>
            <a:endParaRPr lang="en-US" dirty="0"/>
          </a:p>
        </p:txBody>
      </p:sp>
      <p:sp>
        <p:nvSpPr>
          <p:cNvPr id="4" name="矩形 3"/>
          <p:cNvSpPr/>
          <p:nvPr/>
        </p:nvSpPr>
        <p:spPr>
          <a:xfrm>
            <a:off x="5267325" y="1824419"/>
            <a:ext cx="6096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pc="-100" dirty="0">
                <a:cs typeface="Calibri" panose="020F0502020204030204" pitchFamily="34" charset="0"/>
              </a:rPr>
              <a:t>Heat dissipation is the most important technical index </a:t>
            </a:r>
            <a:r>
              <a:rPr lang="en-US" altLang="zh-CN" sz="1600" spc="-100" dirty="0">
                <a:cs typeface="Calibri" panose="020F0502020204030204" pitchFamily="34" charset="0"/>
              </a:rPr>
              <a:t>of</a:t>
            </a:r>
            <a:r>
              <a:rPr lang="zh-CN" altLang="en-US" sz="1600" spc="-100" dirty="0">
                <a:cs typeface="Calibri" panose="020F0502020204030204" pitchFamily="34" charset="0"/>
              </a:rPr>
              <a:t> </a:t>
            </a:r>
            <a:r>
              <a:rPr lang="en-US" altLang="zh-CN" sz="1600" spc="-100" dirty="0">
                <a:cs typeface="Calibri" panose="020F0502020204030204" pitchFamily="34" charset="0"/>
              </a:rPr>
              <a:t>SVG</a:t>
            </a:r>
            <a:r>
              <a:rPr lang="zh-CN" altLang="en-US" sz="1600" spc="-100" dirty="0">
                <a:cs typeface="Calibri" panose="020F0502020204030204" pitchFamily="34" charset="0"/>
              </a:rPr>
              <a:t> </a:t>
            </a:r>
            <a:r>
              <a:rPr lang="en-US" altLang="zh-CN" sz="1600" spc="-100" dirty="0">
                <a:cs typeface="Calibri" panose="020F0502020204030204" pitchFamily="34" charset="0"/>
              </a:rPr>
              <a:t>reliability,</a:t>
            </a:r>
            <a:r>
              <a:rPr lang="zh-CN" altLang="en-US" sz="1600" spc="-100" dirty="0">
                <a:cs typeface="Calibri" panose="020F0502020204030204" pitchFamily="34" charset="0"/>
              </a:rPr>
              <a:t> </a:t>
            </a:r>
            <a:r>
              <a:rPr lang="en-US" altLang="zh-CN" sz="1600" spc="-100" dirty="0">
                <a:cs typeface="Calibri" panose="020F0502020204030204" pitchFamily="34" charset="0"/>
              </a:rPr>
              <a:t>Sinexcel</a:t>
            </a:r>
            <a:r>
              <a:rPr lang="zh-CN" altLang="en-US" sz="1600" spc="-100" dirty="0">
                <a:cs typeface="Calibri" panose="020F0502020204030204" pitchFamily="34" charset="0"/>
              </a:rPr>
              <a:t> </a:t>
            </a:r>
            <a:r>
              <a:rPr lang="en-US" altLang="zh-CN" sz="1600" spc="-100" dirty="0">
                <a:cs typeface="Calibri" panose="020F0502020204030204" pitchFamily="34" charset="0"/>
              </a:rPr>
              <a:t>SVG</a:t>
            </a:r>
            <a:r>
              <a:rPr lang="zh-CN" altLang="en-US" sz="1600" spc="-100" dirty="0">
                <a:cs typeface="Calibri" panose="020F0502020204030204" pitchFamily="34" charset="0"/>
              </a:rPr>
              <a:t> </a:t>
            </a:r>
            <a:r>
              <a:rPr lang="en-US" altLang="zh-CN" sz="1600" spc="-100" dirty="0">
                <a:cs typeface="Calibri" panose="020F0502020204030204" pitchFamily="34" charset="0"/>
              </a:rPr>
              <a:t>has</a:t>
            </a:r>
            <a:r>
              <a:rPr lang="zh-CN" altLang="en-US" sz="1600" spc="-100" dirty="0">
                <a:cs typeface="Calibri" panose="020F0502020204030204" pitchFamily="34" charset="0"/>
              </a:rPr>
              <a:t> </a:t>
            </a:r>
            <a:r>
              <a:rPr lang="en-US" altLang="zh-CN" sz="1600" spc="-100" dirty="0">
                <a:cs typeface="Calibri" panose="020F0502020204030204" pitchFamily="34" charset="0"/>
              </a:rPr>
              <a:t>a</a:t>
            </a:r>
            <a:r>
              <a:rPr lang="zh-CN" altLang="en-US" sz="1600" spc="-100" dirty="0">
                <a:cs typeface="Calibri" panose="020F0502020204030204" pitchFamily="34" charset="0"/>
              </a:rPr>
              <a:t> </a:t>
            </a:r>
            <a:r>
              <a:rPr lang="en-US" altLang="zh-CN" sz="1600" spc="-100" dirty="0">
                <a:cs typeface="Calibri" panose="020F0502020204030204" pitchFamily="34" charset="0"/>
              </a:rPr>
              <a:t>convincing</a:t>
            </a:r>
            <a:r>
              <a:rPr lang="zh-CN" altLang="en-US" sz="1600" spc="-100" dirty="0">
                <a:cs typeface="Calibri" panose="020F0502020204030204" pitchFamily="34" charset="0"/>
              </a:rPr>
              <a:t> </a:t>
            </a:r>
            <a:r>
              <a:rPr lang="en-US" altLang="zh-CN" sz="1600" spc="-100" dirty="0">
                <a:cs typeface="Calibri" panose="020F0502020204030204" pitchFamily="34" charset="0"/>
              </a:rPr>
              <a:t>record</a:t>
            </a:r>
            <a:r>
              <a:rPr lang="zh-CN" altLang="en-US" sz="1600" spc="-100" dirty="0">
                <a:cs typeface="Calibri" panose="020F0502020204030204" pitchFamily="34" charset="0"/>
              </a:rPr>
              <a:t> </a:t>
            </a:r>
            <a:r>
              <a:rPr lang="en-US" altLang="zh-CN" sz="1600" spc="-100" dirty="0">
                <a:cs typeface="Calibri" panose="020F0502020204030204" pitchFamily="34" charset="0"/>
              </a:rPr>
              <a:t>of</a:t>
            </a:r>
            <a:r>
              <a:rPr lang="zh-CN" altLang="en-US" sz="1600" spc="-100" dirty="0">
                <a:cs typeface="Calibri" panose="020F0502020204030204" pitchFamily="34" charset="0"/>
              </a:rPr>
              <a:t> </a:t>
            </a:r>
            <a:r>
              <a:rPr lang="en-US" altLang="zh-CN" sz="1600" spc="-100" dirty="0">
                <a:cs typeface="Calibri" panose="020F0502020204030204" pitchFamily="34" charset="0"/>
              </a:rPr>
              <a:t>stability,</a:t>
            </a:r>
            <a:r>
              <a:rPr lang="zh-CN" altLang="en-US" sz="1600" spc="-100" dirty="0">
                <a:cs typeface="Calibri" panose="020F0502020204030204" pitchFamily="34" charset="0"/>
              </a:rPr>
              <a:t> </a:t>
            </a:r>
            <a:r>
              <a:rPr lang="en-US" altLang="zh-CN" sz="1600" spc="-100" dirty="0">
                <a:cs typeface="Calibri" panose="020F0502020204030204" pitchFamily="34" charset="0"/>
              </a:rPr>
              <a:t>Pro</a:t>
            </a:r>
            <a:r>
              <a:rPr lang="zh-CN" altLang="en-US" sz="1600" spc="-100" dirty="0">
                <a:cs typeface="Calibri" panose="020F0502020204030204" pitchFamily="34" charset="0"/>
              </a:rPr>
              <a:t> </a:t>
            </a:r>
            <a:r>
              <a:rPr lang="en-US" altLang="zh-CN" sz="1600" spc="-100" dirty="0">
                <a:cs typeface="Calibri" panose="020F0502020204030204" pitchFamily="34" charset="0"/>
              </a:rPr>
              <a:t>SVG</a:t>
            </a:r>
            <a:r>
              <a:rPr lang="zh-CN" altLang="en-US" sz="1600" spc="-100" dirty="0">
                <a:cs typeface="Calibri" panose="020F0502020204030204" pitchFamily="34" charset="0"/>
              </a:rPr>
              <a:t> </a:t>
            </a:r>
            <a:r>
              <a:rPr lang="en-US" altLang="zh-CN" sz="1600" spc="-100" dirty="0">
                <a:cs typeface="Calibri" panose="020F0502020204030204" pitchFamily="34" charset="0"/>
              </a:rPr>
              <a:t>33%</a:t>
            </a:r>
            <a:r>
              <a:rPr lang="zh-CN" altLang="en-US" sz="1600" spc="-100" dirty="0">
                <a:cs typeface="Calibri" panose="020F0502020204030204" pitchFamily="34" charset="0"/>
              </a:rPr>
              <a:t> </a:t>
            </a:r>
            <a:r>
              <a:rPr lang="en-US" altLang="zh-CN" sz="1600" spc="-100" dirty="0">
                <a:cs typeface="Calibri" panose="020F0502020204030204" pitchFamily="34" charset="0"/>
              </a:rPr>
              <a:t>heat</a:t>
            </a:r>
            <a:r>
              <a:rPr lang="zh-CN" altLang="en-US" sz="1600" spc="-100" dirty="0">
                <a:cs typeface="Calibri" panose="020F0502020204030204" pitchFamily="34" charset="0"/>
              </a:rPr>
              <a:t> </a:t>
            </a:r>
            <a:r>
              <a:rPr lang="en-US" altLang="zh-CN" sz="1600" spc="-100" dirty="0">
                <a:cs typeface="Calibri" panose="020F0502020204030204" pitchFamily="34" charset="0"/>
              </a:rPr>
              <a:t>reduce,</a:t>
            </a:r>
            <a:r>
              <a:rPr lang="zh-CN" altLang="en-US" sz="1600" spc="-100" dirty="0">
                <a:cs typeface="Calibri" panose="020F0502020204030204" pitchFamily="34" charset="0"/>
              </a:rPr>
              <a:t> </a:t>
            </a:r>
            <a:r>
              <a:rPr lang="en-US" altLang="zh-CN" sz="1600" spc="-100" dirty="0">
                <a:cs typeface="Calibri" panose="020F0502020204030204" pitchFamily="34" charset="0"/>
              </a:rPr>
              <a:t>this</a:t>
            </a:r>
            <a:r>
              <a:rPr lang="zh-CN" altLang="en-US" sz="1600" spc="-100" dirty="0">
                <a:cs typeface="Calibri" panose="020F0502020204030204" pitchFamily="34" charset="0"/>
              </a:rPr>
              <a:t> </a:t>
            </a:r>
            <a:r>
              <a:rPr lang="en-US" altLang="zh-CN" sz="1600" spc="-100" dirty="0">
                <a:cs typeface="Calibri" panose="020F0502020204030204" pitchFamily="34" charset="0"/>
              </a:rPr>
              <a:t>is</a:t>
            </a:r>
            <a:r>
              <a:rPr lang="zh-CN" altLang="en-US" sz="1600" spc="-100" dirty="0">
                <a:cs typeface="Calibri" panose="020F0502020204030204" pitchFamily="34" charset="0"/>
              </a:rPr>
              <a:t>  </a:t>
            </a:r>
            <a:r>
              <a:rPr lang="en-US" altLang="zh-CN" sz="1600" spc="-100" dirty="0">
                <a:cs typeface="Calibri" panose="020F0502020204030204" pitchFamily="34" charset="0"/>
              </a:rPr>
              <a:t>stable</a:t>
            </a:r>
            <a:r>
              <a:rPr lang="zh-CN" altLang="en-US" sz="1600" spc="-100" dirty="0">
                <a:cs typeface="Calibri" panose="020F0502020204030204" pitchFamily="34" charset="0"/>
              </a:rPr>
              <a:t>*</a:t>
            </a:r>
            <a:r>
              <a:rPr lang="en-US" altLang="zh-CN" sz="1600" spc="-100" dirty="0">
                <a:cs typeface="Calibri" panose="020F0502020204030204" pitchFamily="34" charset="0"/>
              </a:rPr>
              <a:t>stable,</a:t>
            </a:r>
            <a:r>
              <a:rPr lang="zh-CN" altLang="en-US" sz="1600" spc="-100" dirty="0">
                <a:cs typeface="Calibri" panose="020F0502020204030204" pitchFamily="34" charset="0"/>
              </a:rPr>
              <a:t> </a:t>
            </a:r>
            <a:r>
              <a:rPr lang="en-US" altLang="zh-CN" sz="1600" spc="-100" dirty="0">
                <a:cs typeface="Calibri" panose="020F0502020204030204" pitchFamily="34" charset="0"/>
              </a:rPr>
              <a:t>double</a:t>
            </a:r>
            <a:r>
              <a:rPr lang="zh-CN" altLang="en-US" sz="1600" spc="-100" dirty="0">
                <a:cs typeface="Calibri" panose="020F0502020204030204" pitchFamily="34" charset="0"/>
              </a:rPr>
              <a:t> </a:t>
            </a:r>
            <a:r>
              <a:rPr lang="en-US" altLang="zh-CN" sz="1600" spc="-100" dirty="0">
                <a:cs typeface="Calibri" panose="020F0502020204030204" pitchFamily="34" charset="0"/>
              </a:rPr>
              <a:t>safty insurance</a:t>
            </a:r>
            <a:r>
              <a:rPr lang="zh-CN" altLang="en-US" sz="1600" spc="-100" dirty="0">
                <a:cs typeface="Calibri" panose="020F0502020204030204" pitchFamily="34" charset="0"/>
              </a:rPr>
              <a:t> </a:t>
            </a:r>
            <a:r>
              <a:rPr lang="en-US" altLang="zh-CN" sz="1600" spc="-100" dirty="0">
                <a:cs typeface="Calibri" panose="020F0502020204030204" pitchFamily="34" charset="0"/>
              </a:rPr>
              <a:t>for</a:t>
            </a:r>
            <a:r>
              <a:rPr lang="zh-CN" altLang="en-US" sz="1600" spc="-100" dirty="0">
                <a:cs typeface="Calibri" panose="020F0502020204030204" pitchFamily="34" charset="0"/>
              </a:rPr>
              <a:t> </a:t>
            </a:r>
            <a:r>
              <a:rPr lang="en-US" altLang="zh-CN" sz="1600" spc="-100" dirty="0">
                <a:cs typeface="Calibri" panose="020F0502020204030204" pitchFamily="34" charset="0"/>
              </a:rPr>
              <a:t>customers</a:t>
            </a:r>
            <a:endParaRPr lang="zh-CN" altLang="en-US" sz="1600" spc="-100" dirty="0">
              <a:cs typeface="Calibri" panose="020F050202020403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215" y="1912620"/>
            <a:ext cx="456565" cy="720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112216" y="3097830"/>
            <a:ext cx="5562780" cy="2804775"/>
            <a:chOff x="296767" y="2972305"/>
            <a:chExt cx="5043667" cy="2407213"/>
          </a:xfrm>
        </p:grpSpPr>
        <p:sp>
          <p:nvSpPr>
            <p:cNvPr id="8" name="矩形 7"/>
            <p:cNvSpPr/>
            <p:nvPr/>
          </p:nvSpPr>
          <p:spPr>
            <a:xfrm rot="5400000">
              <a:off x="1853615" y="2895074"/>
              <a:ext cx="205519" cy="140378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9" name="矩形 8"/>
            <p:cNvSpPr/>
            <p:nvPr/>
          </p:nvSpPr>
          <p:spPr>
            <a:xfrm rot="5400000">
              <a:off x="2320555" y="2883981"/>
              <a:ext cx="205519" cy="233855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6" name="矩形 5"/>
            <p:cNvSpPr/>
            <p:nvPr/>
          </p:nvSpPr>
          <p:spPr>
            <a:xfrm rot="5400000">
              <a:off x="1939778" y="3704921"/>
              <a:ext cx="205519" cy="157551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7" name="矩形 6"/>
            <p:cNvSpPr/>
            <p:nvPr/>
          </p:nvSpPr>
          <p:spPr>
            <a:xfrm rot="5400000">
              <a:off x="2815329" y="3266814"/>
              <a:ext cx="205519" cy="332691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7" name="矩形 16"/>
            <p:cNvSpPr/>
            <p:nvPr/>
          </p:nvSpPr>
          <p:spPr>
            <a:xfrm>
              <a:off x="1254039" y="5182231"/>
              <a:ext cx="124360" cy="15809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8" name="矩形 17"/>
            <p:cNvSpPr/>
            <p:nvPr/>
          </p:nvSpPr>
          <p:spPr>
            <a:xfrm>
              <a:off x="2244177" y="5190135"/>
              <a:ext cx="124360" cy="1580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408008" y="5170374"/>
              <a:ext cx="639563" cy="197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/>
                <a:t>Pro SVG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399330" y="5182231"/>
              <a:ext cx="639563" cy="197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dirty="0"/>
                <a:t>SVG</a:t>
              </a:r>
            </a:p>
          </p:txBody>
        </p:sp>
        <p:cxnSp>
          <p:nvCxnSpPr>
            <p:cNvPr id="21" name="直接连接符 20"/>
            <p:cNvCxnSpPr/>
            <p:nvPr/>
          </p:nvCxnSpPr>
          <p:spPr>
            <a:xfrm flipV="1">
              <a:off x="1254039" y="2972305"/>
              <a:ext cx="0" cy="2071002"/>
            </a:xfrm>
            <a:prstGeom prst="line">
              <a:avLst/>
            </a:prstGeom>
            <a:ln w="25400">
              <a:solidFill>
                <a:schemeClr val="accent6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1"/>
            <p:cNvSpPr txBox="1"/>
            <p:nvPr/>
          </p:nvSpPr>
          <p:spPr>
            <a:xfrm>
              <a:off x="326969" y="3457251"/>
              <a:ext cx="825510" cy="23652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200">
                  <a:sym typeface="+mn-ea"/>
                </a:rPr>
                <a:t>Pro 50kvar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08858" y="4345140"/>
              <a:ext cx="939612" cy="23652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200">
                  <a:sym typeface="+mn-ea"/>
                </a:rPr>
                <a:t>Pro 100kvar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299136" y="3901489"/>
              <a:ext cx="880880" cy="23652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200">
                  <a:sym typeface="+mn-ea"/>
                </a:rPr>
                <a:t>SVG 50kvar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96767" y="4789853"/>
              <a:ext cx="1006974" cy="23652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200">
                  <a:sym typeface="+mn-ea"/>
                </a:rPr>
                <a:t> SVG 100kvar</a:t>
              </a: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2739839" y="3494403"/>
              <a:ext cx="970893" cy="27547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200" dirty="0">
                  <a:sym typeface="+mn-ea"/>
                </a:rPr>
                <a:t> 360CFM</a:t>
              </a: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2941183" y="4366674"/>
              <a:ext cx="855416" cy="27547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200">
                  <a:sym typeface="+mn-ea"/>
                </a:rPr>
                <a:t>390CFM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699480" y="3930341"/>
              <a:ext cx="951943" cy="23652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200">
                  <a:sym typeface="+mn-ea"/>
                </a:rPr>
                <a:t> 481CFM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577696" y="4803798"/>
              <a:ext cx="762738" cy="27547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200">
                  <a:sym typeface="+mn-ea"/>
                </a:rPr>
                <a:t>825CFM</a:t>
              </a: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4578314" y="1872770"/>
            <a:ext cx="7059132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spc="-30" dirty="0">
                <a:sym typeface="+mn-ea"/>
              </a:rPr>
              <a:t>Less air conduct, lower noise</a:t>
            </a:r>
            <a:endParaRPr lang="en-US" altLang="zh-CN" sz="1600" spc="-30" dirty="0"/>
          </a:p>
          <a:p>
            <a:r>
              <a:rPr lang="en-US" altLang="zh-CN" sz="1600" spc="-30" dirty="0"/>
              <a:t>Less heat generation, longer lifespan</a:t>
            </a:r>
          </a:p>
          <a:p>
            <a:r>
              <a:rPr lang="en-US" altLang="zh-CN" sz="1600" spc="-30" dirty="0"/>
              <a:t>Less ventilation</a:t>
            </a:r>
            <a:r>
              <a:rPr lang="zh-CN" altLang="en-US" sz="1600" spc="-30" dirty="0"/>
              <a:t> </a:t>
            </a:r>
            <a:r>
              <a:rPr lang="en-US" altLang="zh-CN" sz="1600" spc="-30" dirty="0"/>
              <a:t>need, more easy to be contained in the </a:t>
            </a:r>
            <a:r>
              <a:rPr kumimoji="1" lang="en-US" altLang="zh-CN" sz="1600" spc="-30" dirty="0">
                <a:sym typeface="+mn-ea"/>
              </a:rPr>
              <a:t>Electrical</a:t>
            </a:r>
            <a:r>
              <a:rPr kumimoji="1" lang="zh-CN" altLang="en-US" sz="1600" spc="-30" dirty="0">
                <a:sym typeface="+mn-ea"/>
              </a:rPr>
              <a:t> </a:t>
            </a:r>
            <a:r>
              <a:rPr kumimoji="1" lang="en-US" altLang="zh-CN" sz="1600" spc="-30" dirty="0">
                <a:sym typeface="+mn-ea"/>
              </a:rPr>
              <a:t>Panel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4504587" y="1267476"/>
            <a:ext cx="7732395" cy="603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defRPr kumimoji="1" sz="4000" spc="-15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kumimoji="0" lang="en-US" altLang="zh-CN" b="1" spc="0" dirty="0">
                <a:solidFill>
                  <a:schemeClr val="accent6"/>
                </a:solidFill>
                <a:cs typeface="+mj-lt"/>
                <a:sym typeface="+mn-ea"/>
              </a:rPr>
              <a:t>36%~53%</a:t>
            </a:r>
            <a:r>
              <a:rPr lang="en-US" altLang="zh-CN" dirty="0">
                <a:solidFill>
                  <a:schemeClr val="accent6"/>
                </a:solidFill>
              </a:rPr>
              <a:t> </a:t>
            </a:r>
            <a:r>
              <a:rPr lang="en-US" altLang="zh-CN" dirty="0"/>
              <a:t>Ventilation need reduced 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345" y="1908175"/>
            <a:ext cx="456565" cy="815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10149730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10149730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10149730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包图主题2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自定义 1">
      <a:majorFont>
        <a:latin typeface="Cambria"/>
        <a:ea typeface="Cambria"/>
        <a:cs typeface=""/>
      </a:majorFont>
      <a:minorFont>
        <a:latin typeface="Cambria"/>
        <a:ea typeface="Cambri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Cambria"/>
        <a:font script="Hebr" typeface="Cambria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Cambri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Cambria"/>
        <a:font script="Hebr" typeface="Cambria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Cambri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324</TotalTime>
  <Words>768</Words>
  <Application>Microsoft Macintosh PowerPoint</Application>
  <PresentationFormat>宽屏</PresentationFormat>
  <Paragraphs>102</Paragraphs>
  <Slides>18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4" baseType="lpstr">
      <vt:lpstr>等线</vt:lpstr>
      <vt:lpstr>Abadi Extra Light</vt:lpstr>
      <vt:lpstr>Arial</vt:lpstr>
      <vt:lpstr>Calibri</vt:lpstr>
      <vt:lpstr>Cambria</vt:lpstr>
      <vt:lpstr>包图主题2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Sinexcel Electric</dc:subject>
  <dc:creator>Sinexcel Ivy Li</dc:creator>
  <cp:keywords>Sinexcel</cp:keywords>
  <cp:lastModifiedBy>Luo Tao</cp:lastModifiedBy>
  <cp:revision>520</cp:revision>
  <dcterms:created xsi:type="dcterms:W3CDTF">2017-08-18T03:02:00Z</dcterms:created>
  <dcterms:modified xsi:type="dcterms:W3CDTF">2020-04-22T07:47:42Z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