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7"/>
  </p:notesMasterIdLst>
  <p:handoutMasterIdLst>
    <p:handoutMasterId r:id="rId28"/>
  </p:handoutMasterIdLst>
  <p:sldIdLst>
    <p:sldId id="394" r:id="rId3"/>
    <p:sldId id="398" r:id="rId4"/>
    <p:sldId id="399" r:id="rId5"/>
    <p:sldId id="400" r:id="rId6"/>
    <p:sldId id="401" r:id="rId7"/>
    <p:sldId id="402" r:id="rId8"/>
    <p:sldId id="403" r:id="rId9"/>
    <p:sldId id="404" r:id="rId10"/>
    <p:sldId id="405" r:id="rId11"/>
    <p:sldId id="406" r:id="rId12"/>
    <p:sldId id="407" r:id="rId13"/>
    <p:sldId id="430" r:id="rId14"/>
    <p:sldId id="431" r:id="rId15"/>
    <p:sldId id="432" r:id="rId16"/>
    <p:sldId id="410" r:id="rId17"/>
    <p:sldId id="411" r:id="rId18"/>
    <p:sldId id="412" r:id="rId19"/>
    <p:sldId id="413" r:id="rId20"/>
    <p:sldId id="433" r:id="rId21"/>
    <p:sldId id="422" r:id="rId22"/>
    <p:sldId id="423" r:id="rId23"/>
    <p:sldId id="424" r:id="rId24"/>
    <p:sldId id="425" r:id="rId25"/>
    <p:sldId id="426" r:id="rId26"/>
  </p:sldIdLst>
  <p:sldSz cx="9144000" cy="5143500" type="screen16x9"/>
  <p:notesSz cx="6797675" cy="9926638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D028"/>
    <a:srgbClr val="15FF09"/>
    <a:srgbClr val="00AF22"/>
    <a:srgbClr val="009B4D"/>
    <a:srgbClr val="00B08C"/>
    <a:srgbClr val="619428"/>
    <a:srgbClr val="008241"/>
    <a:srgbClr val="57FF8F"/>
    <a:srgbClr val="00C462"/>
    <a:srgbClr val="012F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27" autoAdjust="0"/>
    <p:restoredTop sz="86082" autoAdjust="0"/>
  </p:normalViewPr>
  <p:slideViewPr>
    <p:cSldViewPr snapToGrid="0">
      <p:cViewPr varScale="1">
        <p:scale>
          <a:sx n="89" d="100"/>
          <a:sy n="89" d="100"/>
        </p:scale>
        <p:origin x="66" y="44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-3030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97106-CD87-48C8-9554-6645D2BF6177}" type="datetimeFigureOut">
              <a:rPr lang="zh-CN" altLang="en-US" smtClean="0"/>
              <a:pPr/>
              <a:t>2016/10/31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018CC-6F9A-466A-83B2-BDD5B4F539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25200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DC8984-0116-4CA7-94D5-556503E8FC16}" type="datetimeFigureOut">
              <a:rPr lang="zh-CN" altLang="en-US" smtClean="0"/>
              <a:pPr/>
              <a:t>2016/10/31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A9CD5-4C1B-4395-90A9-29DB1B0E852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7042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7C414-1B26-4F78-9E72-80449E3CBBB0}" type="slidenum">
              <a:rPr lang="zh-CN" altLang="en-US" smtClean="0"/>
              <a:pPr/>
              <a:t>3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3020955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7C414-1B26-4F78-9E72-80449E3CBBB0}" type="slidenum">
              <a:rPr lang="zh-CN" altLang="en-US" smtClean="0"/>
              <a:pPr/>
              <a:t>6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3772872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7C414-1B26-4F78-9E72-80449E3CBBB0}" type="slidenum">
              <a:rPr lang="zh-CN" altLang="en-US" smtClean="0"/>
              <a:pPr/>
              <a:t>8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3731710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7C414-1B26-4F78-9E72-80449E3CBBB0}" type="slidenum">
              <a:rPr lang="zh-CN" altLang="en-US" smtClean="0"/>
              <a:pPr/>
              <a:t>13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2636385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7C414-1B26-4F78-9E72-80449E3CBBB0}" type="slidenum">
              <a:rPr lang="zh-CN" altLang="en-US" smtClean="0"/>
              <a:pPr/>
              <a:t>14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3487409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72"/>
          <p:cNvSpPr>
            <a:spLocks noChangeArrowheads="1"/>
          </p:cNvSpPr>
          <p:nvPr userDrawn="1"/>
        </p:nvSpPr>
        <p:spPr bwMode="auto">
          <a:xfrm>
            <a:off x="0" y="3975906"/>
            <a:ext cx="9144000" cy="1167594"/>
          </a:xfrm>
          <a:prstGeom prst="rect">
            <a:avLst/>
          </a:prstGeom>
          <a:gradFill rotWithShape="1">
            <a:gsLst>
              <a:gs pos="0">
                <a:srgbClr val="00C462"/>
              </a:gs>
              <a:gs pos="100000">
                <a:srgbClr val="00763B"/>
              </a:gs>
            </a:gsLst>
            <a:lin ang="5400000"/>
          </a:gradFill>
          <a:ln w="101600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sz="1400" b="1" noProof="1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2050" name="Picture 2" descr="C:\Users\ThinkPad\Desktop\新盛弘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4127500"/>
            <a:ext cx="5339188" cy="863600"/>
          </a:xfrm>
          <a:prstGeom prst="rect">
            <a:avLst/>
          </a:prstGeom>
          <a:noFill/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57200" y="1221600"/>
            <a:ext cx="8229600" cy="857250"/>
          </a:xfrm>
        </p:spPr>
        <p:txBody>
          <a:bodyPr/>
          <a:lstStyle>
            <a:lvl1pPr>
              <a:defRPr b="1"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72"/>
          <p:cNvSpPr>
            <a:spLocks noChangeArrowheads="1"/>
          </p:cNvSpPr>
          <p:nvPr userDrawn="1"/>
        </p:nvSpPr>
        <p:spPr bwMode="auto">
          <a:xfrm>
            <a:off x="0" y="3975906"/>
            <a:ext cx="9144000" cy="1167594"/>
          </a:xfrm>
          <a:prstGeom prst="rect">
            <a:avLst/>
          </a:prstGeom>
          <a:gradFill rotWithShape="1">
            <a:gsLst>
              <a:gs pos="0">
                <a:srgbClr val="00C462"/>
              </a:gs>
              <a:gs pos="100000">
                <a:srgbClr val="00763B"/>
              </a:gs>
            </a:gsLst>
            <a:lin ang="5400000"/>
          </a:gradFill>
          <a:ln w="101600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sz="1400" b="1" noProof="1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4" name="Picture 2" descr="C:\Users\ThinkPad\Desktop\新盛弘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4203700"/>
            <a:ext cx="4680520" cy="798321"/>
          </a:xfrm>
          <a:prstGeom prst="rect">
            <a:avLst/>
          </a:prstGeom>
          <a:noFill/>
        </p:spPr>
      </p:pic>
      <p:sp>
        <p:nvSpPr>
          <p:cNvPr id="5" name="TextBox 2"/>
          <p:cNvSpPr txBox="1"/>
          <p:nvPr userDrawn="1"/>
        </p:nvSpPr>
        <p:spPr>
          <a:xfrm>
            <a:off x="3482599" y="1972021"/>
            <a:ext cx="21820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zh-CN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谢  谢</a:t>
            </a:r>
            <a:endParaRPr lang="zh-CN" alt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659580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:\keon·Wat Work file\PPT\M-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33963"/>
            <a:ext cx="9144000" cy="109537"/>
          </a:xfrm>
          <a:prstGeom prst="rect">
            <a:avLst/>
          </a:prstGeom>
          <a:noFill/>
        </p:spPr>
      </p:pic>
      <p:pic>
        <p:nvPicPr>
          <p:cNvPr id="3" name="Picture 1" descr="\\192.168.1.26\市场部公共资料\Sinexcel Logo\2014 Sinexcel 盛弘电气 Logo （确定版）PNG\2014 Sinexcel Logo A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4322" y="4752559"/>
            <a:ext cx="1863954" cy="208378"/>
          </a:xfrm>
          <a:prstGeom prst="rect">
            <a:avLst/>
          </a:prstGeom>
          <a:noFill/>
        </p:spPr>
      </p:pic>
      <p:sp>
        <p:nvSpPr>
          <p:cNvPr id="4" name="Rektangel 72"/>
          <p:cNvSpPr>
            <a:spLocks noChangeArrowheads="1"/>
          </p:cNvSpPr>
          <p:nvPr userDrawn="1"/>
        </p:nvSpPr>
        <p:spPr bwMode="auto">
          <a:xfrm>
            <a:off x="0" y="3975906"/>
            <a:ext cx="9144000" cy="1167594"/>
          </a:xfrm>
          <a:prstGeom prst="rect">
            <a:avLst/>
          </a:prstGeom>
          <a:gradFill rotWithShape="1">
            <a:gsLst>
              <a:gs pos="0">
                <a:srgbClr val="00C462"/>
              </a:gs>
              <a:gs pos="100000">
                <a:srgbClr val="00763B"/>
              </a:gs>
            </a:gsLst>
            <a:lin ang="5400000"/>
          </a:gradFill>
          <a:ln w="101600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sz="1400" b="1" noProof="1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5" name="Picture 2" descr="C:\Users\ThinkPad\Desktop\新盛弘LOGO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08520" y="4127500"/>
            <a:ext cx="5339188" cy="863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615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5501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466728" cy="871538"/>
          </a:xfrm>
        </p:spPr>
        <p:txBody>
          <a:bodyPr anchor="ctr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pic>
        <p:nvPicPr>
          <p:cNvPr id="9" name="Picture 3" descr="E:\keon·Wat Work file\PPT\M-2.png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5033963"/>
            <a:ext cx="9144000" cy="109537"/>
          </a:xfrm>
          <a:prstGeom prst="rect">
            <a:avLst/>
          </a:prstGeom>
          <a:noFill/>
        </p:spPr>
      </p:pic>
      <p:pic>
        <p:nvPicPr>
          <p:cNvPr id="10" name="Picture 1" descr="\\192.168.1.26\市场部公共资料\Sinexcel Logo\2014 Sinexcel 盛弘电气 Logo （确定版）PNG\2014 Sinexcel Logo A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194322" y="4752559"/>
            <a:ext cx="1863954" cy="208378"/>
          </a:xfrm>
          <a:prstGeom prst="rect">
            <a:avLst/>
          </a:prstGeom>
          <a:noFill/>
        </p:spPr>
      </p:pic>
      <p:pic>
        <p:nvPicPr>
          <p:cNvPr id="6" name="Picture 3" descr="E:\keon·Wat Work file\PPT\M-2.png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 rot="10800000">
            <a:off x="0" y="721066"/>
            <a:ext cx="9144000" cy="7619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0352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8" r:id="rId2"/>
    <p:sldLayoutId id="214748366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913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629732" y="875631"/>
            <a:ext cx="37353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CN" sz="1600" b="1" kern="1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Node1-3</a:t>
            </a:r>
            <a:r>
              <a:rPr lang="en-US" altLang="zh-CN" sz="1600" kern="1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invalid, </a:t>
            </a:r>
          </a:p>
          <a:p>
            <a:pPr>
              <a:spcAft>
                <a:spcPts val="0"/>
              </a:spcAft>
            </a:pPr>
            <a:r>
              <a:rPr lang="en-US" altLang="zh-CN" sz="16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respectively AHF </a:t>
            </a:r>
            <a:r>
              <a:rPr lang="en-US" altLang="zh-CN" sz="16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inner </a:t>
            </a:r>
            <a:r>
              <a:rPr lang="en-US" altLang="zh-CN" sz="16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L1/L2/L3 the highest temperature. .</a:t>
            </a:r>
            <a:endParaRPr lang="zh-CN" altLang="zh-CN" sz="1600" kern="1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46800" y="2564657"/>
            <a:ext cx="13168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CN" b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“ </a:t>
            </a:r>
            <a:r>
              <a:rPr lang="en-US" altLang="zh-CN" sz="2000" b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Version</a:t>
            </a:r>
            <a:r>
              <a:rPr lang="en-US" altLang="zh-CN" sz="20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endParaRPr lang="zh-CN" altLang="zh-CN" sz="20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629732" y="3269265"/>
            <a:ext cx="492283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CN" sz="1600" b="1" kern="100" dirty="0" smtClean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Software Version</a:t>
            </a:r>
          </a:p>
          <a:p>
            <a:pPr>
              <a:spcAft>
                <a:spcPts val="0"/>
              </a:spcAft>
            </a:pPr>
            <a:r>
              <a:rPr lang="en-US" altLang="zh-CN" sz="16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kern="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Mxxx</a:t>
            </a:r>
            <a:r>
              <a:rPr lang="en-US" altLang="zh-CN" sz="16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said monitoring software version </a:t>
            </a:r>
            <a:r>
              <a:rPr lang="en-US" altLang="zh-CN" sz="16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information,</a:t>
            </a:r>
          </a:p>
          <a:p>
            <a:pPr>
              <a:spcAft>
                <a:spcPts val="0"/>
              </a:spcAft>
            </a:pPr>
            <a:r>
              <a:rPr lang="en-US" altLang="zh-CN" sz="16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kern="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Dxxx</a:t>
            </a:r>
            <a:r>
              <a:rPr lang="en-US" altLang="zh-CN" sz="16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DSP software version information</a:t>
            </a:r>
            <a:endParaRPr lang="en-US" altLang="zh-CN" sz="16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US" altLang="zh-CN" sz="1600" b="1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46800" y="176540"/>
            <a:ext cx="25515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CN" sz="2000" b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“ IO &amp; Temperature</a:t>
            </a:r>
            <a:r>
              <a:rPr lang="en-US" altLang="zh-CN" b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endParaRPr lang="zh-CN" altLang="zh-CN" sz="12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9" name="图片 8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8465" y="875631"/>
            <a:ext cx="2975482" cy="165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9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0194" y="3000851"/>
            <a:ext cx="2975482" cy="176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矩形 1"/>
          <p:cNvSpPr/>
          <p:nvPr/>
        </p:nvSpPr>
        <p:spPr>
          <a:xfrm>
            <a:off x="339223" y="312049"/>
            <a:ext cx="107577" cy="129092"/>
          </a:xfrm>
          <a:prstGeom prst="rect">
            <a:avLst/>
          </a:prstGeom>
          <a:solidFill>
            <a:srgbClr val="00D028"/>
          </a:solidFill>
          <a:ln>
            <a:solidFill>
              <a:srgbClr val="00D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328465" y="2715907"/>
            <a:ext cx="107577" cy="129092"/>
          </a:xfrm>
          <a:prstGeom prst="rect">
            <a:avLst/>
          </a:prstGeom>
          <a:solidFill>
            <a:srgbClr val="00D028"/>
          </a:solidFill>
          <a:ln>
            <a:solidFill>
              <a:srgbClr val="00D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流程图: 决策 11"/>
          <p:cNvSpPr/>
          <p:nvPr/>
        </p:nvSpPr>
        <p:spPr>
          <a:xfrm>
            <a:off x="3452691" y="875631"/>
            <a:ext cx="177041" cy="200131"/>
          </a:xfrm>
          <a:prstGeom prst="flowChartDecision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流程图: 决策 12"/>
          <p:cNvSpPr/>
          <p:nvPr/>
        </p:nvSpPr>
        <p:spPr>
          <a:xfrm>
            <a:off x="3452691" y="3358039"/>
            <a:ext cx="177041" cy="200131"/>
          </a:xfrm>
          <a:prstGeom prst="flowChartDecision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1783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3838" y="1005701"/>
            <a:ext cx="2487196" cy="15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3838" y="2825155"/>
            <a:ext cx="2487196" cy="1609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矩形 1"/>
          <p:cNvSpPr/>
          <p:nvPr/>
        </p:nvSpPr>
        <p:spPr>
          <a:xfrm>
            <a:off x="423838" y="321414"/>
            <a:ext cx="13244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/>
              <a:t>“Setting”</a:t>
            </a:r>
            <a:endParaRPr lang="zh-CN" altLang="en-US" sz="2400" dirty="0"/>
          </a:p>
        </p:txBody>
      </p:sp>
      <p:sp>
        <p:nvSpPr>
          <p:cNvPr id="8" name="矩形 7"/>
          <p:cNvSpPr/>
          <p:nvPr/>
        </p:nvSpPr>
        <p:spPr>
          <a:xfrm>
            <a:off x="316261" y="491216"/>
            <a:ext cx="107577" cy="129092"/>
          </a:xfrm>
          <a:prstGeom prst="rect">
            <a:avLst/>
          </a:prstGeom>
          <a:solidFill>
            <a:srgbClr val="00D028"/>
          </a:solidFill>
          <a:ln>
            <a:solidFill>
              <a:srgbClr val="00D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199974" y="789974"/>
            <a:ext cx="492767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b="1" kern="100" dirty="0" smtClean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password </a:t>
            </a:r>
            <a:r>
              <a:rPr lang="en-US" altLang="zh-CN" kern="100" dirty="0" smtClean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en-US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080808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16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 parameters settings </a:t>
            </a:r>
            <a:r>
              <a:rPr lang="en-US" altLang="zh-CN" sz="16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 the advanced password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zh-CN" altLang="zh-CN" sz="1200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199974" y="1910376"/>
            <a:ext cx="58321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CN" sz="1600" b="1" kern="1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Parameter</a:t>
            </a:r>
          </a:p>
          <a:p>
            <a:pPr>
              <a:spcAft>
                <a:spcPts val="0"/>
              </a:spcAft>
            </a:pPr>
            <a:r>
              <a:rPr lang="en-US" altLang="zh-CN" sz="16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16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Basic parameters of the DSP control system</a:t>
            </a:r>
            <a:r>
              <a:rPr lang="en-US" altLang="zh-CN" sz="16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Aft>
                <a:spcPts val="0"/>
              </a:spcAft>
            </a:pPr>
            <a:r>
              <a:rPr lang="en-US" altLang="zh-CN" sz="16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b="1" kern="1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Clear Fault</a:t>
            </a:r>
          </a:p>
          <a:p>
            <a:pPr>
              <a:spcAft>
                <a:spcPts val="0"/>
              </a:spcAft>
            </a:pPr>
            <a:r>
              <a:rPr lang="en-US" altLang="zh-CN" sz="16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16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the </a:t>
            </a:r>
            <a:r>
              <a:rPr lang="en-US" altLang="zh-CN" sz="16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AHF</a:t>
            </a:r>
            <a:r>
              <a:rPr lang="en-US" altLang="zh-CN" sz="16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appeared some fault </a:t>
            </a:r>
            <a:r>
              <a:rPr lang="en-US" altLang="zh-CN" sz="16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alarm, it </a:t>
            </a:r>
            <a:r>
              <a:rPr lang="en-US" altLang="zh-CN" sz="16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 to click the "Clear fault" </a:t>
            </a:r>
            <a:r>
              <a:rPr lang="en-US" altLang="zh-CN" sz="16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altLang="zh-CN" sz="16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restore normal work)</a:t>
            </a:r>
          </a:p>
          <a:p>
            <a:pPr>
              <a:spcAft>
                <a:spcPts val="0"/>
              </a:spcAft>
            </a:pPr>
            <a:r>
              <a:rPr lang="en-US" altLang="zh-CN" sz="16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b="1" kern="1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Monitor Parameter</a:t>
            </a:r>
          </a:p>
          <a:p>
            <a:pPr>
              <a:spcAft>
                <a:spcPts val="0"/>
              </a:spcAft>
            </a:pPr>
            <a:r>
              <a:rPr lang="en-US" altLang="zh-CN" sz="16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16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16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basic </a:t>
            </a:r>
            <a:r>
              <a:rPr lang="en-US" altLang="zh-CN" sz="16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parameters </a:t>
            </a:r>
            <a:r>
              <a:rPr lang="en-US" altLang="zh-CN" sz="16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 </a:t>
            </a:r>
            <a:r>
              <a:rPr lang="en-US" altLang="zh-CN" sz="16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monitor display)</a:t>
            </a:r>
          </a:p>
          <a:p>
            <a:pPr>
              <a:spcAft>
                <a:spcPts val="0"/>
              </a:spcAft>
            </a:pPr>
            <a:r>
              <a:rPr lang="en-US" altLang="zh-CN" sz="16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b="1" kern="1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Exit</a:t>
            </a:r>
          </a:p>
          <a:p>
            <a:pPr>
              <a:spcAft>
                <a:spcPts val="0"/>
              </a:spcAft>
            </a:pPr>
            <a:r>
              <a:rPr lang="en-US" altLang="zh-CN" sz="16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16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drop out From the parameter settings interface</a:t>
            </a:r>
            <a:r>
              <a:rPr lang="en-US" altLang="zh-CN" sz="16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600" kern="1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103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38586" y="232871"/>
            <a:ext cx="407675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b="1" kern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System Parameter : </a:t>
            </a:r>
            <a:r>
              <a:rPr lang="en-US" altLang="zh-CN" b="1" kern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Operation Mode: </a:t>
            </a:r>
            <a:endParaRPr lang="zh-CN" altLang="en-US" b="1" kern="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zh-CN" altLang="zh-CN" sz="12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968045" y="688395"/>
            <a:ext cx="517595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b="1" kern="1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Operation mode: </a:t>
            </a:r>
            <a:endParaRPr lang="en-US" altLang="zh-CN" sz="1600" b="1" kern="100" dirty="0" smtClean="0">
              <a:solidFill>
                <a:srgbClr val="00B0F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1200" b="1" kern="1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zh-CN" altLang="en-US" sz="1200" b="1" kern="1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1200" b="1" kern="1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harmonic</a:t>
            </a:r>
            <a:r>
              <a:rPr lang="zh-CN" altLang="en-US" sz="1200" b="1" kern="1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CN" sz="1200" b="1" kern="1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CN" sz="1400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Harmonic compensation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1200" b="1" kern="1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 (Reactive</a:t>
            </a:r>
            <a:r>
              <a:rPr lang="zh-CN" altLang="en-US" sz="1200" b="1" kern="1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CN" sz="1200" b="1" kern="1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CN" sz="1200" b="1" kern="100" dirty="0" smtClean="0">
                <a:solidFill>
                  <a:srgbClr val="00B0F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400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Reactive power compensation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1200" b="1" kern="1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(Balancing) :</a:t>
            </a:r>
            <a:r>
              <a:rPr lang="en-US" altLang="zh-CN" sz="1200" kern="100" dirty="0" smtClean="0">
                <a:solidFill>
                  <a:srgbClr val="00B0F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400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unbalance compensation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b="1" kern="100" dirty="0" smtClean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Auto-ageing: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1200" dirty="0" smtClean="0"/>
              <a:t>Manufacturer </a:t>
            </a:r>
            <a:r>
              <a:rPr lang="en-US" altLang="zh-CN" sz="1200" dirty="0"/>
              <a:t>internal testing work mode, client shall be forbidden to </a:t>
            </a:r>
            <a:r>
              <a:rPr lang="en-US" altLang="zh-CN" sz="1200" dirty="0" smtClean="0"/>
              <a:t>use.</a:t>
            </a:r>
            <a:endParaRPr lang="zh-CN" altLang="en-US" sz="1200" dirty="0"/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zh-CN" altLang="zh-CN" sz="12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912730" y="2936250"/>
            <a:ext cx="5080953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smtClean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There have 12 kinds of  operation modes</a:t>
            </a:r>
          </a:p>
          <a:p>
            <a:pPr algn="just">
              <a:lnSpc>
                <a:spcPct val="150000"/>
              </a:lnSpc>
            </a:pPr>
            <a:r>
              <a:rPr lang="en-US" altLang="zh-CN" sz="1200" b="1" kern="10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H                    H+B+Q            Q+B+H</a:t>
            </a:r>
          </a:p>
          <a:p>
            <a:pPr algn="just">
              <a:lnSpc>
                <a:spcPct val="150000"/>
              </a:lnSpc>
            </a:pPr>
            <a:r>
              <a:rPr lang="en-US" altLang="zh-CN" sz="1200" b="1" kern="10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H+Q               H+B                  B+H</a:t>
            </a:r>
          </a:p>
          <a:p>
            <a:pPr algn="just">
              <a:lnSpc>
                <a:spcPct val="150000"/>
              </a:lnSpc>
            </a:pPr>
            <a:r>
              <a:rPr lang="en-US" altLang="zh-CN" sz="1200" b="1" kern="10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H+Q+B          Q+H                  B+H+Q</a:t>
            </a:r>
          </a:p>
          <a:p>
            <a:pPr algn="just">
              <a:lnSpc>
                <a:spcPct val="150000"/>
              </a:lnSpc>
            </a:pPr>
            <a:r>
              <a:rPr lang="en-US" altLang="zh-CN" sz="1200" b="1" kern="10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Auto-ageing   Q+H+B             B+Q+H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AU" altLang="zh-CN" sz="1200" dirty="0"/>
              <a:t>H+B+Q means harmonic compensation first, </a:t>
            </a:r>
            <a:r>
              <a:rPr lang="en-AU" altLang="zh-CN" sz="1200" dirty="0" smtClean="0"/>
              <a:t>then compensating 3-phase unbalanced, </a:t>
            </a:r>
            <a:r>
              <a:rPr lang="en-AU" altLang="zh-CN" sz="1200" dirty="0"/>
              <a:t>finally </a:t>
            </a:r>
            <a:r>
              <a:rPr lang="en-AU" altLang="zh-CN" sz="1200" dirty="0" smtClean="0"/>
              <a:t>compensating reactive power</a:t>
            </a:r>
            <a:endParaRPr lang="zh-CN" altLang="zh-CN" sz="1200" dirty="0"/>
          </a:p>
        </p:txBody>
      </p:sp>
      <p:pic>
        <p:nvPicPr>
          <p:cNvPr id="8" name="图片 7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5422" y="2936250"/>
            <a:ext cx="2788692" cy="1486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231009" y="380778"/>
            <a:ext cx="107577" cy="129092"/>
          </a:xfrm>
          <a:prstGeom prst="rect">
            <a:avLst/>
          </a:prstGeom>
          <a:solidFill>
            <a:srgbClr val="00D028"/>
          </a:solidFill>
          <a:ln>
            <a:solidFill>
              <a:srgbClr val="00D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22" y="998847"/>
            <a:ext cx="2788692" cy="158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745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462236" y="2337604"/>
            <a:ext cx="5498883" cy="2805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60"/>
              </a:lnSpc>
              <a:spcAft>
                <a:spcPts val="0"/>
              </a:spcAft>
            </a:pPr>
            <a:r>
              <a:rPr lang="en-US" altLang="zh-CN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CT Location:</a:t>
            </a:r>
          </a:p>
          <a:p>
            <a:pPr algn="just">
              <a:spcAft>
                <a:spcPts val="0"/>
              </a:spcAft>
            </a:pPr>
            <a:endParaRPr lang="en-US" altLang="zh-CN" sz="1400" b="1" kern="100" dirty="0" smtClean="0">
              <a:solidFill>
                <a:srgbClr val="00B0F0"/>
              </a:solidFill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CN" sz="1400" b="1" kern="100" dirty="0" smtClean="0">
                <a:solidFill>
                  <a:srgbClr val="00B0F0"/>
                </a:solidFill>
                <a:cs typeface="Times New Roman" panose="02020603050405020304" pitchFamily="18" charset="0"/>
              </a:rPr>
              <a:t>Supply Side</a:t>
            </a:r>
          </a:p>
          <a:p>
            <a:pPr algn="just"/>
            <a:r>
              <a:rPr lang="en-US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for single AHF system , supply side is mean the CT installed between Grid and AHF</a:t>
            </a:r>
          </a:p>
          <a:p>
            <a:pPr algn="just">
              <a:spcAft>
                <a:spcPts val="0"/>
              </a:spcAft>
            </a:pPr>
            <a:endParaRPr lang="en-US" altLang="zh-CN" sz="1400" b="1" kern="100" dirty="0" smtClean="0">
              <a:solidFill>
                <a:srgbClr val="00B0F0"/>
              </a:solidFill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CN" sz="1400" b="1" kern="100" dirty="0" smtClean="0">
                <a:solidFill>
                  <a:srgbClr val="00B0F0"/>
                </a:solidFill>
                <a:cs typeface="Times New Roman" panose="02020603050405020304" pitchFamily="18" charset="0"/>
              </a:rPr>
              <a:t>Load Side</a:t>
            </a:r>
          </a:p>
          <a:p>
            <a:pPr algn="just">
              <a:spcAft>
                <a:spcPts val="0"/>
              </a:spcAft>
            </a:pPr>
            <a:r>
              <a:rPr lang="en-US" altLang="zh-CN" sz="1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load side is mean the CT installed between AHF and loads, user can chose supply or load according to where is the CT installation point , for multiple AHFs system , use can only chose load side no matter CT installed on grid side or load side </a:t>
            </a:r>
          </a:p>
          <a:p>
            <a:pPr algn="just">
              <a:spcAft>
                <a:spcPts val="0"/>
              </a:spcAft>
            </a:pPr>
            <a:endParaRPr lang="zh-CN" altLang="zh-CN" sz="1400" b="1" kern="100" dirty="0">
              <a:effectLst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462237" y="921842"/>
            <a:ext cx="5409504" cy="1574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60"/>
              </a:lnSpc>
            </a:pPr>
            <a:r>
              <a:rPr lang="en-US" altLang="zh-CN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Power ON Mode:</a:t>
            </a:r>
          </a:p>
          <a:p>
            <a:endParaRPr lang="en-US" altLang="zh-CN" b="1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1400" b="1" kern="100" dirty="0" smtClean="0">
                <a:solidFill>
                  <a:srgbClr val="00B0F0"/>
                </a:solidFill>
                <a:cs typeface="Times New Roman" panose="02020603050405020304" pitchFamily="18" charset="0"/>
              </a:rPr>
              <a:t>Auto : </a:t>
            </a:r>
            <a:r>
              <a:rPr lang="en-US" altLang="zh-CN" sz="1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AHF can automatically start working when AHF power on</a:t>
            </a:r>
          </a:p>
          <a:p>
            <a:r>
              <a:rPr lang="en-US" altLang="zh-CN" sz="1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1400" b="1" kern="100" dirty="0" smtClean="0">
              <a:cs typeface="Times New Roman" panose="02020603050405020304" pitchFamily="18" charset="0"/>
            </a:endParaRPr>
          </a:p>
          <a:p>
            <a:r>
              <a:rPr lang="en-US" altLang="zh-CN" sz="1400" b="1" kern="100" dirty="0" smtClean="0">
                <a:solidFill>
                  <a:srgbClr val="00B0F0"/>
                </a:solidFill>
                <a:cs typeface="Times New Roman" panose="02020603050405020304" pitchFamily="18" charset="0"/>
              </a:rPr>
              <a:t>Manual:  </a:t>
            </a:r>
            <a:r>
              <a:rPr lang="en-US" altLang="zh-CN" sz="1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AHF will work when user clicking power on </a:t>
            </a:r>
          </a:p>
          <a:p>
            <a:endParaRPr lang="en-US" altLang="zh-CN" b="1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9" name="图片 8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6563" y="1029058"/>
            <a:ext cx="2562225" cy="1467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9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6563" y="2878661"/>
            <a:ext cx="2562225" cy="144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矩形 1"/>
          <p:cNvSpPr/>
          <p:nvPr/>
        </p:nvSpPr>
        <p:spPr>
          <a:xfrm>
            <a:off x="396563" y="288983"/>
            <a:ext cx="3568285" cy="3580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160"/>
              </a:lnSpc>
            </a:pPr>
            <a:r>
              <a:rPr lang="en-US" altLang="zh-CN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 ON </a:t>
            </a:r>
            <a:r>
              <a:rPr lang="en-US" altLang="zh-CN" b="1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 and CT Location</a:t>
            </a:r>
            <a:endParaRPr lang="en-US" altLang="zh-CN" b="1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88986" y="411379"/>
            <a:ext cx="107577" cy="129092"/>
          </a:xfrm>
          <a:prstGeom prst="rect">
            <a:avLst/>
          </a:prstGeom>
          <a:solidFill>
            <a:srgbClr val="00D028"/>
          </a:solidFill>
          <a:ln>
            <a:solidFill>
              <a:srgbClr val="00D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流程图: 决策 7"/>
          <p:cNvSpPr/>
          <p:nvPr/>
        </p:nvSpPr>
        <p:spPr>
          <a:xfrm>
            <a:off x="3285196" y="1029058"/>
            <a:ext cx="177041" cy="200131"/>
          </a:xfrm>
          <a:prstGeom prst="flowChartDecision">
            <a:avLst/>
          </a:prstGeom>
          <a:solidFill>
            <a:srgbClr val="00D028"/>
          </a:solidFill>
          <a:ln>
            <a:solidFill>
              <a:srgbClr val="00D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流程图: 决策 10"/>
          <p:cNvSpPr/>
          <p:nvPr/>
        </p:nvSpPr>
        <p:spPr>
          <a:xfrm>
            <a:off x="3284337" y="2367658"/>
            <a:ext cx="177041" cy="200131"/>
          </a:xfrm>
          <a:prstGeom prst="flowChartDecision">
            <a:avLst/>
          </a:prstGeom>
          <a:solidFill>
            <a:srgbClr val="00D028"/>
          </a:solidFill>
          <a:ln>
            <a:solidFill>
              <a:srgbClr val="00D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3250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718879" y="848027"/>
            <a:ext cx="4320122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Quantity: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1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Parameter a default value is 1, can not be changed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14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Total Capacity: </a:t>
            </a:r>
          </a:p>
          <a:p>
            <a:pPr algn="just">
              <a:lnSpc>
                <a:spcPct val="150000"/>
              </a:lnSpc>
            </a:pPr>
            <a:r>
              <a:rPr lang="en-US" altLang="zh-CN" sz="1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for single </a:t>
            </a:r>
            <a:r>
              <a:rPr lang="en-US" altLang="zh-CN" sz="1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AHF </a:t>
            </a:r>
            <a:r>
              <a:rPr lang="en-US" altLang="zh-CN" sz="1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system </a:t>
            </a:r>
            <a:r>
              <a:rPr lang="zh-CN" altLang="en-US" sz="1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1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total capacity </a:t>
            </a:r>
            <a:r>
              <a:rPr lang="en-US" altLang="zh-CN" sz="1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=AHF </a:t>
            </a:r>
            <a:r>
              <a:rPr lang="en-US" altLang="zh-CN" sz="1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rate capacity , for multiple </a:t>
            </a:r>
            <a:r>
              <a:rPr lang="en-US" altLang="zh-CN" sz="1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AHFs </a:t>
            </a:r>
            <a:r>
              <a:rPr lang="en-US" altLang="zh-CN" sz="1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parallel system, total capacity=combining each single </a:t>
            </a:r>
            <a:r>
              <a:rPr lang="en-US" altLang="zh-CN" sz="1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AHF </a:t>
            </a:r>
            <a:r>
              <a:rPr lang="en-US" altLang="zh-CN" sz="1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rated capacity. </a:t>
            </a:r>
          </a:p>
          <a:p>
            <a:pPr algn="just">
              <a:lnSpc>
                <a:spcPct val="150000"/>
              </a:lnSpc>
            </a:pPr>
            <a:r>
              <a:rPr lang="en-US" altLang="zh-CN" sz="1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For example :</a:t>
            </a:r>
          </a:p>
          <a:p>
            <a:pPr algn="just">
              <a:lnSpc>
                <a:spcPct val="150000"/>
              </a:lnSpc>
            </a:pPr>
            <a:r>
              <a:rPr lang="en-US" altLang="zh-CN" sz="1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If </a:t>
            </a:r>
            <a:r>
              <a:rPr lang="en-US" altLang="zh-CN" sz="1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AHF </a:t>
            </a:r>
            <a:r>
              <a:rPr lang="en-US" altLang="zh-CN" sz="1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system capacity= </a:t>
            </a:r>
            <a:r>
              <a:rPr lang="en-US" altLang="zh-CN" sz="1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200A, AHF </a:t>
            </a:r>
            <a:r>
              <a:rPr lang="en-US" altLang="zh-CN" sz="1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total capacity should be set as </a:t>
            </a:r>
            <a:r>
              <a:rPr lang="en-US" altLang="zh-CN" sz="1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200 </a:t>
            </a:r>
            <a:r>
              <a:rPr lang="en-US" altLang="zh-CN" sz="1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for each </a:t>
            </a:r>
            <a:r>
              <a:rPr lang="en-US" altLang="zh-CN" sz="1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100A AHF</a:t>
            </a:r>
            <a:endParaRPr lang="en-US" altLang="zh-CN" sz="14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9" name="图片 8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9443" y="960568"/>
            <a:ext cx="2562225" cy="1467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图片 10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9443" y="2725984"/>
            <a:ext cx="2533650" cy="1475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矩形 1"/>
          <p:cNvSpPr/>
          <p:nvPr/>
        </p:nvSpPr>
        <p:spPr>
          <a:xfrm>
            <a:off x="579443" y="199329"/>
            <a:ext cx="4572000" cy="4633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Quantity &amp; Total </a:t>
            </a:r>
            <a:r>
              <a:rPr lang="en-US" altLang="zh-CN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Capacity: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471866" y="431027"/>
            <a:ext cx="107577" cy="129092"/>
          </a:xfrm>
          <a:prstGeom prst="rect">
            <a:avLst/>
          </a:prstGeom>
          <a:solidFill>
            <a:srgbClr val="00D028"/>
          </a:solidFill>
          <a:ln>
            <a:solidFill>
              <a:srgbClr val="00D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流程图: 决策 6"/>
          <p:cNvSpPr/>
          <p:nvPr/>
        </p:nvSpPr>
        <p:spPr>
          <a:xfrm>
            <a:off x="3548842" y="1086148"/>
            <a:ext cx="148797" cy="168203"/>
          </a:xfrm>
          <a:prstGeom prst="flowChartDecision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0" name="流程图: 决策 9"/>
          <p:cNvSpPr/>
          <p:nvPr/>
        </p:nvSpPr>
        <p:spPr>
          <a:xfrm>
            <a:off x="3570082" y="2112653"/>
            <a:ext cx="148797" cy="168203"/>
          </a:xfrm>
          <a:prstGeom prst="flowChartDecision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3135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98177" y="2859793"/>
            <a:ext cx="7435658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b="1" kern="100" dirty="0" smtClean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CT </a:t>
            </a:r>
            <a:r>
              <a:rPr lang="en-US" altLang="zh-CN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ratio</a:t>
            </a:r>
            <a:r>
              <a:rPr lang="en-US" altLang="zh-CN" kern="1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 </a:t>
            </a:r>
            <a:endParaRPr lang="en-US" altLang="zh-CN" kern="100" dirty="0" smtClean="0">
              <a:solidFill>
                <a:srgbClr val="00B0F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1400" dirty="0"/>
              <a:t>The setting value need to correspond to the actual changes of external CT. The setting range: </a:t>
            </a:r>
            <a:r>
              <a:rPr lang="en-US" altLang="zh-CN" sz="1400" dirty="0" smtClean="0"/>
              <a:t>150~30000</a:t>
            </a:r>
            <a:r>
              <a:rPr lang="en-US" altLang="zh-CN" sz="1400" dirty="0"/>
              <a:t>. (500 means 500:5 </a:t>
            </a:r>
            <a:r>
              <a:rPr lang="en-US" altLang="zh-CN" sz="1400" dirty="0" smtClean="0"/>
              <a:t>.)</a:t>
            </a:r>
            <a:endParaRPr lang="en-US" altLang="zh-CN" sz="1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Constant </a:t>
            </a:r>
            <a:r>
              <a:rPr lang="en-US" altLang="zh-CN" b="1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Reactive</a:t>
            </a:r>
            <a:r>
              <a:rPr lang="en-US" altLang="zh-CN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: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1400" dirty="0"/>
              <a:t>Before setting this parameter need to consult the manufacturer engineers</a:t>
            </a:r>
          </a:p>
        </p:txBody>
      </p:sp>
      <p:sp>
        <p:nvSpPr>
          <p:cNvPr id="4" name="矩形 3"/>
          <p:cNvSpPr/>
          <p:nvPr/>
        </p:nvSpPr>
        <p:spPr>
          <a:xfrm>
            <a:off x="3544715" y="1249672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b="1" kern="100" dirty="0" smtClean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Compensation </a:t>
            </a:r>
            <a:r>
              <a:rPr lang="en-US" altLang="zh-CN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mode:</a:t>
            </a:r>
            <a:r>
              <a:rPr lang="en-US" altLang="zh-CN" sz="1200" kern="100" dirty="0">
                <a:solidFill>
                  <a:srgbClr val="00B0F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1200" kern="100" dirty="0" smtClean="0">
              <a:solidFill>
                <a:srgbClr val="00B0F0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n-US" altLang="zh-CN" sz="1200" kern="100" dirty="0" smtClean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CN" sz="1400" dirty="0" smtClean="0"/>
              <a:t>Choose </a:t>
            </a:r>
            <a:r>
              <a:rPr lang="en-US" altLang="zh-CN" sz="1400" dirty="0"/>
              <a:t>"Intelligent compensation" mode first.  "sequential compensation" and "All compensation" are suitable for harmonic system that changes rapidly, and they are less stable than "Intelligent compensation".</a:t>
            </a:r>
          </a:p>
          <a:p>
            <a:pPr algn="just">
              <a:spcAft>
                <a:spcPts val="0"/>
              </a:spcAft>
            </a:pPr>
            <a:endParaRPr lang="zh-CN" altLang="zh-CN" sz="12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4540" y="1112372"/>
            <a:ext cx="2814104" cy="163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矩形 1"/>
          <p:cNvSpPr/>
          <p:nvPr/>
        </p:nvSpPr>
        <p:spPr>
          <a:xfrm>
            <a:off x="412117" y="265799"/>
            <a:ext cx="3360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Compensation </a:t>
            </a:r>
            <a:r>
              <a:rPr lang="en-US" altLang="zh-CN" b="1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 &amp; CT ratio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304540" y="385919"/>
            <a:ext cx="107577" cy="129092"/>
          </a:xfrm>
          <a:prstGeom prst="rect">
            <a:avLst/>
          </a:prstGeom>
          <a:solidFill>
            <a:srgbClr val="00D028"/>
          </a:solidFill>
          <a:ln>
            <a:solidFill>
              <a:srgbClr val="00D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流程图: 决策 6"/>
          <p:cNvSpPr/>
          <p:nvPr/>
        </p:nvSpPr>
        <p:spPr>
          <a:xfrm>
            <a:off x="3395918" y="1375406"/>
            <a:ext cx="148797" cy="168203"/>
          </a:xfrm>
          <a:prstGeom prst="flowChartDecision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8" name="流程图: 决策 7"/>
          <p:cNvSpPr/>
          <p:nvPr/>
        </p:nvSpPr>
        <p:spPr>
          <a:xfrm>
            <a:off x="309674" y="3054521"/>
            <a:ext cx="148797" cy="168203"/>
          </a:xfrm>
          <a:prstGeom prst="flowChartDecision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9" name="流程图: 决策 8"/>
          <p:cNvSpPr/>
          <p:nvPr/>
        </p:nvSpPr>
        <p:spPr>
          <a:xfrm>
            <a:off x="304540" y="4084257"/>
            <a:ext cx="148797" cy="168203"/>
          </a:xfrm>
          <a:prstGeom prst="flowChartDecision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72806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748301" y="899827"/>
            <a:ext cx="2464457" cy="1677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1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Ext. Passive Filter: </a:t>
            </a:r>
            <a:endParaRPr lang="en-US" altLang="zh-CN" sz="1400" b="1" kern="100" dirty="0" smtClean="0">
              <a:solidFill>
                <a:srgbClr val="00B0F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1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Reserved</a:t>
            </a:r>
            <a:r>
              <a:rPr lang="en-US" altLang="zh-CN" sz="1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 sz="16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CT Secondary Connect: </a:t>
            </a:r>
            <a:endParaRPr lang="en-US" altLang="zh-CN" sz="1400" b="1" kern="100" dirty="0" smtClean="0">
              <a:solidFill>
                <a:srgbClr val="00B0F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Tahoma" panose="020B0604030504040204" pitchFamily="34" charset="0"/>
              </a:rPr>
              <a:t>it is can only be set as series</a:t>
            </a:r>
            <a:endParaRPr lang="zh-CN" altLang="en-US" sz="1400" dirty="0"/>
          </a:p>
          <a:p>
            <a:endParaRPr lang="zh-CN" altLang="en-US" sz="16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93886" y="319318"/>
            <a:ext cx="2108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Click “</a:t>
            </a:r>
            <a:r>
              <a:rPr lang="en-US" altLang="zh-CN" b="1" kern="0" dirty="0">
                <a:latin typeface="Times New Roman" panose="02020603050405020304" pitchFamily="18" charset="0"/>
                <a:ea typeface="宋体" panose="02010600030101010101" pitchFamily="2" charset="-122"/>
              </a:rPr>
              <a:t>Page Down”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3748301" y="2628077"/>
            <a:ext cx="5029939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CN" sz="1400" b="1" kern="100" dirty="0" smtClean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Inductor </a:t>
            </a:r>
            <a:r>
              <a:rPr lang="en-US" altLang="zh-CN" sz="1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Current Configuration</a:t>
            </a:r>
            <a:endParaRPr lang="en-US" altLang="zh-CN" sz="1400" kern="100" dirty="0" smtClean="0">
              <a:solidFill>
                <a:srgbClr val="00B0F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US" altLang="zh-CN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1400" dirty="0">
                <a:solidFill>
                  <a:srgbClr val="000000"/>
                </a:solidFill>
                <a:latin typeface="Tahoma" panose="020B0604030504040204" pitchFamily="34" charset="0"/>
              </a:rPr>
              <a:t>In the auto-aging mode , choose inductance current or capacitive current output. And it is forbidden to change from users port.</a:t>
            </a:r>
          </a:p>
          <a:p>
            <a:pPr algn="just">
              <a:spcAft>
                <a:spcPts val="0"/>
              </a:spcAft>
            </a:pPr>
            <a:endParaRPr lang="zh-CN" altLang="zh-CN" sz="12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93886" y="969077"/>
            <a:ext cx="2816786" cy="169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8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3886" y="2856703"/>
            <a:ext cx="2816786" cy="1807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386309" y="439438"/>
            <a:ext cx="107577" cy="129092"/>
          </a:xfrm>
          <a:prstGeom prst="rect">
            <a:avLst/>
          </a:prstGeom>
          <a:solidFill>
            <a:srgbClr val="00D028"/>
          </a:solidFill>
          <a:ln>
            <a:solidFill>
              <a:srgbClr val="00D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10161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51263" y="410892"/>
            <a:ext cx="2108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Click “</a:t>
            </a:r>
            <a:r>
              <a:rPr lang="en-US" altLang="zh-CN" b="1" kern="0" dirty="0">
                <a:latin typeface="Times New Roman" panose="02020603050405020304" pitchFamily="18" charset="0"/>
                <a:ea typeface="宋体" panose="02010600030101010101" pitchFamily="2" charset="-122"/>
              </a:rPr>
              <a:t>Page Down”</a:t>
            </a:r>
            <a:endParaRPr lang="zh-CN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549290" y="457058"/>
            <a:ext cx="14539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(go to next page)</a:t>
            </a:r>
            <a:endParaRPr lang="zh-CN" altLang="en-US" sz="1200" dirty="0"/>
          </a:p>
        </p:txBody>
      </p:sp>
      <p:pic>
        <p:nvPicPr>
          <p:cNvPr id="7" name="图片 6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7474" y="1443450"/>
            <a:ext cx="2986392" cy="1902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343686" y="534297"/>
            <a:ext cx="107577" cy="129092"/>
          </a:xfrm>
          <a:prstGeom prst="rect">
            <a:avLst/>
          </a:prstGeom>
          <a:solidFill>
            <a:srgbClr val="00D028"/>
          </a:solidFill>
          <a:ln>
            <a:solidFill>
              <a:srgbClr val="00D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流程图: 决策 8"/>
          <p:cNvSpPr/>
          <p:nvPr/>
        </p:nvSpPr>
        <p:spPr>
          <a:xfrm>
            <a:off x="3830975" y="1443450"/>
            <a:ext cx="148797" cy="168203"/>
          </a:xfrm>
          <a:prstGeom prst="flowChartDecision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0" name="流程图: 决策 9"/>
          <p:cNvSpPr/>
          <p:nvPr/>
        </p:nvSpPr>
        <p:spPr>
          <a:xfrm>
            <a:off x="3854481" y="3613217"/>
            <a:ext cx="148797" cy="168203"/>
          </a:xfrm>
          <a:prstGeom prst="flowChartDecision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4003278" y="1270834"/>
            <a:ext cx="51642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1600" b="1" kern="100" dirty="0" smtClean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PT </a:t>
            </a:r>
            <a:r>
              <a:rPr lang="en-US" altLang="zh-CN" sz="16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Ratio</a:t>
            </a:r>
            <a:r>
              <a:rPr lang="en-US" altLang="zh-CN" sz="1600" b="1" kern="100" dirty="0" smtClean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1600" kern="100" dirty="0" smtClean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Equipment when being used get access to the grid through the transformer. And it is used to set the external transformer ratio. The default is 1.0 meaning 1</a:t>
            </a:r>
            <a:r>
              <a:rPr lang="zh-CN" altLang="zh-CN" sz="1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∶</a:t>
            </a:r>
            <a:r>
              <a:rPr lang="en-US" altLang="zh-CN" sz="1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 sz="1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1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ranging </a:t>
            </a:r>
            <a:r>
              <a:rPr lang="en-US" altLang="zh-CN" sz="1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0.1~25.</a:t>
            </a:r>
            <a:r>
              <a:rPr lang="en-US" altLang="zh-CN" sz="1600" dirty="0" smtClean="0"/>
              <a:t> </a:t>
            </a:r>
          </a:p>
          <a:p>
            <a:pPr algn="just">
              <a:lnSpc>
                <a:spcPct val="150000"/>
              </a:lnSpc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(Before the change must consult the Engineer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CN" sz="1600" dirty="0" smtClean="0"/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1600" dirty="0" smtClean="0"/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1600" b="1" kern="100" dirty="0" smtClean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Target </a:t>
            </a:r>
            <a:r>
              <a:rPr lang="en-US" altLang="zh-CN" sz="16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Power Factor:</a:t>
            </a:r>
            <a:r>
              <a:rPr lang="en-US" altLang="zh-CN" sz="1600" kern="1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1600" kern="100" dirty="0" smtClean="0">
              <a:solidFill>
                <a:srgbClr val="00B0F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1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Adjusting the grid </a:t>
            </a:r>
            <a:r>
              <a:rPr lang="en-US" altLang="zh-CN" sz="1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side power factor. </a:t>
            </a:r>
            <a:r>
              <a:rPr lang="en-US" altLang="zh-CN" sz="1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(range</a:t>
            </a:r>
            <a:r>
              <a:rPr lang="en-US" altLang="zh-CN" sz="1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 -</a:t>
            </a:r>
            <a:r>
              <a:rPr lang="en-US" altLang="zh-CN" sz="1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1~1)</a:t>
            </a:r>
            <a:endParaRPr lang="zh-CN" altLang="zh-CN" sz="16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1247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40463" y="331358"/>
            <a:ext cx="1582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 “</a:t>
            </a:r>
            <a:r>
              <a:rPr lang="en-US" altLang="zh-CN" b="1" kern="0" dirty="0">
                <a:latin typeface="Times New Roman" panose="02020603050405020304" pitchFamily="18" charset="0"/>
                <a:ea typeface="宋体" panose="02010600030101010101" pitchFamily="2" charset="-122"/>
              </a:rPr>
              <a:t>Page Down”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3574383" y="1430277"/>
            <a:ext cx="556961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16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Controller Parameter </a:t>
            </a:r>
            <a:r>
              <a:rPr lang="en-US" altLang="zh-CN" sz="1600" b="1" kern="100" dirty="0" smtClean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1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Voltage </a:t>
            </a:r>
            <a:r>
              <a:rPr lang="en-US" altLang="zh-CN" sz="1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loop control parameters, the larger parameters of the controller I is , the more stable voltage loop is . And it is forbidden to change from users</a:t>
            </a:r>
            <a:r>
              <a:rPr lang="en-US" altLang="zh-CN" sz="1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zh-CN" altLang="zh-CN" sz="14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16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Variable </a:t>
            </a:r>
            <a:r>
              <a:rPr lang="en-US" altLang="zh-CN" sz="1600" b="1" kern="100" dirty="0" smtClean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1~6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1600" b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Different setting values correspond to different internal variables of DSP . And it is forbidden to change </a:t>
            </a:r>
            <a:r>
              <a:rPr lang="en-US" altLang="zh-CN" sz="1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by users.</a:t>
            </a:r>
            <a:endParaRPr lang="zh-CN" altLang="zh-CN" sz="14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10755" y="1514379"/>
            <a:ext cx="2980153" cy="1768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310755" y="449853"/>
            <a:ext cx="107577" cy="129092"/>
          </a:xfrm>
          <a:prstGeom prst="rect">
            <a:avLst/>
          </a:prstGeom>
          <a:solidFill>
            <a:srgbClr val="00D028"/>
          </a:solidFill>
          <a:ln>
            <a:solidFill>
              <a:srgbClr val="00D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流程图: 决策 6"/>
          <p:cNvSpPr/>
          <p:nvPr/>
        </p:nvSpPr>
        <p:spPr>
          <a:xfrm>
            <a:off x="3403138" y="1645430"/>
            <a:ext cx="148797" cy="168203"/>
          </a:xfrm>
          <a:prstGeom prst="flowChartDecision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9" name="流程图: 决策 8"/>
          <p:cNvSpPr/>
          <p:nvPr/>
        </p:nvSpPr>
        <p:spPr>
          <a:xfrm>
            <a:off x="3425586" y="2960985"/>
            <a:ext cx="148797" cy="168203"/>
          </a:xfrm>
          <a:prstGeom prst="flowChartDecision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28663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03542" y="272534"/>
            <a:ext cx="1582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 “</a:t>
            </a:r>
            <a:r>
              <a:rPr lang="en-US" altLang="zh-CN" b="1" kern="0" dirty="0">
                <a:latin typeface="Times New Roman" panose="02020603050405020304" pitchFamily="18" charset="0"/>
                <a:ea typeface="宋体" panose="02010600030101010101" pitchFamily="2" charset="-122"/>
              </a:rPr>
              <a:t>Page Down”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4087822" y="1069996"/>
            <a:ext cx="515299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16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Compensation Rate </a:t>
            </a:r>
            <a:endParaRPr lang="zh-CN" altLang="zh-CN" sz="1600" kern="100" dirty="0">
              <a:solidFill>
                <a:srgbClr val="00B0F0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1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Set the compensation ratio of compensation current measured by </a:t>
            </a:r>
            <a:r>
              <a:rPr lang="en-US" altLang="zh-CN" sz="1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AHF</a:t>
            </a:r>
            <a:r>
              <a:rPr lang="en-US" altLang="zh-CN" sz="1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altLang="zh-CN" sz="1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setting range is 0~1, 1 on behalf of 100%.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zh-CN" sz="1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16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Hybrid Parameters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1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Reserved</a:t>
            </a:r>
            <a:r>
              <a:rPr lang="en-US" altLang="zh-CN" sz="1200" b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2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(it is forbidden to change by users</a:t>
            </a:r>
            <a:r>
              <a:rPr lang="en-US" altLang="zh-CN" sz="12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en-US" altLang="zh-CN" sz="12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9" name="图片 8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6810" y="1069996"/>
            <a:ext cx="3074827" cy="1664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346810" y="392654"/>
            <a:ext cx="107577" cy="129092"/>
          </a:xfrm>
          <a:prstGeom prst="rect">
            <a:avLst/>
          </a:prstGeom>
          <a:solidFill>
            <a:srgbClr val="00D028"/>
          </a:solidFill>
          <a:ln>
            <a:solidFill>
              <a:srgbClr val="00D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流程图: 决策 5"/>
          <p:cNvSpPr/>
          <p:nvPr/>
        </p:nvSpPr>
        <p:spPr>
          <a:xfrm>
            <a:off x="3948618" y="1249892"/>
            <a:ext cx="148797" cy="168203"/>
          </a:xfrm>
          <a:prstGeom prst="flowChartDecision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8" name="流程图: 决策 7"/>
          <p:cNvSpPr/>
          <p:nvPr/>
        </p:nvSpPr>
        <p:spPr>
          <a:xfrm>
            <a:off x="3939023" y="2566035"/>
            <a:ext cx="148797" cy="168203"/>
          </a:xfrm>
          <a:prstGeom prst="flowChartDecision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74" y="2915993"/>
            <a:ext cx="3195350" cy="1776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4097415" y="3465289"/>
            <a:ext cx="29979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="1" dirty="0" bmk="OLE_LINK96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L1/</a:t>
            </a:r>
            <a:r>
              <a:rPr lang="en-US" altLang="zh-CN" sz="1400" b="1" dirty="0" bmk="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L2/ L3 Phase Angle Bias</a:t>
            </a:r>
            <a:r>
              <a:rPr lang="en-US" altLang="zh-CN" sz="1400" b="1" dirty="0" bmk="OLE_LINK96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Reserved. and</a:t>
            </a:r>
            <a:r>
              <a:rPr kumimoji="0" lang="en-US" altLang="zh-CN" sz="1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can be changed by users</a:t>
            </a: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流程图: 决策 13"/>
          <p:cNvSpPr/>
          <p:nvPr/>
        </p:nvSpPr>
        <p:spPr>
          <a:xfrm>
            <a:off x="3948618" y="3555888"/>
            <a:ext cx="148797" cy="168203"/>
          </a:xfrm>
          <a:prstGeom prst="flowChartDecision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630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00891" y="322186"/>
            <a:ext cx="20986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“Main Interface”</a:t>
            </a:r>
            <a:endParaRPr lang="zh-CN" altLang="en-US" sz="2000" b="1" dirty="0"/>
          </a:p>
        </p:txBody>
      </p:sp>
      <p:sp>
        <p:nvSpPr>
          <p:cNvPr id="9" name="矩形 8"/>
          <p:cNvSpPr/>
          <p:nvPr/>
        </p:nvSpPr>
        <p:spPr>
          <a:xfrm>
            <a:off x="4355330" y="2859028"/>
            <a:ext cx="2940164" cy="16619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AF22"/>
                </a:solidFill>
                <a:latin typeface="Arial" pitchFamily="34" charset="0"/>
                <a:cs typeface="Arial" pitchFamily="34" charset="0"/>
              </a:rPr>
              <a:t>“Main”</a:t>
            </a:r>
            <a:r>
              <a:rPr lang="en-US" altLang="zh-CN" sz="1400" dirty="0" smtClean="0">
                <a:latin typeface="Arial" pitchFamily="34" charset="0"/>
                <a:cs typeface="Arial" pitchFamily="34" charset="0"/>
              </a:rPr>
              <a:t>:</a:t>
            </a:r>
            <a:endParaRPr lang="en-US" altLang="zh-CN" sz="1400" b="1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400" b="1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Grid  Current</a:t>
            </a:r>
            <a:r>
              <a:rPr lang="en-US" altLang="zh-CN" sz="14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 after </a:t>
            </a:r>
            <a:r>
              <a:rPr lang="en-US" altLang="zh-CN" sz="1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compensating</a:t>
            </a:r>
            <a:endParaRPr lang="en-US" altLang="zh-CN" sz="1400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400" b="1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Load Current</a:t>
            </a:r>
            <a:r>
              <a:rPr lang="en-US" altLang="zh-CN" sz="14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  <a:r>
              <a:rPr lang="en-US" altLang="zh-CN" sz="1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before </a:t>
            </a:r>
            <a:r>
              <a:rPr lang="en-US" altLang="zh-CN" sz="14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compensating</a:t>
            </a:r>
          </a:p>
          <a:p>
            <a:r>
              <a:rPr lang="en-US" altLang="zh-CN" sz="1400" b="1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PF</a:t>
            </a:r>
            <a:r>
              <a:rPr lang="zh-CN" altLang="en-US" sz="14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                   </a:t>
            </a:r>
            <a:r>
              <a:rPr lang="en-US" altLang="zh-CN" sz="14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 factor </a:t>
            </a:r>
            <a:endParaRPr lang="zh-CN" altLang="en-US" sz="1400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400" b="1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RMS</a:t>
            </a:r>
            <a:r>
              <a:rPr lang="zh-CN" altLang="en-US" sz="14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               </a:t>
            </a:r>
            <a:r>
              <a:rPr lang="en-US" altLang="zh-CN" sz="14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root mean square</a:t>
            </a:r>
            <a:endParaRPr lang="zh-CN" altLang="en-US" sz="1400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400" b="1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 On</a:t>
            </a:r>
            <a:r>
              <a:rPr lang="zh-CN" altLang="en-US" sz="1400" kern="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       </a:t>
            </a:r>
            <a:r>
              <a:rPr lang="en-US" altLang="zh-CN" sz="14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starting up</a:t>
            </a:r>
            <a:endParaRPr lang="zh-CN" altLang="en-US" sz="1400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400" b="1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 Off</a:t>
            </a:r>
            <a:r>
              <a:rPr lang="zh-CN" altLang="en-US" sz="1400" kern="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      </a:t>
            </a:r>
            <a:r>
              <a:rPr lang="en-US" altLang="zh-CN" sz="14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shutdown</a:t>
            </a:r>
            <a:endParaRPr lang="zh-CN" altLang="en-US" sz="14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3357" y="1486769"/>
            <a:ext cx="3593047" cy="2041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矩形 1"/>
          <p:cNvSpPr/>
          <p:nvPr/>
        </p:nvSpPr>
        <p:spPr>
          <a:xfrm>
            <a:off x="4355330" y="931701"/>
            <a:ext cx="4572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b="1" dirty="0">
                <a:solidFill>
                  <a:srgbClr val="00AF22"/>
                </a:solidFill>
                <a:latin typeface="Arial" pitchFamily="34" charset="0"/>
                <a:cs typeface="Arial" pitchFamily="34" charset="0"/>
              </a:rPr>
              <a:t>“Alarm”</a:t>
            </a:r>
            <a:r>
              <a:rPr lang="en-US" altLang="zh-CN" dirty="0">
                <a:latin typeface="Arial" pitchFamily="34" charset="0"/>
                <a:cs typeface="Arial" pitchFamily="34" charset="0"/>
              </a:rPr>
              <a:t>:</a:t>
            </a:r>
            <a:r>
              <a:rPr lang="en-US" altLang="zh-CN" dirty="0">
                <a:solidFill>
                  <a:srgbClr val="00AF2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1600" dirty="0">
                <a:latin typeface="Arial" pitchFamily="34" charset="0"/>
                <a:cs typeface="Arial" pitchFamily="34" charset="0"/>
              </a:rPr>
              <a:t>system status (It includes the following three states).</a:t>
            </a:r>
          </a:p>
          <a:p>
            <a:pPr marL="285750" indent="-285750" algn="just">
              <a:lnSpc>
                <a:spcPct val="150000"/>
              </a:lnSpc>
              <a:buClr>
                <a:srgbClr val="00AF22"/>
              </a:buClr>
              <a:buFont typeface="Wingdings" pitchFamily="2" charset="2"/>
              <a:buChar char="n"/>
            </a:pPr>
            <a:r>
              <a:rPr lang="en-US" altLang="zh-CN" sz="1400" b="1" dirty="0">
                <a:latin typeface="Arial" pitchFamily="34" charset="0"/>
                <a:cs typeface="Arial" pitchFamily="34" charset="0"/>
              </a:rPr>
              <a:t>“Stop”: </a:t>
            </a:r>
            <a:r>
              <a:rPr lang="en-US" altLang="zh-CN" sz="1400" dirty="0">
                <a:latin typeface="Arial" pitchFamily="34" charset="0"/>
                <a:cs typeface="Arial" pitchFamily="34" charset="0"/>
              </a:rPr>
              <a:t>stand by mode </a:t>
            </a:r>
            <a:endParaRPr lang="en-US" altLang="zh-CN" sz="1400" b="1" dirty="0"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lnSpc>
                <a:spcPct val="150000"/>
              </a:lnSpc>
              <a:buClr>
                <a:srgbClr val="00AF22"/>
              </a:buClr>
              <a:buFont typeface="Wingdings" pitchFamily="2" charset="2"/>
              <a:buChar char="n"/>
            </a:pPr>
            <a:r>
              <a:rPr lang="en-US" altLang="zh-CN" sz="1400" b="1" dirty="0">
                <a:latin typeface="Arial" pitchFamily="34" charset="0"/>
                <a:cs typeface="Arial" pitchFamily="34" charset="0"/>
              </a:rPr>
              <a:t>“Alarm”: </a:t>
            </a:r>
            <a:r>
              <a:rPr lang="en-US" altLang="zh-CN" sz="1400" dirty="0">
                <a:latin typeface="Arial" pitchFamily="34" charset="0"/>
                <a:cs typeface="Arial" pitchFamily="34" charset="0"/>
              </a:rPr>
              <a:t>abnormal working condition</a:t>
            </a:r>
            <a:endParaRPr lang="zh-CN" altLang="zh-CN" sz="1400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00AF22"/>
              </a:buClr>
              <a:buFont typeface="Wingdings" pitchFamily="2" charset="2"/>
              <a:buChar char="n"/>
            </a:pPr>
            <a:r>
              <a:rPr lang="en-US" altLang="zh-CN" sz="1400" b="1" dirty="0">
                <a:latin typeface="Arial" pitchFamily="34" charset="0"/>
                <a:cs typeface="Arial" pitchFamily="34" charset="0"/>
              </a:rPr>
              <a:t>“Normal”: </a:t>
            </a:r>
            <a:r>
              <a:rPr lang="en-US" altLang="zh-CN" sz="1400" dirty="0">
                <a:latin typeface="Arial" pitchFamily="34" charset="0"/>
                <a:cs typeface="Arial" pitchFamily="34" charset="0"/>
              </a:rPr>
              <a:t>abnormal working condition</a:t>
            </a:r>
          </a:p>
        </p:txBody>
      </p:sp>
      <p:sp>
        <p:nvSpPr>
          <p:cNvPr id="6" name="矩形 5"/>
          <p:cNvSpPr/>
          <p:nvPr/>
        </p:nvSpPr>
        <p:spPr>
          <a:xfrm>
            <a:off x="483357" y="446938"/>
            <a:ext cx="117534" cy="150607"/>
          </a:xfrm>
          <a:prstGeom prst="rect">
            <a:avLst/>
          </a:prstGeom>
          <a:solidFill>
            <a:srgbClr val="00AF22"/>
          </a:solidFill>
          <a:ln>
            <a:solidFill>
              <a:srgbClr val="009B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27464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-1422001" y="1433329"/>
            <a:ext cx="540737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5" name="图片 4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9735" y="985657"/>
            <a:ext cx="2776801" cy="1678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9735" y="3064659"/>
            <a:ext cx="2776801" cy="1678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3985377" y="1922702"/>
            <a:ext cx="4069446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200"/>
              </a:spcAft>
            </a:pPr>
            <a:r>
              <a:rPr lang="en-US" altLang="zh-CN" sz="1600" b="1" dirty="0" smtClean="0">
                <a:solidFill>
                  <a:srgbClr val="00B0F0"/>
                </a:solidFill>
              </a:rPr>
              <a:t>Harmonic Comp. Setup interface </a:t>
            </a:r>
            <a:endParaRPr lang="en-US" altLang="zh-CN" sz="1600" b="1" dirty="0"/>
          </a:p>
          <a:p>
            <a:pPr>
              <a:spcAft>
                <a:spcPts val="4200"/>
              </a:spcAft>
            </a:pPr>
            <a:r>
              <a:rPr lang="en-US" altLang="zh-CN" sz="1600" dirty="0" smtClean="0"/>
              <a:t>it is allow to adjust compensation rate </a:t>
            </a:r>
            <a:r>
              <a:rPr lang="en-US" altLang="zh-CN" sz="1600" dirty="0"/>
              <a:t>of </a:t>
            </a:r>
            <a:r>
              <a:rPr lang="en-US" altLang="zh-CN" sz="1600" dirty="0" smtClean="0"/>
              <a:t>every order harmonics. The </a:t>
            </a:r>
            <a:r>
              <a:rPr lang="en-US" altLang="zh-CN" sz="1600" dirty="0"/>
              <a:t>setting range: 0%~110%</a:t>
            </a:r>
            <a:endParaRPr lang="zh-CN" altLang="en-US" sz="1600" dirty="0"/>
          </a:p>
        </p:txBody>
      </p:sp>
      <p:sp>
        <p:nvSpPr>
          <p:cNvPr id="6" name="矩形 5"/>
          <p:cNvSpPr/>
          <p:nvPr/>
        </p:nvSpPr>
        <p:spPr>
          <a:xfrm>
            <a:off x="558304" y="315565"/>
            <a:ext cx="2525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b="1" kern="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Harmonic Comp. Setup</a:t>
            </a:r>
            <a:endParaRPr lang="en-US" altLang="zh-CN" b="1" kern="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50727" y="435685"/>
            <a:ext cx="107577" cy="129092"/>
          </a:xfrm>
          <a:prstGeom prst="rect">
            <a:avLst/>
          </a:prstGeom>
          <a:solidFill>
            <a:srgbClr val="00D028"/>
          </a:solidFill>
          <a:ln>
            <a:solidFill>
              <a:srgbClr val="00D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流程图: 决策 8"/>
          <p:cNvSpPr/>
          <p:nvPr/>
        </p:nvSpPr>
        <p:spPr>
          <a:xfrm>
            <a:off x="3836580" y="2024876"/>
            <a:ext cx="148797" cy="168203"/>
          </a:xfrm>
          <a:prstGeom prst="flowChartDecision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09788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88370" y="987216"/>
            <a:ext cx="2919698" cy="1702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88370" y="2786231"/>
            <a:ext cx="2919698" cy="1744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矩形 1"/>
          <p:cNvSpPr/>
          <p:nvPr/>
        </p:nvSpPr>
        <p:spPr>
          <a:xfrm>
            <a:off x="706704" y="296941"/>
            <a:ext cx="2475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 Saving Function</a:t>
            </a:r>
            <a:endParaRPr lang="en-US" altLang="zh-CN" kern="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88370" y="417061"/>
            <a:ext cx="107577" cy="129092"/>
          </a:xfrm>
          <a:prstGeom prst="rect">
            <a:avLst/>
          </a:prstGeom>
          <a:solidFill>
            <a:srgbClr val="00D028"/>
          </a:solidFill>
          <a:ln>
            <a:solidFill>
              <a:srgbClr val="00D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流程图: 决策 7"/>
          <p:cNvSpPr/>
          <p:nvPr/>
        </p:nvSpPr>
        <p:spPr>
          <a:xfrm>
            <a:off x="3689093" y="987216"/>
            <a:ext cx="148797" cy="168203"/>
          </a:xfrm>
          <a:prstGeom prst="flowChartDecision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9" name="流程图: 决策 8"/>
          <p:cNvSpPr/>
          <p:nvPr/>
        </p:nvSpPr>
        <p:spPr>
          <a:xfrm>
            <a:off x="3689093" y="2423102"/>
            <a:ext cx="148797" cy="168203"/>
          </a:xfrm>
          <a:prstGeom prst="flowChartDecision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0" name="流程图: 决策 9"/>
          <p:cNvSpPr/>
          <p:nvPr/>
        </p:nvSpPr>
        <p:spPr>
          <a:xfrm>
            <a:off x="3689093" y="3711012"/>
            <a:ext cx="148797" cy="168203"/>
          </a:xfrm>
          <a:prstGeom prst="flowChartDecision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4018915" y="960949"/>
            <a:ext cx="4572000" cy="36009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16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Power Saving Function</a:t>
            </a:r>
          </a:p>
          <a:p>
            <a:pPr algn="just">
              <a:spcAft>
                <a:spcPts val="0"/>
              </a:spcAft>
            </a:pPr>
            <a:endParaRPr lang="en-US" altLang="zh-CN" kern="100" dirty="0" smtClean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CN" sz="1600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Setting </a:t>
            </a:r>
            <a:r>
              <a:rPr lang="en-US" altLang="zh-CN" sz="1600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</a:t>
            </a:r>
            <a:r>
              <a:rPr lang="en-US" altLang="zh-CN" sz="1600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time of power on and power off to </a:t>
            </a:r>
            <a:r>
              <a:rPr lang="en-US" altLang="zh-CN" sz="1600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achieve </a:t>
            </a:r>
            <a:r>
              <a:rPr lang="en-US" altLang="zh-CN" sz="1600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saving power.</a:t>
            </a:r>
          </a:p>
          <a:p>
            <a:pPr algn="just">
              <a:spcAft>
                <a:spcPts val="0"/>
              </a:spcAft>
            </a:pPr>
            <a:endParaRPr lang="en-US" altLang="zh-CN" sz="1200" kern="100" dirty="0" smtClean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zh-CN" altLang="zh-CN" sz="12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16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Select Weekday</a:t>
            </a:r>
          </a:p>
          <a:p>
            <a:pPr algn="just">
              <a:spcAft>
                <a:spcPts val="0"/>
              </a:spcAft>
            </a:pPr>
            <a:endParaRPr lang="en-US" altLang="zh-CN" kern="100" dirty="0" smtClean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CN" sz="1600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Setting </a:t>
            </a:r>
            <a:r>
              <a:rPr lang="en-US" altLang="zh-CN" sz="1600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working days of the machine</a:t>
            </a:r>
            <a:r>
              <a:rPr lang="en-US" altLang="zh-CN" sz="1600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en-US" altLang="zh-CN" kern="100" dirty="0" smtClean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n-US" altLang="zh-CN" kern="100" dirty="0" smtClean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CN" sz="16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Select </a:t>
            </a:r>
            <a:r>
              <a:rPr lang="en-US" altLang="zh-CN" sz="1600" b="1" kern="100" dirty="0" smtClean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Holidays</a:t>
            </a:r>
          </a:p>
          <a:p>
            <a:pPr algn="just">
              <a:spcAft>
                <a:spcPts val="0"/>
              </a:spcAft>
            </a:pPr>
            <a:endParaRPr lang="en-US" altLang="zh-CN" sz="1200" kern="100" dirty="0" smtClean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CN" sz="1600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Setting the time </a:t>
            </a:r>
            <a:r>
              <a:rPr lang="en-US" altLang="zh-CN" sz="1600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of start and end.</a:t>
            </a:r>
            <a:endParaRPr lang="zh-CN" altLang="zh-CN" sz="16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2383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53053" y="205929"/>
            <a:ext cx="2418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b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Monitor Parameter</a:t>
            </a:r>
            <a:r>
              <a:rPr lang="en-US" altLang="zh-CN" b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endParaRPr lang="zh-CN" altLang="zh-CN" sz="12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787537" y="1211419"/>
            <a:ext cx="276474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CN" sz="16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Local </a:t>
            </a:r>
            <a:r>
              <a:rPr lang="en-US" altLang="zh-CN" sz="1600" b="1" kern="100" dirty="0" smtClean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Address</a:t>
            </a:r>
          </a:p>
          <a:p>
            <a:pPr>
              <a:spcAft>
                <a:spcPts val="0"/>
              </a:spcAft>
            </a:pPr>
            <a:r>
              <a:rPr lang="en-US" altLang="zh-CN" sz="1400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Setting </a:t>
            </a:r>
            <a:r>
              <a:rPr lang="en-US" altLang="zh-CN" sz="1400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monitoring </a:t>
            </a:r>
            <a:r>
              <a:rPr lang="en-US" altLang="zh-CN" sz="1400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address</a:t>
            </a:r>
            <a:endParaRPr lang="zh-CN" altLang="zh-CN" sz="14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787537" y="3665936"/>
            <a:ext cx="250522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Time</a:t>
            </a:r>
          </a:p>
          <a:p>
            <a:pPr>
              <a:spcAft>
                <a:spcPts val="0"/>
              </a:spcAft>
            </a:pPr>
            <a:r>
              <a:rPr lang="en-US" altLang="zh-CN" sz="1400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Set </a:t>
            </a:r>
            <a:r>
              <a:rPr lang="en-US" altLang="zh-CN" sz="1400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current time</a:t>
            </a:r>
            <a:r>
              <a:rPr lang="en-US" altLang="zh-CN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 sz="12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787537" y="2012703"/>
            <a:ext cx="250522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Baud Rate</a:t>
            </a:r>
          </a:p>
          <a:p>
            <a:pPr>
              <a:spcAft>
                <a:spcPts val="0"/>
              </a:spcAft>
            </a:pPr>
            <a:r>
              <a:rPr lang="en-US" altLang="zh-CN" sz="1400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Setting </a:t>
            </a:r>
            <a:r>
              <a:rPr lang="en-US" altLang="zh-CN" sz="1400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times of carriers that change in per unit time.</a:t>
            </a:r>
            <a:endParaRPr lang="zh-CN" altLang="zh-CN" sz="14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787537" y="2956986"/>
            <a:ext cx="26404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CN" sz="16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Language</a:t>
            </a:r>
          </a:p>
          <a:p>
            <a:pPr>
              <a:spcAft>
                <a:spcPts val="0"/>
              </a:spcAft>
            </a:pPr>
            <a:r>
              <a:rPr lang="en-US" altLang="zh-CN" sz="1400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Choose </a:t>
            </a:r>
            <a:r>
              <a:rPr lang="en-US" altLang="zh-CN" sz="1400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monitor display language.</a:t>
            </a:r>
            <a:endParaRPr lang="zh-CN" altLang="zh-CN" sz="14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3" name="图片 12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49011" y="889852"/>
            <a:ext cx="2246229" cy="1295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图片 13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49010" y="2263688"/>
            <a:ext cx="2246229" cy="124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图片 14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49009" y="3570958"/>
            <a:ext cx="2246229" cy="1260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矩形 15"/>
          <p:cNvSpPr/>
          <p:nvPr/>
        </p:nvSpPr>
        <p:spPr>
          <a:xfrm>
            <a:off x="384771" y="326049"/>
            <a:ext cx="107577" cy="129092"/>
          </a:xfrm>
          <a:prstGeom prst="rect">
            <a:avLst/>
          </a:prstGeom>
          <a:solidFill>
            <a:srgbClr val="00D028"/>
          </a:solidFill>
          <a:ln>
            <a:solidFill>
              <a:srgbClr val="00D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68621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15174" y="214488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036933" y="1270954"/>
            <a:ext cx="4572000" cy="30162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b="1" kern="100" dirty="0" smtClean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Active</a:t>
            </a:r>
          </a:p>
          <a:p>
            <a:pPr algn="just">
              <a:spcAft>
                <a:spcPts val="0"/>
              </a:spcAft>
            </a:pPr>
            <a:r>
              <a:rPr lang="en-US" altLang="zh-CN" sz="1600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Displays </a:t>
            </a:r>
            <a:r>
              <a:rPr lang="en-US" altLang="zh-CN" sz="1600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current alarm information</a:t>
            </a:r>
            <a:r>
              <a:rPr lang="en-US" altLang="zh-CN" sz="1600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en-US" altLang="zh-CN" sz="1200" kern="100" dirty="0" smtClean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n-US" altLang="zh-CN" sz="1200" kern="100" dirty="0" smtClean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zh-CN" altLang="zh-CN" sz="12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History</a:t>
            </a:r>
          </a:p>
          <a:p>
            <a:pPr algn="just">
              <a:spcAft>
                <a:spcPts val="0"/>
              </a:spcAft>
            </a:pPr>
            <a:r>
              <a:rPr lang="en-US" altLang="zh-CN" sz="1600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Display </a:t>
            </a:r>
            <a:r>
              <a:rPr lang="en-US" altLang="zh-CN" sz="1600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previous alarm information. </a:t>
            </a:r>
            <a:endParaRPr lang="en-US" altLang="zh-CN" sz="1600" kern="100" dirty="0" smtClean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CN" sz="1600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 </a:t>
            </a:r>
            <a:r>
              <a:rPr lang="en-US" altLang="zh-CN" sz="1600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total of 500 pieces of information can be recorded</a:t>
            </a:r>
            <a:r>
              <a:rPr lang="en-US" altLang="zh-CN" sz="1600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altLang="zh-CN" sz="1200" kern="10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n-US" altLang="zh-CN" sz="1200" kern="100" dirty="0" smtClean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n-US" altLang="zh-CN" sz="1200" kern="100" dirty="0" smtClean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zh-CN" altLang="zh-CN" sz="12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CN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Download</a:t>
            </a:r>
          </a:p>
          <a:p>
            <a:pPr algn="just">
              <a:spcAft>
                <a:spcPts val="0"/>
              </a:spcAft>
            </a:pPr>
            <a:r>
              <a:rPr lang="en-US" altLang="zh-CN" sz="1600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Download </a:t>
            </a:r>
            <a:r>
              <a:rPr lang="en-US" altLang="zh-CN" sz="1600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recorded </a:t>
            </a:r>
            <a:r>
              <a:rPr lang="en-US" altLang="zh-CN" sz="1600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information by USB access</a:t>
            </a:r>
            <a:endParaRPr lang="zh-CN" altLang="zh-CN" sz="16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22750" y="193815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b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“Alarm”</a:t>
            </a:r>
            <a:endParaRPr lang="en-US" altLang="zh-CN" b="1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5173" y="956308"/>
            <a:ext cx="2898990" cy="182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7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5173" y="2956029"/>
            <a:ext cx="2898991" cy="1638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615173" y="324829"/>
            <a:ext cx="107577" cy="129092"/>
          </a:xfrm>
          <a:prstGeom prst="rect">
            <a:avLst/>
          </a:prstGeom>
          <a:solidFill>
            <a:srgbClr val="00D028"/>
          </a:solidFill>
          <a:ln>
            <a:solidFill>
              <a:srgbClr val="00D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流程图: 决策 9"/>
          <p:cNvSpPr/>
          <p:nvPr/>
        </p:nvSpPr>
        <p:spPr>
          <a:xfrm>
            <a:off x="3866088" y="1382395"/>
            <a:ext cx="148797" cy="168203"/>
          </a:xfrm>
          <a:prstGeom prst="flowChartDecision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1" name="流程图: 决策 10"/>
          <p:cNvSpPr/>
          <p:nvPr/>
        </p:nvSpPr>
        <p:spPr>
          <a:xfrm>
            <a:off x="3877112" y="2495179"/>
            <a:ext cx="148797" cy="168203"/>
          </a:xfrm>
          <a:prstGeom prst="flowChartDecision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2" name="流程图: 决策 11"/>
          <p:cNvSpPr/>
          <p:nvPr/>
        </p:nvSpPr>
        <p:spPr>
          <a:xfrm>
            <a:off x="3866088" y="3790670"/>
            <a:ext cx="148797" cy="168203"/>
          </a:xfrm>
          <a:prstGeom prst="flowChartDecision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62812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083733" y="21448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083733" y="347203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203595" y="221121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</a:rPr>
              <a:t>View the machine's operation record. 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485915" y="258423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</a:rPr>
              <a:t>“Operations”</a:t>
            </a:r>
          </a:p>
        </p:txBody>
      </p:sp>
      <p:pic>
        <p:nvPicPr>
          <p:cNvPr id="10" name="图片 9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78338" y="1121950"/>
            <a:ext cx="2562225" cy="1458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图片 10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8338" y="2827830"/>
            <a:ext cx="2562225" cy="1421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矩形 11"/>
          <p:cNvSpPr/>
          <p:nvPr/>
        </p:nvSpPr>
        <p:spPr>
          <a:xfrm>
            <a:off x="378338" y="378543"/>
            <a:ext cx="107577" cy="129092"/>
          </a:xfrm>
          <a:prstGeom prst="rect">
            <a:avLst/>
          </a:prstGeom>
          <a:solidFill>
            <a:srgbClr val="00D028"/>
          </a:solidFill>
          <a:ln>
            <a:solidFill>
              <a:srgbClr val="00D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6068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82355" y="310301"/>
            <a:ext cx="2042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“Data Interface”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760719" y="972791"/>
            <a:ext cx="385031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1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This interface is about voltage/ frequency/</a:t>
            </a:r>
            <a:r>
              <a:rPr lang="en-US" altLang="zh-CN" sz="1400" kern="100" dirty="0" err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THDu</a:t>
            </a:r>
            <a:r>
              <a:rPr lang="en-US" altLang="zh-CN" sz="1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of AHF power access point, check 3-phase voltage waveform by clicking “waveform” , check each order of harmonic voltage distribution by clicking “Spectrum”</a:t>
            </a:r>
          </a:p>
          <a:p>
            <a:pPr algn="just">
              <a:spcAft>
                <a:spcPts val="0"/>
              </a:spcAft>
            </a:pPr>
            <a:endParaRPr lang="en-US" altLang="zh-CN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zh-CN" altLang="zh-CN" sz="12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9" name="图片 8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82355" y="2899573"/>
            <a:ext cx="3118796" cy="169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流程图: 决策 1"/>
          <p:cNvSpPr/>
          <p:nvPr/>
        </p:nvSpPr>
        <p:spPr>
          <a:xfrm>
            <a:off x="4583678" y="976502"/>
            <a:ext cx="177041" cy="200131"/>
          </a:xfrm>
          <a:prstGeom prst="flowChartDecision">
            <a:avLst/>
          </a:prstGeom>
          <a:solidFill>
            <a:srgbClr val="00D028"/>
          </a:solidFill>
          <a:ln>
            <a:solidFill>
              <a:srgbClr val="00D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630644" y="435052"/>
            <a:ext cx="117534" cy="150607"/>
          </a:xfrm>
          <a:prstGeom prst="rect">
            <a:avLst/>
          </a:prstGeom>
          <a:solidFill>
            <a:srgbClr val="00AF22"/>
          </a:solidFill>
          <a:ln>
            <a:solidFill>
              <a:srgbClr val="009B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55" y="931403"/>
            <a:ext cx="3163985" cy="1792925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4716635" y="2770699"/>
            <a:ext cx="33457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zh-CN" sz="1600" b="1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L1</a:t>
            </a:r>
            <a:r>
              <a:rPr lang="en-US" altLang="zh-CN" sz="16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corresponding </a:t>
            </a:r>
            <a:r>
              <a:rPr lang="en-US" altLang="zh-CN" sz="16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</a:t>
            </a:r>
            <a:r>
              <a:rPr lang="en-US" altLang="zh-CN" sz="16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phase</a:t>
            </a:r>
          </a:p>
          <a:p>
            <a:pPr algn="just">
              <a:spcAft>
                <a:spcPts val="0"/>
              </a:spcAft>
            </a:pPr>
            <a:endParaRPr lang="en-US" altLang="zh-CN" sz="1600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zh-CN" sz="1600" b="1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L2</a:t>
            </a:r>
            <a:r>
              <a:rPr lang="en-US" altLang="zh-CN" sz="16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corresponding to the </a:t>
            </a:r>
            <a:r>
              <a:rPr lang="en-US" altLang="zh-CN" sz="16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phase</a:t>
            </a:r>
          </a:p>
          <a:p>
            <a:pPr algn="just">
              <a:spcAft>
                <a:spcPts val="0"/>
              </a:spcAft>
            </a:pPr>
            <a:endParaRPr lang="en-US" altLang="zh-CN" sz="16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zh-CN" sz="1600" b="1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L3</a:t>
            </a:r>
            <a:r>
              <a:rPr lang="en-US" altLang="zh-CN" sz="16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corresponding to the </a:t>
            </a:r>
            <a:r>
              <a:rPr lang="en-US" altLang="zh-CN" sz="16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phase</a:t>
            </a:r>
            <a:endParaRPr lang="en-US" altLang="zh-CN" sz="16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884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96432" y="822674"/>
            <a:ext cx="30569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kern="100" dirty="0" smtClean="0">
                <a:solidFill>
                  <a:srgbClr val="00AF2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Voltage Waveform</a:t>
            </a:r>
            <a:r>
              <a:rPr lang="zh-CN" altLang="en-US" sz="1600" b="1" kern="100" dirty="0" smtClean="0">
                <a:solidFill>
                  <a:srgbClr val="00AF2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1600" b="1" kern="100" dirty="0">
                <a:solidFill>
                  <a:srgbClr val="00AF2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L1/L2/L3</a:t>
            </a:r>
            <a:r>
              <a:rPr lang="zh-CN" altLang="en-US" sz="1600" b="1" kern="100" dirty="0">
                <a:solidFill>
                  <a:srgbClr val="00AF2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10" name="矩形 9"/>
          <p:cNvSpPr/>
          <p:nvPr/>
        </p:nvSpPr>
        <p:spPr>
          <a:xfrm>
            <a:off x="357787" y="2848951"/>
            <a:ext cx="3043205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kern="100" dirty="0">
                <a:solidFill>
                  <a:srgbClr val="00AF2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Voltage Spectrum</a:t>
            </a:r>
            <a:r>
              <a:rPr lang="zh-CN" altLang="en-US" sz="1600" b="1" kern="100" dirty="0">
                <a:solidFill>
                  <a:srgbClr val="00AF2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（</a:t>
            </a:r>
            <a:r>
              <a:rPr lang="en-US" altLang="zh-CN" sz="1600" b="1" kern="100" dirty="0">
                <a:solidFill>
                  <a:srgbClr val="00AF2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L1/L2/L3</a:t>
            </a:r>
            <a:r>
              <a:rPr lang="zh-CN" altLang="en-US" sz="1600" b="1" kern="100" dirty="0">
                <a:solidFill>
                  <a:srgbClr val="00AF2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</a:p>
          <a:p>
            <a:endParaRPr lang="zh-CN" altLang="en-US" dirty="0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9" t="25263" r="7545" b="9006"/>
          <a:stretch/>
        </p:blipFill>
        <p:spPr>
          <a:xfrm>
            <a:off x="400818" y="3266091"/>
            <a:ext cx="2603501" cy="1448681"/>
          </a:xfrm>
          <a:prstGeom prst="rect">
            <a:avLst/>
          </a:prstGeom>
        </p:spPr>
      </p:pic>
      <p:pic>
        <p:nvPicPr>
          <p:cNvPr id="11" name="图片 10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0818" y="1293376"/>
            <a:ext cx="266446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图片 16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73413" y="3263857"/>
            <a:ext cx="2589530" cy="1450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图片 17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079481" y="3282734"/>
            <a:ext cx="2590165" cy="143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图片 18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353423" y="1293376"/>
            <a:ext cx="250952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图片 19"/>
          <p:cNvPicPr/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64876" y="1285438"/>
            <a:ext cx="2604770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矩形 14"/>
          <p:cNvSpPr/>
          <p:nvPr/>
        </p:nvSpPr>
        <p:spPr>
          <a:xfrm>
            <a:off x="454384" y="207713"/>
            <a:ext cx="2916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“Waveform and Spectrum”</a:t>
            </a: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321929" y="317075"/>
            <a:ext cx="117534" cy="150607"/>
          </a:xfrm>
          <a:prstGeom prst="rect">
            <a:avLst/>
          </a:prstGeom>
          <a:solidFill>
            <a:srgbClr val="00AF22"/>
          </a:solidFill>
          <a:ln>
            <a:solidFill>
              <a:srgbClr val="009B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8680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63271" y="1249151"/>
            <a:ext cx="2176463" cy="1440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680805" y="324265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Arial" pitchFamily="34" charset="0"/>
                <a:cs typeface="Arial" pitchFamily="34" charset="0"/>
              </a:rPr>
              <a:t>“current” </a:t>
            </a:r>
            <a:endParaRPr lang="zh-CN" alt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图片 17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63271" y="3244966"/>
            <a:ext cx="2201444" cy="1366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图片 19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936696" y="3244966"/>
            <a:ext cx="2256742" cy="1364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图片 20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365419" y="3244966"/>
            <a:ext cx="2436539" cy="1364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563271" y="433627"/>
            <a:ext cx="117534" cy="150607"/>
          </a:xfrm>
          <a:prstGeom prst="rect">
            <a:avLst/>
          </a:prstGeom>
          <a:solidFill>
            <a:srgbClr val="00AF22"/>
          </a:solidFill>
          <a:ln>
            <a:solidFill>
              <a:srgbClr val="009B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936696" y="1065283"/>
            <a:ext cx="56154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zh-CN" sz="1600" b="1" kern="1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Grid current </a:t>
            </a:r>
            <a:r>
              <a:rPr lang="zh-CN" altLang="en-US" sz="1600" b="1" kern="1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16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current after compensation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altLang="zh-CN" sz="1600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zh-CN" sz="1600" b="1" kern="1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load current </a:t>
            </a:r>
            <a:r>
              <a:rPr lang="zh-CN" altLang="en-US" sz="1600" b="1" kern="1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16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current before compensation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altLang="zh-CN" sz="1600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zh-CN" sz="1600" b="1" kern="1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 current </a:t>
            </a:r>
            <a:r>
              <a:rPr lang="zh-CN" altLang="en-US" sz="1600" b="1" kern="1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16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current outputted from </a:t>
            </a:r>
            <a:r>
              <a:rPr lang="en-US" altLang="zh-CN" sz="16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AHF</a:t>
            </a:r>
            <a:r>
              <a:rPr lang="en-US" altLang="zh-CN" sz="16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1600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CN" sz="16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Aft>
                <a:spcPts val="0"/>
              </a:spcAft>
            </a:pPr>
            <a:r>
              <a:rPr lang="en-US" altLang="zh-CN" sz="16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Check </a:t>
            </a:r>
            <a:r>
              <a:rPr lang="en-US" altLang="zh-CN" sz="16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3-phase </a:t>
            </a:r>
            <a:r>
              <a:rPr lang="en-US" altLang="zh-CN" sz="16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 waveform </a:t>
            </a:r>
            <a:r>
              <a:rPr lang="en-US" altLang="zh-CN" sz="16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clicking “waveform” , check </a:t>
            </a:r>
            <a:r>
              <a:rPr lang="en-US" altLang="zh-CN" sz="16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order of </a:t>
            </a:r>
            <a:r>
              <a:rPr lang="en-US" altLang="zh-CN" sz="16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harmonic </a:t>
            </a:r>
            <a:r>
              <a:rPr lang="en-US" altLang="zh-CN" sz="16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 distribution </a:t>
            </a:r>
            <a:r>
              <a:rPr lang="en-US" altLang="zh-CN" sz="16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clicking “</a:t>
            </a:r>
            <a:r>
              <a:rPr lang="en-US" altLang="zh-CN" sz="16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Spectrum</a:t>
            </a:r>
            <a:r>
              <a:rPr lang="en-US" altLang="zh-CN" sz="16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2112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68032" y="2838668"/>
            <a:ext cx="3470309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zh-CN" sz="1600" b="1" kern="100" dirty="0">
                <a:solidFill>
                  <a:srgbClr val="00AF2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Grid current Spectrum</a:t>
            </a:r>
            <a:r>
              <a:rPr lang="zh-CN" altLang="en-US" sz="1600" b="1" kern="100" dirty="0">
                <a:solidFill>
                  <a:srgbClr val="00AF2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1600" b="1" kern="100" dirty="0">
                <a:solidFill>
                  <a:srgbClr val="00AF2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L1/L2/L3</a:t>
            </a:r>
            <a:r>
              <a:rPr lang="zh-CN" altLang="en-US" sz="1600" b="1" kern="100" dirty="0">
                <a:solidFill>
                  <a:srgbClr val="00AF2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</a:p>
          <a:p>
            <a:endParaRPr lang="zh-CN" altLang="en-US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3552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0" y="3209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0" y="6067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0" y="8982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435492" y="937508"/>
            <a:ext cx="3535391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zh-CN" sz="1600" b="1" kern="100" dirty="0">
                <a:solidFill>
                  <a:srgbClr val="00AF2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Grid current Waveform</a:t>
            </a:r>
            <a:r>
              <a:rPr lang="zh-CN" altLang="en-US" sz="1600" b="1" kern="100" dirty="0">
                <a:solidFill>
                  <a:srgbClr val="00AF2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1600" b="1" kern="100" dirty="0">
                <a:solidFill>
                  <a:srgbClr val="00AF2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L1/L2/L3</a:t>
            </a:r>
            <a:r>
              <a:rPr lang="zh-CN" altLang="en-US" sz="1600" b="1" kern="100" dirty="0">
                <a:solidFill>
                  <a:srgbClr val="00AF2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</a:p>
          <a:p>
            <a:endParaRPr lang="zh-CN" altLang="en-US" dirty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52400" y="3362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52400" y="6219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6" name="图片 15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4286" y="1397684"/>
            <a:ext cx="2396221" cy="1356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图片 16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44210" y="1419287"/>
            <a:ext cx="2458707" cy="1334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图片 17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976694" y="1402142"/>
            <a:ext cx="2449646" cy="1351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图片 18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44285" y="3233892"/>
            <a:ext cx="2396220" cy="1344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图片 19"/>
          <p:cNvPicPr/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244209" y="3233893"/>
            <a:ext cx="2458707" cy="1344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图片 20"/>
          <p:cNvPicPr/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976694" y="3233893"/>
            <a:ext cx="2449646" cy="1344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矩形 21"/>
          <p:cNvSpPr/>
          <p:nvPr/>
        </p:nvSpPr>
        <p:spPr>
          <a:xfrm>
            <a:off x="372708" y="241347"/>
            <a:ext cx="2672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Waveform and Spectrum</a:t>
            </a:r>
            <a:endParaRPr lang="zh-CN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240253" y="350709"/>
            <a:ext cx="117534" cy="150607"/>
          </a:xfrm>
          <a:prstGeom prst="rect">
            <a:avLst/>
          </a:prstGeom>
          <a:solidFill>
            <a:srgbClr val="00AF22"/>
          </a:solidFill>
          <a:ln>
            <a:solidFill>
              <a:srgbClr val="009B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2451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0" y="6229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11830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372708" y="779200"/>
            <a:ext cx="356745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9pPr>
          </a:lstStyle>
          <a:p>
            <a:r>
              <a:rPr lang="en-US" altLang="zh-CN" sz="1600" b="1" kern="100" dirty="0">
                <a:solidFill>
                  <a:srgbClr val="00AF2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Load current Waveform</a:t>
            </a:r>
            <a:r>
              <a:rPr lang="zh-CN" altLang="en-US" sz="1600" b="1" kern="100" dirty="0">
                <a:solidFill>
                  <a:srgbClr val="00AF2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1600" b="1" kern="100" dirty="0">
                <a:solidFill>
                  <a:srgbClr val="00AF2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L1/L2/L3</a:t>
            </a:r>
            <a:r>
              <a:rPr lang="zh-CN" altLang="en-US" sz="1600" b="1" kern="100" dirty="0">
                <a:solidFill>
                  <a:srgbClr val="00AF2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</a:p>
          <a:p>
            <a:endParaRPr lang="zh-CN" altLang="en-US" sz="1600" b="1" kern="100" dirty="0">
              <a:solidFill>
                <a:srgbClr val="00AF22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344383" y="2592684"/>
            <a:ext cx="3502369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9pPr>
          </a:lstStyle>
          <a:p>
            <a:r>
              <a:rPr lang="en-US" altLang="zh-CN" sz="1600" b="1" kern="100" dirty="0">
                <a:solidFill>
                  <a:srgbClr val="00AF2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Load current Spectrum</a:t>
            </a:r>
            <a:r>
              <a:rPr lang="zh-CN" altLang="en-US" sz="1600" b="1" kern="100" dirty="0">
                <a:solidFill>
                  <a:srgbClr val="00AF2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1600" b="1" kern="100" dirty="0">
                <a:solidFill>
                  <a:srgbClr val="00AF2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L1/L2/L3</a:t>
            </a:r>
            <a:r>
              <a:rPr lang="zh-CN" altLang="en-US" sz="1600" b="1" kern="100" dirty="0">
                <a:solidFill>
                  <a:srgbClr val="00AF2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</a:p>
          <a:p>
            <a:endParaRPr lang="zh-CN" altLang="en-US" dirty="0"/>
          </a:p>
        </p:txBody>
      </p:sp>
      <p:pic>
        <p:nvPicPr>
          <p:cNvPr id="12" name="图片 11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6995" y="1178183"/>
            <a:ext cx="2387775" cy="142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图片 17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88678" y="1205770"/>
            <a:ext cx="2437111" cy="1406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图片 18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99697" y="1184057"/>
            <a:ext cx="2411931" cy="1406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图片 19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72708" y="2995712"/>
            <a:ext cx="2387776" cy="1416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图片 20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045299" y="2974791"/>
            <a:ext cx="2437111" cy="1416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图片 21"/>
          <p:cNvPicPr/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780810" y="2969396"/>
            <a:ext cx="2411930" cy="1416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矩形 14"/>
          <p:cNvSpPr/>
          <p:nvPr/>
        </p:nvSpPr>
        <p:spPr>
          <a:xfrm>
            <a:off x="372708" y="241347"/>
            <a:ext cx="2672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Waveform and Spectrum</a:t>
            </a:r>
            <a:endParaRPr lang="zh-CN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240253" y="350709"/>
            <a:ext cx="117534" cy="150607"/>
          </a:xfrm>
          <a:prstGeom prst="rect">
            <a:avLst/>
          </a:prstGeom>
          <a:solidFill>
            <a:srgbClr val="00AF22"/>
          </a:solidFill>
          <a:ln>
            <a:solidFill>
              <a:srgbClr val="009B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0647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2" t="20850" r="1111" b="8039"/>
          <a:stretch/>
        </p:blipFill>
        <p:spPr>
          <a:xfrm>
            <a:off x="376694" y="1595412"/>
            <a:ext cx="2627489" cy="146524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2" t="19314" r="4238" b="11989"/>
          <a:stretch/>
        </p:blipFill>
        <p:spPr>
          <a:xfrm>
            <a:off x="6211797" y="1595412"/>
            <a:ext cx="2582879" cy="143340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0" t="18656" r="1441" b="10234"/>
          <a:stretch/>
        </p:blipFill>
        <p:spPr>
          <a:xfrm>
            <a:off x="3337205" y="1595412"/>
            <a:ext cx="2552700" cy="1433406"/>
          </a:xfrm>
          <a:prstGeom prst="rect">
            <a:avLst/>
          </a:prstGeom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46800" y="200775"/>
            <a:ext cx="49565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9pPr>
          </a:lstStyle>
          <a:p>
            <a:r>
              <a:rPr lang="en-US" altLang="zh-CN" b="1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Compensation current Waveform</a:t>
            </a:r>
            <a:r>
              <a:rPr lang="zh-CN" altLang="en-US" b="1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L1/L2/L3</a:t>
            </a:r>
            <a:r>
              <a:rPr lang="zh-CN" altLang="en-US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339223" y="312049"/>
            <a:ext cx="107577" cy="129092"/>
          </a:xfrm>
          <a:prstGeom prst="rect">
            <a:avLst/>
          </a:prstGeom>
          <a:solidFill>
            <a:srgbClr val="00D028"/>
          </a:solidFill>
          <a:ln>
            <a:solidFill>
              <a:srgbClr val="00D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0066" y="1065724"/>
            <a:ext cx="4313489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9pPr>
          </a:lstStyle>
          <a:p>
            <a:r>
              <a:rPr lang="en-US" altLang="zh-CN" sz="1600" b="1" kern="100" dirty="0" smtClean="0">
                <a:solidFill>
                  <a:srgbClr val="00AF2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Compensation current </a:t>
            </a:r>
            <a:r>
              <a:rPr lang="en-US" altLang="zh-CN" sz="1600" b="1" kern="100" dirty="0">
                <a:solidFill>
                  <a:srgbClr val="00AF2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Spectrum</a:t>
            </a:r>
            <a:r>
              <a:rPr lang="zh-CN" altLang="en-US" sz="1600" b="1" kern="100" dirty="0">
                <a:solidFill>
                  <a:srgbClr val="00AF2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1600" b="1" kern="100" dirty="0">
                <a:solidFill>
                  <a:srgbClr val="00AF2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L1/L2/L3</a:t>
            </a:r>
            <a:r>
              <a:rPr lang="zh-CN" altLang="en-US" sz="1600" b="1" kern="100" dirty="0">
                <a:solidFill>
                  <a:srgbClr val="00AF2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47891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803461" y="807414"/>
            <a:ext cx="4572000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CN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20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Debugging”</a:t>
            </a:r>
            <a:endParaRPr lang="zh-CN" altLang="zh-CN" sz="2000" kern="100" dirty="0">
              <a:solidFill>
                <a:srgbClr val="00B0F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Different setting values correspond to different internal variables of </a:t>
            </a:r>
            <a:r>
              <a:rPr lang="en-US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DSP. And 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it is forbidden to change from </a:t>
            </a:r>
            <a:r>
              <a:rPr lang="en-US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users. </a:t>
            </a:r>
            <a:endParaRPr lang="zh-CN" altLang="zh-CN" sz="1200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774401" y="2793574"/>
            <a:ext cx="1918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“Power Analysis”</a:t>
            </a:r>
            <a:endParaRPr lang="zh-CN" altLang="zh-CN" b="1" kern="100" dirty="0">
              <a:solidFill>
                <a:srgbClr val="00B0F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692618" y="2793574"/>
            <a:ext cx="34513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Grid side / Load 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side </a:t>
            </a:r>
            <a:r>
              <a:rPr lang="en-US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L1/L2/L3)</a:t>
            </a:r>
          </a:p>
        </p:txBody>
      </p:sp>
      <p:sp>
        <p:nvSpPr>
          <p:cNvPr id="7" name="矩形 6"/>
          <p:cNvSpPr/>
          <p:nvPr/>
        </p:nvSpPr>
        <p:spPr>
          <a:xfrm>
            <a:off x="3803461" y="3206700"/>
            <a:ext cx="51961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Apparent power, </a:t>
            </a:r>
          </a:p>
          <a:p>
            <a:pPr algn="just"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Active power , </a:t>
            </a:r>
          </a:p>
          <a:p>
            <a:pPr algn="just"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Reactive power </a:t>
            </a:r>
          </a:p>
          <a:p>
            <a:pPr algn="just">
              <a:spcAft>
                <a:spcPts val="0"/>
              </a:spcAft>
            </a:pPr>
            <a:r>
              <a:rPr lang="en-US" altLang="zh-CN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cos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Φ</a:t>
            </a:r>
            <a:r>
              <a:rPr lang="en-US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en-US" altLang="zh-CN" sz="12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(Grid side means after compensation, Load side means before compensation.)</a:t>
            </a:r>
            <a:endParaRPr lang="zh-CN" altLang="zh-CN" sz="12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9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9587" y="896023"/>
            <a:ext cx="2749829" cy="1648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图片 10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9586" y="2878174"/>
            <a:ext cx="2749830" cy="172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流程图: 决策 7"/>
          <p:cNvSpPr/>
          <p:nvPr/>
        </p:nvSpPr>
        <p:spPr>
          <a:xfrm>
            <a:off x="3597360" y="896023"/>
            <a:ext cx="177041" cy="200131"/>
          </a:xfrm>
          <a:prstGeom prst="flowChartDecision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流程图: 决策 8"/>
          <p:cNvSpPr/>
          <p:nvPr/>
        </p:nvSpPr>
        <p:spPr>
          <a:xfrm>
            <a:off x="3597360" y="2878174"/>
            <a:ext cx="177041" cy="200131"/>
          </a:xfrm>
          <a:prstGeom prst="flowChartDecision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39223" y="312049"/>
            <a:ext cx="107577" cy="129092"/>
          </a:xfrm>
          <a:prstGeom prst="rect">
            <a:avLst/>
          </a:prstGeom>
          <a:solidFill>
            <a:srgbClr val="00D028"/>
          </a:solidFill>
          <a:ln>
            <a:solidFill>
              <a:srgbClr val="00D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526538" y="175363"/>
            <a:ext cx="3059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Debugging &amp; </a:t>
            </a:r>
            <a:r>
              <a:rPr lang="en-US" altLang="zh-CN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b="1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ower Analysis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56307159"/>
      </p:ext>
    </p:extLst>
  </p:cSld>
  <p:clrMapOvr>
    <a:masterClrMapping/>
  </p:clrMapOvr>
</p:sld>
</file>

<file path=ppt/theme/theme1.xml><?xml version="1.0" encoding="utf-8"?>
<a:theme xmlns:a="http://schemas.openxmlformats.org/drawingml/2006/main" name="内部使用PPT模板（绿色版）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PPT模板</Template>
  <TotalTime>756</TotalTime>
  <Words>1141</Words>
  <Application>Microsoft Office PowerPoint</Application>
  <PresentationFormat>全屏显示(16:9)</PresentationFormat>
  <Paragraphs>185</Paragraphs>
  <Slides>24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3" baseType="lpstr">
      <vt:lpstr>宋体</vt:lpstr>
      <vt:lpstr>微软雅黑</vt:lpstr>
      <vt:lpstr>Arial</vt:lpstr>
      <vt:lpstr>Calibri</vt:lpstr>
      <vt:lpstr>Tahoma</vt:lpstr>
      <vt:lpstr>Times New Roman</vt:lpstr>
      <vt:lpstr>Wingdings</vt:lpstr>
      <vt:lpstr>内部使用PPT模板（绿色版）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40</cp:revision>
  <cp:lastPrinted>2014-03-10T08:34:08Z</cp:lastPrinted>
  <dcterms:created xsi:type="dcterms:W3CDTF">2016-10-27T10:10:53Z</dcterms:created>
  <dcterms:modified xsi:type="dcterms:W3CDTF">2016-10-31T02:24:38Z</dcterms:modified>
</cp:coreProperties>
</file>