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5"/>
  </p:notesMasterIdLst>
  <p:handoutMasterIdLst>
    <p:handoutMasterId r:id="rId36"/>
  </p:handoutMasterIdLst>
  <p:sldIdLst>
    <p:sldId id="394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27" r:id="rId16"/>
    <p:sldId id="410" r:id="rId17"/>
    <p:sldId id="411" r:id="rId18"/>
    <p:sldId id="412" r:id="rId19"/>
    <p:sldId id="413" r:id="rId20"/>
    <p:sldId id="428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2" r:id="rId29"/>
    <p:sldId id="429" r:id="rId30"/>
    <p:sldId id="423" r:id="rId31"/>
    <p:sldId id="424" r:id="rId32"/>
    <p:sldId id="425" r:id="rId33"/>
    <p:sldId id="426" r:id="rId34"/>
  </p:sldIdLst>
  <p:sldSz cx="9144000" cy="5143500" type="screen16x9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28"/>
    <a:srgbClr val="15FF09"/>
    <a:srgbClr val="00AF22"/>
    <a:srgbClr val="009B4D"/>
    <a:srgbClr val="00B08C"/>
    <a:srgbClr val="619428"/>
    <a:srgbClr val="008241"/>
    <a:srgbClr val="57FF8F"/>
    <a:srgbClr val="00C462"/>
    <a:srgbClr val="012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7" autoAdjust="0"/>
    <p:restoredTop sz="86082" autoAdjust="0"/>
  </p:normalViewPr>
  <p:slideViewPr>
    <p:cSldViewPr snapToGrid="0">
      <p:cViewPr varScale="1">
        <p:scale>
          <a:sx n="110" d="100"/>
          <a:sy n="110" d="100"/>
        </p:scale>
        <p:origin x="-256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303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97106-CD87-48C8-9554-6645D2BF6177}" type="datetimeFigureOut">
              <a:rPr lang="zh-CN" altLang="en-US" smtClean="0"/>
              <a:pPr/>
              <a:t>19/9/27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018CC-6F9A-466A-83B2-BDD5B4F539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520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C8984-0116-4CA7-94D5-556503E8FC16}" type="datetimeFigureOut">
              <a:rPr lang="zh-CN" altLang="en-US" smtClean="0"/>
              <a:pPr/>
              <a:t>19/9/27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A9CD5-4C1B-4395-90A9-29DB1B0E85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04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7C414-1B26-4F78-9E72-80449E3CBBB0}" type="slidenum">
              <a:rPr lang="zh-CN" altLang="en-US" smtClean="0"/>
              <a:pPr/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02095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7C414-1B26-4F78-9E72-80449E3CBBB0}" type="slidenum">
              <a:rPr lang="zh-CN" altLang="en-US" smtClean="0"/>
              <a:pPr/>
              <a:t>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77287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7C414-1B26-4F78-9E72-80449E3CBBB0}" type="slidenum">
              <a:rPr lang="zh-CN" altLang="en-US" smtClean="0"/>
              <a:pPr/>
              <a:t>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73171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7C414-1B26-4F78-9E72-80449E3CBBB0}" type="slidenum">
              <a:rPr lang="zh-CN" altLang="en-US" smtClean="0"/>
              <a:pPr/>
              <a:t>13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298827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7C414-1B26-4F78-9E72-80449E3CBBB0}" type="slidenum">
              <a:rPr lang="zh-CN" altLang="en-US" smtClean="0"/>
              <a:pPr/>
              <a:t>14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71803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72"/>
          <p:cNvSpPr>
            <a:spLocks noChangeArrowheads="1"/>
          </p:cNvSpPr>
          <p:nvPr userDrawn="1"/>
        </p:nvSpPr>
        <p:spPr bwMode="auto">
          <a:xfrm>
            <a:off x="0" y="3975906"/>
            <a:ext cx="9144000" cy="1167594"/>
          </a:xfrm>
          <a:prstGeom prst="rect">
            <a:avLst/>
          </a:prstGeom>
          <a:gradFill rotWithShape="1">
            <a:gsLst>
              <a:gs pos="0">
                <a:srgbClr val="00C462"/>
              </a:gs>
              <a:gs pos="100000">
                <a:srgbClr val="00763B"/>
              </a:gs>
            </a:gsLst>
            <a:lin ang="5400000"/>
          </a:gradFill>
          <a:ln w="1016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sz="14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0" name="Picture 2" descr="C:\Users\ThinkPad\Desktop\新盛弘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127500"/>
            <a:ext cx="5339188" cy="863600"/>
          </a:xfrm>
          <a:prstGeom prst="rect">
            <a:avLst/>
          </a:prstGeom>
          <a:noFill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1221600"/>
            <a:ext cx="8229600" cy="857250"/>
          </a:xfrm>
        </p:spPr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72"/>
          <p:cNvSpPr>
            <a:spLocks noChangeArrowheads="1"/>
          </p:cNvSpPr>
          <p:nvPr userDrawn="1"/>
        </p:nvSpPr>
        <p:spPr bwMode="auto">
          <a:xfrm>
            <a:off x="0" y="3975906"/>
            <a:ext cx="9144000" cy="1167594"/>
          </a:xfrm>
          <a:prstGeom prst="rect">
            <a:avLst/>
          </a:prstGeom>
          <a:gradFill rotWithShape="1">
            <a:gsLst>
              <a:gs pos="0">
                <a:srgbClr val="00C462"/>
              </a:gs>
              <a:gs pos="100000">
                <a:srgbClr val="00763B"/>
              </a:gs>
            </a:gsLst>
            <a:lin ang="5400000"/>
          </a:gradFill>
          <a:ln w="1016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sz="14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" name="Picture 2" descr="C:\Users\ThinkPad\Desktop\新盛弘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203700"/>
            <a:ext cx="4680520" cy="798321"/>
          </a:xfrm>
          <a:prstGeom prst="rect">
            <a:avLst/>
          </a:prstGeom>
          <a:noFill/>
        </p:spPr>
      </p:pic>
      <p:sp>
        <p:nvSpPr>
          <p:cNvPr id="5" name="TextBox 2"/>
          <p:cNvSpPr txBox="1"/>
          <p:nvPr userDrawn="1"/>
        </p:nvSpPr>
        <p:spPr>
          <a:xfrm>
            <a:off x="3482599" y="1972021"/>
            <a:ext cx="21820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谢  谢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5958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keon·Wat Work file\PPT\M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33963"/>
            <a:ext cx="9144000" cy="109537"/>
          </a:xfrm>
          <a:prstGeom prst="rect">
            <a:avLst/>
          </a:prstGeom>
          <a:noFill/>
        </p:spPr>
      </p:pic>
      <p:pic>
        <p:nvPicPr>
          <p:cNvPr id="3" name="Picture 1" descr="\\192.168.1.26\市场部公共资料\Sinexcel Logo\2014 Sinexcel 盛弘电气 Logo （确定版）PNG\2014 Sinexcel Logo 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322" y="4752559"/>
            <a:ext cx="1863954" cy="208378"/>
          </a:xfrm>
          <a:prstGeom prst="rect">
            <a:avLst/>
          </a:prstGeom>
          <a:noFill/>
        </p:spPr>
      </p:pic>
      <p:sp>
        <p:nvSpPr>
          <p:cNvPr id="4" name="Rektangel 72"/>
          <p:cNvSpPr>
            <a:spLocks noChangeArrowheads="1"/>
          </p:cNvSpPr>
          <p:nvPr userDrawn="1"/>
        </p:nvSpPr>
        <p:spPr bwMode="auto">
          <a:xfrm>
            <a:off x="0" y="3975906"/>
            <a:ext cx="9144000" cy="1167594"/>
          </a:xfrm>
          <a:prstGeom prst="rect">
            <a:avLst/>
          </a:prstGeom>
          <a:gradFill rotWithShape="1">
            <a:gsLst>
              <a:gs pos="0">
                <a:srgbClr val="00C462"/>
              </a:gs>
              <a:gs pos="100000">
                <a:srgbClr val="00763B"/>
              </a:gs>
            </a:gsLst>
            <a:lin ang="5400000"/>
          </a:gradFill>
          <a:ln w="1016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sz="14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2" descr="C:\Users\ThinkPad\Desktop\新盛弘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4127500"/>
            <a:ext cx="5339188" cy="86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15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50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466728" cy="8715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9" name="Picture 3" descr="E:\keon·Wat Work file\PPT\M-2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033963"/>
            <a:ext cx="9144000" cy="109537"/>
          </a:xfrm>
          <a:prstGeom prst="rect">
            <a:avLst/>
          </a:prstGeom>
          <a:noFill/>
        </p:spPr>
      </p:pic>
      <p:pic>
        <p:nvPicPr>
          <p:cNvPr id="10" name="Picture 1" descr="\\192.168.1.26\市场部公共资料\Sinexcel Logo\2014 Sinexcel 盛弘电气 Logo （确定版）PNG\2014 Sinexcel Logo 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94322" y="4752559"/>
            <a:ext cx="1863954" cy="208378"/>
          </a:xfrm>
          <a:prstGeom prst="rect">
            <a:avLst/>
          </a:prstGeom>
          <a:noFill/>
        </p:spPr>
      </p:pic>
      <p:pic>
        <p:nvPicPr>
          <p:cNvPr id="6" name="Picture 3" descr="E:\keon·Wat Work file\PPT\M-2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10800000">
            <a:off x="0" y="721066"/>
            <a:ext cx="9144000" cy="76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3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3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13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23463" y="875631"/>
            <a:ext cx="3735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Node1-3</a:t>
            </a:r>
            <a:r>
              <a:rPr lang="en-US" altLang="zh-CN" sz="1600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invalid, </a:t>
            </a:r>
          </a:p>
          <a:p>
            <a:pPr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respectively AHF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L1/L2/L3 the highest temperature. .</a:t>
            </a:r>
            <a:endParaRPr lang="zh-CN" altLang="zh-CN" sz="16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6800" y="2564657"/>
            <a:ext cx="1316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 </a:t>
            </a:r>
            <a:r>
              <a:rPr lang="en-US" altLang="zh-CN" sz="20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Version</a:t>
            </a:r>
            <a:r>
              <a:rPr lang="en-US" altLang="zh-CN" sz="20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23463" y="2919495"/>
            <a:ext cx="49228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Software Version</a:t>
            </a:r>
          </a:p>
          <a:p>
            <a:pPr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Mxxx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said monitoring software version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information,</a:t>
            </a:r>
          </a:p>
          <a:p>
            <a:pPr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Dxxx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DSP software version information</a:t>
            </a:r>
            <a:endParaRPr lang="en-US" altLang="zh-CN" sz="1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CN" sz="1600" b="1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6800" y="176540"/>
            <a:ext cx="2551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20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 IO &amp; Temperature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465" y="875631"/>
            <a:ext cx="2975482" cy="165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194" y="3000851"/>
            <a:ext cx="2975482" cy="176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339223" y="312049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28465" y="2715907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决策 11"/>
          <p:cNvSpPr/>
          <p:nvPr/>
        </p:nvSpPr>
        <p:spPr>
          <a:xfrm>
            <a:off x="4031395" y="924451"/>
            <a:ext cx="177041" cy="200131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决策 12"/>
          <p:cNvSpPr/>
          <p:nvPr/>
        </p:nvSpPr>
        <p:spPr>
          <a:xfrm>
            <a:off x="4031394" y="2998303"/>
            <a:ext cx="177041" cy="200131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78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61641" y="971941"/>
            <a:ext cx="492767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advanced </a:t>
            </a: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password </a:t>
            </a:r>
            <a:r>
              <a:rPr lang="en-US" altLang="zh-CN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654321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parameters settings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advanced password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61641" y="1801087"/>
            <a:ext cx="5832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Parameter</a:t>
            </a:r>
          </a:p>
          <a:p>
            <a:pPr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parameters of the DSP control system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Fault</a:t>
            </a:r>
          </a:p>
          <a:p>
            <a:pPr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AHF appeared some fault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alarm, it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click the "Clear fault"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restore normal work)</a:t>
            </a:r>
          </a:p>
          <a:p>
            <a:pPr>
              <a:spcAft>
                <a:spcPts val="0"/>
              </a:spcAft>
            </a:pPr>
            <a:r>
              <a:rPr lang="en-US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Parameter</a:t>
            </a:r>
          </a:p>
          <a:p>
            <a:pPr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display)</a:t>
            </a:r>
          </a:p>
          <a:p>
            <a:pPr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</a:p>
          <a:p>
            <a:pPr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 out From the parameter settings interface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6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3838" y="1005701"/>
            <a:ext cx="2487196" cy="15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3838" y="2825155"/>
            <a:ext cx="2487196" cy="160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444297" y="283457"/>
            <a:ext cx="1324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“Setting”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6261" y="491216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10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8586" y="232871"/>
            <a:ext cx="4076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System Parameter : </a:t>
            </a:r>
            <a:r>
              <a:rPr lang="en-US" altLang="zh-CN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Operation Mode: </a:t>
            </a:r>
            <a:endParaRPr lang="zh-CN" altLang="en-US" b="1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68045" y="688395"/>
            <a:ext cx="517595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mode: </a:t>
            </a:r>
            <a:endParaRPr lang="en-US" altLang="zh-CN" sz="1600" b="1" kern="100" dirty="0" smtClean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2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12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2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harmonic</a:t>
            </a:r>
            <a:r>
              <a:rPr lang="zh-CN" altLang="en-US" sz="12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2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Harmonic compensation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2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(Reactive</a:t>
            </a:r>
            <a:r>
              <a:rPr lang="zh-CN" altLang="en-US" sz="12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2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1200" b="1" kern="1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Reactive power compensation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200" b="1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(Balancing) :</a:t>
            </a:r>
            <a:r>
              <a:rPr lang="en-US" altLang="zh-CN" sz="1200" kern="1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unbalance compensation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Auto-ageing: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200" dirty="0" smtClean="0"/>
              <a:t>Manufacturer </a:t>
            </a:r>
            <a:r>
              <a:rPr lang="en-US" altLang="zh-CN" sz="1200" dirty="0"/>
              <a:t>internal testing work mode, client shall be forbidden to </a:t>
            </a:r>
            <a:r>
              <a:rPr lang="en-US" altLang="zh-CN" sz="1200" dirty="0" smtClean="0"/>
              <a:t>use.</a:t>
            </a:r>
            <a:endParaRPr lang="zh-CN" altLang="en-US" sz="12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12730" y="2936250"/>
            <a:ext cx="508095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There have 12 kinds of  operation modes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b="1" kern="1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H                    H+B+Q            Q+B+H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b="1" kern="1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H+Q               H+B                  B+H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b="1" kern="1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H+Q+B          Q+H                  B+H+Q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b="1" kern="1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Auto-ageing   Q+H+B             B+Q+H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AU" altLang="zh-CN" sz="1200" dirty="0"/>
              <a:t>H+B+Q means harmonic compensation first, </a:t>
            </a:r>
            <a:r>
              <a:rPr lang="en-AU" altLang="zh-CN" sz="1200" dirty="0" smtClean="0"/>
              <a:t>then compensating 3-phase unbalanced, </a:t>
            </a:r>
            <a:r>
              <a:rPr lang="en-AU" altLang="zh-CN" sz="1200" dirty="0"/>
              <a:t>finally </a:t>
            </a:r>
            <a:r>
              <a:rPr lang="en-AU" altLang="zh-CN" sz="1200" dirty="0" smtClean="0"/>
              <a:t>compensating reactive power</a:t>
            </a:r>
            <a:endParaRPr lang="zh-CN" altLang="zh-CN" sz="1200" dirty="0"/>
          </a:p>
        </p:txBody>
      </p:sp>
      <p:pic>
        <p:nvPicPr>
          <p:cNvPr id="8" name="图片 7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422" y="2936250"/>
            <a:ext cx="2788692" cy="148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31009" y="380778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22" y="998847"/>
            <a:ext cx="2788692" cy="15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6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62236" y="2337604"/>
            <a:ext cx="5498883" cy="280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  <a:spcAft>
                <a:spcPts val="0"/>
              </a:spcAft>
            </a:pP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CT Location:</a:t>
            </a:r>
          </a:p>
          <a:p>
            <a:pPr algn="just">
              <a:spcAft>
                <a:spcPts val="0"/>
              </a:spcAft>
            </a:pPr>
            <a:endParaRPr lang="en-US" altLang="zh-CN" sz="1400" b="1" kern="100" dirty="0" smtClean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400" b="1" kern="1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Supply Side</a:t>
            </a:r>
          </a:p>
          <a:p>
            <a:pPr algn="just"/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single AHF system , supply side is mean the CT installed between Grid and AHF</a:t>
            </a:r>
          </a:p>
          <a:p>
            <a:pPr algn="just">
              <a:spcAft>
                <a:spcPts val="0"/>
              </a:spcAft>
            </a:pPr>
            <a:endParaRPr lang="en-US" altLang="zh-CN" sz="1400" b="1" kern="100" dirty="0" smtClean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400" b="1" kern="1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Load Side</a:t>
            </a:r>
          </a:p>
          <a:p>
            <a:pPr algn="just">
              <a:spcAft>
                <a:spcPts val="0"/>
              </a:spcAft>
            </a:pP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load side is mean the CT installed between AHF and loads, user can chose supply or load according to where is the CT installation point , for multiple AHFs system , use can only chose load side no matter CT installed on grid side or load side </a:t>
            </a:r>
          </a:p>
          <a:p>
            <a:pPr algn="just">
              <a:spcAft>
                <a:spcPts val="0"/>
              </a:spcAft>
            </a:pPr>
            <a:endParaRPr lang="zh-CN" altLang="zh-CN" sz="1400" b="1" kern="1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62237" y="921842"/>
            <a:ext cx="5409504" cy="1574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Power ON Mode:</a:t>
            </a:r>
          </a:p>
          <a:p>
            <a:endParaRPr lang="en-US" altLang="zh-CN" b="1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400" b="1" kern="1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Auto :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 can automatically start working when AHF power on</a:t>
            </a:r>
          </a:p>
          <a:p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400" b="1" kern="100" dirty="0" smtClean="0">
              <a:cs typeface="Times New Roman" panose="02020603050405020304" pitchFamily="18" charset="0"/>
            </a:endParaRPr>
          </a:p>
          <a:p>
            <a:r>
              <a:rPr lang="en-US" altLang="zh-CN" sz="1400" b="1" kern="1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Manual: 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 will work when user clicking power on </a:t>
            </a:r>
          </a:p>
          <a:p>
            <a:endParaRPr lang="en-US" altLang="zh-CN" b="1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6563" y="1029058"/>
            <a:ext cx="2562225" cy="146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563" y="2878661"/>
            <a:ext cx="2562225" cy="144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396563" y="288983"/>
            <a:ext cx="3568285" cy="358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60"/>
              </a:lnSpc>
            </a:pP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ON </a:t>
            </a:r>
            <a:r>
              <a:rPr lang="en-US" altLang="zh-CN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and CT Location</a:t>
            </a:r>
            <a:endParaRPr lang="en-US" altLang="zh-CN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8986" y="411379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决策 7"/>
          <p:cNvSpPr/>
          <p:nvPr/>
        </p:nvSpPr>
        <p:spPr>
          <a:xfrm>
            <a:off x="3285196" y="1029058"/>
            <a:ext cx="177041" cy="200131"/>
          </a:xfrm>
          <a:prstGeom prst="flowChartDecision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决策 10"/>
          <p:cNvSpPr/>
          <p:nvPr/>
        </p:nvSpPr>
        <p:spPr>
          <a:xfrm>
            <a:off x="3284337" y="2367658"/>
            <a:ext cx="177041" cy="200131"/>
          </a:xfrm>
          <a:prstGeom prst="flowChartDecision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47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8879" y="848027"/>
            <a:ext cx="432012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Quantity: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Parameter a default value is 1, can not be changed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Total Capacity: 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single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system </a:t>
            </a:r>
            <a:r>
              <a:rPr lang="zh-CN" altLang="en-US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total capacity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=AHF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rate capacity , for multiple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AHFs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parallel system, total capacity=combining each single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rated capacity. 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example :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system capacity=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200A, AHF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total capacity should be set as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each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100A AHF</a:t>
            </a: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443" y="960568"/>
            <a:ext cx="2562225" cy="146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443" y="2725984"/>
            <a:ext cx="2533650" cy="147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579443" y="199329"/>
            <a:ext cx="4572000" cy="4633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Quantity &amp; Total </a:t>
            </a: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Capacity: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71866" y="431027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决策 6"/>
          <p:cNvSpPr/>
          <p:nvPr/>
        </p:nvSpPr>
        <p:spPr>
          <a:xfrm>
            <a:off x="3548842" y="1086148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流程图: 决策 9"/>
          <p:cNvSpPr/>
          <p:nvPr/>
        </p:nvSpPr>
        <p:spPr>
          <a:xfrm>
            <a:off x="3570082" y="2112653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98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8177" y="2859793"/>
            <a:ext cx="7435658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CT </a:t>
            </a: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ratio</a:t>
            </a:r>
            <a:r>
              <a:rPr lang="en-US" altLang="zh-CN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endParaRPr lang="en-US" altLang="zh-CN" kern="100" dirty="0" smtClean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dirty="0"/>
              <a:t>The setting value need to correspond to the actual changes of external CT. The setting range: </a:t>
            </a:r>
            <a:r>
              <a:rPr lang="en-US" altLang="zh-CN" sz="1400" dirty="0" smtClean="0"/>
              <a:t>150~30000</a:t>
            </a:r>
            <a:r>
              <a:rPr lang="en-US" altLang="zh-CN" sz="1400" dirty="0"/>
              <a:t>. (500 means 500:5 </a:t>
            </a:r>
            <a:r>
              <a:rPr lang="en-US" altLang="zh-CN" sz="1400" dirty="0" smtClean="0"/>
              <a:t>.)</a:t>
            </a:r>
            <a:endParaRPr lang="en-US" altLang="zh-CN" sz="1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Constant </a:t>
            </a:r>
            <a:r>
              <a:rPr lang="en-US" altLang="zh-CN" b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Reactive</a:t>
            </a:r>
            <a:r>
              <a:rPr lang="en-US" altLang="zh-CN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400" dirty="0"/>
              <a:t>Before setting this parameter need to consult the manufacturer engineers</a:t>
            </a:r>
          </a:p>
        </p:txBody>
      </p:sp>
      <p:sp>
        <p:nvSpPr>
          <p:cNvPr id="4" name="矩形 3"/>
          <p:cNvSpPr/>
          <p:nvPr/>
        </p:nvSpPr>
        <p:spPr>
          <a:xfrm>
            <a:off x="3544715" y="124967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Compensation </a:t>
            </a: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mode:</a:t>
            </a:r>
            <a:r>
              <a:rPr lang="en-US" altLang="zh-CN" sz="1200" kern="10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200" kern="100" dirty="0" smtClean="0">
              <a:solidFill>
                <a:srgbClr val="00B0F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1200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400" dirty="0" smtClean="0"/>
              <a:t>Choose </a:t>
            </a:r>
            <a:r>
              <a:rPr lang="en-US" altLang="zh-CN" sz="1400" dirty="0"/>
              <a:t>"Intelligent compensation" mode first.  "sequential compensation" and "All compensation" are suitable for harmonic system that changes rapidly, and they are less stable than "Intelligent compensation".</a:t>
            </a:r>
          </a:p>
          <a:p>
            <a:pPr algn="just">
              <a:spcAft>
                <a:spcPts val="0"/>
              </a:spcAft>
            </a:pP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540" y="1112372"/>
            <a:ext cx="2814104" cy="163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412117" y="265799"/>
            <a:ext cx="336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</a:t>
            </a:r>
            <a:r>
              <a:rPr lang="en-US" altLang="zh-CN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&amp; CT ratio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04540" y="385919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决策 6"/>
          <p:cNvSpPr/>
          <p:nvPr/>
        </p:nvSpPr>
        <p:spPr>
          <a:xfrm>
            <a:off x="3395918" y="1375406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流程图: 决策 7"/>
          <p:cNvSpPr/>
          <p:nvPr/>
        </p:nvSpPr>
        <p:spPr>
          <a:xfrm>
            <a:off x="309674" y="3054521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流程图: 决策 8"/>
          <p:cNvSpPr/>
          <p:nvPr/>
        </p:nvSpPr>
        <p:spPr>
          <a:xfrm>
            <a:off x="304540" y="4084257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280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42678" y="950695"/>
            <a:ext cx="2232021" cy="167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Ext. Passive Filter: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Reserved.</a:t>
            </a:r>
            <a:endParaRPr lang="zh-CN" altLang="zh-CN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CT Secondary Connect: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can only be set as series</a:t>
            </a:r>
            <a:endParaRPr lang="zh-CN" alt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3886" y="319318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Click “</a:t>
            </a:r>
            <a:r>
              <a:rPr lang="en-US" altLang="zh-CN" b="1" kern="0" dirty="0">
                <a:latin typeface="Times New Roman" panose="02020603050405020304" pitchFamily="18" charset="0"/>
                <a:ea typeface="宋体" panose="02010600030101010101" pitchFamily="2" charset="-122"/>
              </a:rPr>
              <a:t>Page Down”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842678" y="2628077"/>
            <a:ext cx="502993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Inductor</a:t>
            </a:r>
            <a:r>
              <a:rPr lang="en-US" altLang="zh-CN" sz="14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Current Configuration</a:t>
            </a:r>
            <a:endParaRPr lang="en-US" altLang="zh-CN" sz="1400" kern="100" dirty="0" smtClean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auto-aging mode , choose inductance current or capacitive current output. And it is forbidden to change from users port.</a:t>
            </a:r>
          </a:p>
          <a:p>
            <a:pPr algn="just">
              <a:spcAft>
                <a:spcPts val="0"/>
              </a:spcAft>
            </a:pP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886" y="969077"/>
            <a:ext cx="2816786" cy="169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886" y="2856703"/>
            <a:ext cx="2816786" cy="180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386309" y="439438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016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1263" y="410892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Click “</a:t>
            </a:r>
            <a:r>
              <a:rPr lang="en-US" altLang="zh-CN" b="1" kern="0" dirty="0">
                <a:latin typeface="Times New Roman" panose="02020603050405020304" pitchFamily="18" charset="0"/>
                <a:ea typeface="宋体" panose="02010600030101010101" pitchFamily="2" charset="-122"/>
              </a:rPr>
              <a:t>Page Down”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49290" y="457058"/>
            <a:ext cx="1453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(go to next page)</a:t>
            </a:r>
            <a:endParaRPr lang="zh-CN" altLang="en-US" sz="1200" dirty="0"/>
          </a:p>
        </p:txBody>
      </p:sp>
      <p:pic>
        <p:nvPicPr>
          <p:cNvPr id="7" name="图片 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7474" y="1443450"/>
            <a:ext cx="2986392" cy="190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43686" y="534297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决策 8"/>
          <p:cNvSpPr/>
          <p:nvPr/>
        </p:nvSpPr>
        <p:spPr>
          <a:xfrm>
            <a:off x="3540519" y="1443450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流程图: 决策 9"/>
          <p:cNvSpPr/>
          <p:nvPr/>
        </p:nvSpPr>
        <p:spPr>
          <a:xfrm>
            <a:off x="3540519" y="3619167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830257" y="1267241"/>
            <a:ext cx="51642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PT </a:t>
            </a: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Ratio</a:t>
            </a: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Equipment when being used get access to the grid through the transformer. And it is used to set the external transformer ratio. The default is 1.0 meaning 1</a:t>
            </a:r>
            <a:r>
              <a:rPr lang="zh-CN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ranging </a:t>
            </a:r>
            <a:r>
              <a:rPr lang="en-US" altLang="zh-CN" sz="1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0.1~25.</a:t>
            </a:r>
            <a:r>
              <a:rPr lang="en-US" altLang="zh-CN" sz="1600" dirty="0" smtClean="0"/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(Before the change must consult the Engineer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600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Target </a:t>
            </a: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Power Factor:</a:t>
            </a:r>
            <a:r>
              <a:rPr lang="en-US" altLang="zh-CN" sz="1600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600" kern="100" dirty="0" smtClean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Adjusting the grid 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side power factor. </a:t>
            </a:r>
            <a:r>
              <a:rPr lang="en-US" altLang="zh-CN" sz="1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(range</a:t>
            </a: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-</a:t>
            </a:r>
            <a:r>
              <a:rPr lang="en-US" altLang="zh-CN" sz="1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1~1)</a:t>
            </a:r>
            <a:endParaRPr lang="zh-CN" altLang="zh-CN" sz="1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24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0463" y="331358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“</a:t>
            </a:r>
            <a:r>
              <a:rPr lang="en-US" altLang="zh-CN" b="1" kern="0" dirty="0">
                <a:latin typeface="Times New Roman" panose="02020603050405020304" pitchFamily="18" charset="0"/>
                <a:ea typeface="宋体" panose="02010600030101010101" pitchFamily="2" charset="-122"/>
              </a:rPr>
              <a:t>Page Down”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74383" y="1430277"/>
            <a:ext cx="55696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Controller Parameter I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Voltage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loop control parameters, the larger parameters of the controller I is , the more stable voltage loop is . And it is forbidden to change from users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CN" altLang="zh-CN" sz="1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Variable </a:t>
            </a: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1~6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Different setting values correspond to different internal variables of DSP . And it is forbidden to change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 users.</a:t>
            </a:r>
            <a:endParaRPr lang="zh-CN" altLang="zh-CN" sz="1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0755" y="1514379"/>
            <a:ext cx="2980153" cy="176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310755" y="449853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决策 6"/>
          <p:cNvSpPr/>
          <p:nvPr/>
        </p:nvSpPr>
        <p:spPr>
          <a:xfrm>
            <a:off x="3403138" y="1645430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流程图: 决策 8"/>
          <p:cNvSpPr/>
          <p:nvPr/>
        </p:nvSpPr>
        <p:spPr>
          <a:xfrm>
            <a:off x="3425586" y="2960985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866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3542" y="272534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“</a:t>
            </a:r>
            <a:r>
              <a:rPr lang="en-US" altLang="zh-CN" b="1" kern="0" dirty="0">
                <a:latin typeface="Times New Roman" panose="02020603050405020304" pitchFamily="18" charset="0"/>
                <a:ea typeface="宋体" panose="02010600030101010101" pitchFamily="2" charset="-122"/>
              </a:rPr>
              <a:t>Page Down”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087822" y="1340999"/>
            <a:ext cx="51529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Compensation Rate </a:t>
            </a:r>
            <a:endParaRPr lang="zh-CN" altLang="zh-CN" sz="1600" kern="100" dirty="0">
              <a:solidFill>
                <a:srgbClr val="00B0F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 the compensation ratio of compensation current measured by AHF. The setting range is 0~1, 1 on behalf of 100%.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1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Hybrid Parameters </a:t>
            </a:r>
          </a:p>
          <a:p>
            <a:pPr>
              <a:lnSpc>
                <a:spcPct val="150000"/>
              </a:lnSpc>
            </a:pP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Reserved</a:t>
            </a:r>
            <a:r>
              <a:rPr lang="en-US" altLang="zh-CN" sz="12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forbidden to change by users)</a:t>
            </a:r>
            <a:endParaRPr lang="zh-CN" altLang="zh-CN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6810" y="1388561"/>
            <a:ext cx="3278433" cy="202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346810" y="392654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决策 5"/>
          <p:cNvSpPr/>
          <p:nvPr/>
        </p:nvSpPr>
        <p:spPr>
          <a:xfrm>
            <a:off x="3939025" y="1551733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流程图: 决策 7"/>
          <p:cNvSpPr/>
          <p:nvPr/>
        </p:nvSpPr>
        <p:spPr>
          <a:xfrm>
            <a:off x="3939024" y="2831892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45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0891" y="322186"/>
            <a:ext cx="2098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“Main Interface”</a:t>
            </a:r>
            <a:endParaRPr lang="zh-CN" altLang="en-US" sz="2000" b="1" dirty="0"/>
          </a:p>
        </p:txBody>
      </p:sp>
      <p:sp>
        <p:nvSpPr>
          <p:cNvPr id="9" name="矩形 8"/>
          <p:cNvSpPr/>
          <p:nvPr/>
        </p:nvSpPr>
        <p:spPr>
          <a:xfrm>
            <a:off x="4355330" y="2859028"/>
            <a:ext cx="2940164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AF22"/>
                </a:solidFill>
                <a:latin typeface="Arial" pitchFamily="34" charset="0"/>
                <a:cs typeface="Arial" pitchFamily="34" charset="0"/>
              </a:rPr>
              <a:t>“Main”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altLang="zh-CN" sz="1400" b="1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  Current</a:t>
            </a:r>
            <a:r>
              <a:rPr lang="en-US" altLang="zh-CN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after </a:t>
            </a:r>
            <a:r>
              <a:rPr lang="en-US" altLang="zh-CN" sz="1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compensating</a:t>
            </a:r>
            <a:endParaRPr lang="en-US" altLang="zh-CN" sz="14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 Current</a:t>
            </a:r>
            <a:r>
              <a:rPr lang="en-US" altLang="zh-CN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zh-CN" sz="1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altLang="zh-CN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compensating</a:t>
            </a:r>
          </a:p>
          <a:p>
            <a:r>
              <a:rPr lang="en-US" altLang="zh-CN" sz="1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</a:t>
            </a:r>
            <a:r>
              <a:rPr lang="zh-CN" altLang="en-US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                   </a:t>
            </a:r>
            <a:r>
              <a:rPr lang="en-US" altLang="zh-CN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factor </a:t>
            </a:r>
            <a:endParaRPr lang="zh-CN" altLang="en-US" sz="14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zh-CN" altLang="en-US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               </a:t>
            </a:r>
            <a:r>
              <a:rPr lang="en-US" altLang="zh-CN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 mean square</a:t>
            </a:r>
            <a:endParaRPr lang="zh-CN" altLang="en-US" sz="14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On</a:t>
            </a:r>
            <a:r>
              <a:rPr lang="zh-CN" altLang="en-US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      </a:t>
            </a:r>
            <a:r>
              <a:rPr lang="en-US" altLang="zh-CN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up</a:t>
            </a:r>
            <a:endParaRPr lang="zh-CN" altLang="en-US" sz="14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Off</a:t>
            </a:r>
            <a:r>
              <a:rPr lang="zh-CN" altLang="en-US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     </a:t>
            </a:r>
            <a:r>
              <a:rPr lang="en-US" altLang="zh-CN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shutdown</a:t>
            </a:r>
            <a:endParaRPr lang="zh-CN" altLang="en-US" sz="1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3357" y="1486769"/>
            <a:ext cx="3593047" cy="204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4355330" y="931701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rgbClr val="00AF22"/>
                </a:solidFill>
                <a:latin typeface="Arial" pitchFamily="34" charset="0"/>
                <a:cs typeface="Arial" pitchFamily="34" charset="0"/>
              </a:rPr>
              <a:t>“Alarm”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:</a:t>
            </a:r>
            <a:r>
              <a:rPr lang="en-US" altLang="zh-CN" dirty="0">
                <a:solidFill>
                  <a:srgbClr val="00AF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system status (It includes the following three states).</a:t>
            </a:r>
          </a:p>
          <a:p>
            <a:pPr marL="285750" indent="-285750" algn="just">
              <a:lnSpc>
                <a:spcPct val="150000"/>
              </a:lnSpc>
              <a:buClr>
                <a:srgbClr val="00AF22"/>
              </a:buClr>
              <a:buFont typeface="Wingdings" pitchFamily="2" charset="2"/>
              <a:buChar char="n"/>
            </a:pPr>
            <a:r>
              <a:rPr lang="en-US" altLang="zh-CN" sz="1400" b="1" dirty="0">
                <a:latin typeface="Arial" pitchFamily="34" charset="0"/>
                <a:cs typeface="Arial" pitchFamily="34" charset="0"/>
              </a:rPr>
              <a:t>“Stop”: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stand by mode </a:t>
            </a:r>
            <a:endParaRPr lang="en-US" altLang="zh-CN" sz="1400" b="1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00AF22"/>
              </a:buClr>
              <a:buFont typeface="Wingdings" pitchFamily="2" charset="2"/>
              <a:buChar char="n"/>
            </a:pPr>
            <a:r>
              <a:rPr lang="en-US" altLang="zh-CN" sz="1400" b="1" dirty="0">
                <a:latin typeface="Arial" pitchFamily="34" charset="0"/>
                <a:cs typeface="Arial" pitchFamily="34" charset="0"/>
              </a:rPr>
              <a:t>“Alarm”: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abnormal working condition</a:t>
            </a:r>
            <a:endParaRPr lang="zh-CN" altLang="zh-CN" sz="14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AF22"/>
              </a:buClr>
              <a:buFont typeface="Wingdings" pitchFamily="2" charset="2"/>
              <a:buChar char="n"/>
            </a:pPr>
            <a:r>
              <a:rPr lang="en-US" altLang="zh-CN" sz="1400" b="1" dirty="0">
                <a:latin typeface="Arial" pitchFamily="34" charset="0"/>
                <a:cs typeface="Arial" pitchFamily="34" charset="0"/>
              </a:rPr>
              <a:t>“Normal”: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abnormal working condition</a:t>
            </a:r>
          </a:p>
        </p:txBody>
      </p:sp>
      <p:sp>
        <p:nvSpPr>
          <p:cNvPr id="6" name="矩形 5"/>
          <p:cNvSpPr/>
          <p:nvPr/>
        </p:nvSpPr>
        <p:spPr>
          <a:xfrm>
            <a:off x="483357" y="446938"/>
            <a:ext cx="117534" cy="150607"/>
          </a:xfrm>
          <a:prstGeom prst="rect">
            <a:avLst/>
          </a:prstGeom>
          <a:solidFill>
            <a:srgbClr val="00AF22"/>
          </a:solidFill>
          <a:ln>
            <a:solidFill>
              <a:srgbClr val="009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746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83" y="1034276"/>
            <a:ext cx="2801807" cy="155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83" y="2857360"/>
            <a:ext cx="2801807" cy="166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571583" y="343895"/>
            <a:ext cx="450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en-US" altLang="zh-CN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&amp; Module Capacity</a:t>
            </a:r>
            <a:endParaRPr lang="en-US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7794" y="464015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决策 7"/>
          <p:cNvSpPr/>
          <p:nvPr/>
        </p:nvSpPr>
        <p:spPr>
          <a:xfrm>
            <a:off x="3714331" y="1179479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决策 9"/>
          <p:cNvSpPr/>
          <p:nvPr/>
        </p:nvSpPr>
        <p:spPr>
          <a:xfrm>
            <a:off x="3686655" y="2730899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863128" y="1091876"/>
            <a:ext cx="414056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Network </a:t>
            </a: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Configuration</a:t>
            </a:r>
          </a:p>
          <a:p>
            <a:pPr>
              <a:spcAft>
                <a:spcPts val="0"/>
              </a:spcAft>
            </a:pPr>
            <a:endParaRPr lang="en-US" altLang="zh-CN" sz="1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network structure of AHF. It should be same as the actual network structure of system   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forbidden to change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 users.</a:t>
            </a:r>
          </a:p>
          <a:p>
            <a:pPr>
              <a:spcAft>
                <a:spcPts val="0"/>
              </a:spcAft>
            </a:pPr>
            <a:endParaRPr lang="en-US" altLang="zh-CN" sz="1400" b="1" kern="100" dirty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CN" sz="1400" b="1" kern="100" dirty="0" smtClean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1400" b="1" kern="100" dirty="0" smtClean="0">
                <a:solidFill>
                  <a:srgbClr val="00B0F0"/>
                </a:solidFill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Voltage </a:t>
            </a:r>
            <a:r>
              <a:rPr lang="en-US" altLang="zh-CN" sz="1400" b="1" kern="100" dirty="0">
                <a:solidFill>
                  <a:srgbClr val="00B0F0"/>
                </a:solidFill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Class</a:t>
            </a:r>
            <a:r>
              <a:rPr lang="en-US" altLang="zh-CN" sz="1400" b="1" kern="100" dirty="0" smtClean="0">
                <a:solidFill>
                  <a:srgbClr val="00B0F0"/>
                </a:solidFill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altLang="zh-CN" sz="1400" b="1" kern="100" dirty="0" smtClean="0">
                <a:solidFill>
                  <a:srgbClr val="00B0F0"/>
                </a:solidFill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 </a:t>
            </a:r>
            <a:r>
              <a:rPr lang="en-US" altLang="zh-CN" sz="1200" kern="100" dirty="0"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set it same as what actual rate voltage of </a:t>
            </a:r>
            <a:r>
              <a:rPr lang="en-US" altLang="zh-CN" sz="1200" kern="100" dirty="0" smtClean="0"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AHF</a:t>
            </a:r>
            <a:endParaRPr lang="en-US" altLang="zh-CN" sz="1200" kern="100" dirty="0">
              <a:latin typeface="Arial" pitchFamily="34" charset="0"/>
              <a:ea typeface="宋体" panose="02010600030101010101" pitchFamily="2" charset="-122"/>
              <a:cs typeface="Arial" pitchFamily="34" charset="0"/>
            </a:endParaRPr>
          </a:p>
          <a:p>
            <a:pPr algn="r">
              <a:spcAft>
                <a:spcPts val="0"/>
              </a:spcAft>
            </a:pPr>
            <a:endParaRPr lang="en-US" altLang="zh-CN" sz="1200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en-US" altLang="zh-CN" sz="1600" b="1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Module Capacity</a:t>
            </a:r>
          </a:p>
          <a:p>
            <a:pPr>
              <a:spcAft>
                <a:spcPts val="0"/>
              </a:spcAft>
            </a:pPr>
            <a:endParaRPr lang="en-US" altLang="zh-CN" sz="16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 the rated output current of the unit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forbidden to change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 users</a:t>
            </a:r>
            <a:endParaRPr lang="zh-CN" altLang="zh-CN" sz="1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流程图: 决策 11"/>
          <p:cNvSpPr/>
          <p:nvPr/>
        </p:nvSpPr>
        <p:spPr>
          <a:xfrm>
            <a:off x="3685458" y="3607116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84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10036" y="850032"/>
            <a:ext cx="2997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 bmk="OLE_LINK96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</a:t>
            </a:r>
            <a:r>
              <a:rPr lang="en-US" altLang="zh-CN" sz="1400" b="1" dirty="0" bmk="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L2/ L3 Phase Angle Bias</a:t>
            </a:r>
            <a:r>
              <a:rPr lang="en-US" altLang="zh-CN" sz="1400" b="1" dirty="0" bmk="OLE_LINK96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Reserved. and</a:t>
            </a:r>
            <a:r>
              <a:rPr kumimoji="0" lang="en-US" altLang="zh-CN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can be changed by users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10036" y="2048356"/>
            <a:ext cx="474069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400" b="1" dirty="0" bmk="OLE_LINK96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L1\L2\L3 Inductive Current Configuration</a:t>
            </a:r>
            <a:r>
              <a:rPr lang="en-US" altLang="zh-CN" b="1" kern="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Make the actual inductance current corresponds the </a:t>
            </a:r>
            <a:endParaRPr lang="en-US" altLang="zh-CN" sz="1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DSP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value given by calibration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forbidden to change by users</a:t>
            </a:r>
            <a:endParaRPr lang="zh-CN" altLang="zh-CN" sz="1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1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10036" y="3523587"/>
            <a:ext cx="39879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b="1" dirty="0" bmk="OLE_LINK96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L1\L2\L3 CT current Configuration: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Make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load current that is sampled by the main control DSP corresponds to  the actual load current by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calibration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forbidden to change by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users</a:t>
            </a:r>
            <a:endParaRPr lang="zh-CN" altLang="zh-CN" sz="1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6" y="751571"/>
            <a:ext cx="2381470" cy="132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12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1628" y="2173882"/>
            <a:ext cx="2392938" cy="137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3097" y="3642820"/>
            <a:ext cx="2381469" cy="123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19068" y="401633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决策 8"/>
          <p:cNvSpPr/>
          <p:nvPr/>
        </p:nvSpPr>
        <p:spPr>
          <a:xfrm>
            <a:off x="3361237" y="925210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决策 11"/>
          <p:cNvSpPr/>
          <p:nvPr/>
        </p:nvSpPr>
        <p:spPr>
          <a:xfrm>
            <a:off x="3361237" y="2233513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决策 14"/>
          <p:cNvSpPr/>
          <p:nvPr/>
        </p:nvSpPr>
        <p:spPr>
          <a:xfrm>
            <a:off x="3361237" y="3633122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26645" y="258212"/>
            <a:ext cx="4303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bmk="">
                <a:latin typeface="Times New Roman" panose="02020603050405020304" pitchFamily="18" charset="0"/>
                <a:cs typeface="Times New Roman" panose="02020603050405020304" pitchFamily="18" charset="0"/>
              </a:rPr>
              <a:t>Phase Angle Bias</a:t>
            </a:r>
            <a:r>
              <a:rPr lang="en-US" altLang="zh-CN" b="1" dirty="0" bmk="OLE_LINK96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 bmk="OLE_LINK96">
                <a:latin typeface="Times New Roman" panose="02020603050405020304" pitchFamily="18" charset="0"/>
                <a:cs typeface="Times New Roman" panose="02020603050405020304" pitchFamily="18" charset="0"/>
              </a:rPr>
              <a:t>&amp; current configuration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1224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82736" y="2845108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L1\L2\L3 </a:t>
            </a: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Input Voltage </a:t>
            </a:r>
            <a:r>
              <a:rPr lang="en-US" altLang="zh-CN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Configuration</a:t>
            </a:r>
          </a:p>
          <a:p>
            <a:pPr algn="just">
              <a:spcAft>
                <a:spcPts val="0"/>
              </a:spcAft>
            </a:pPr>
            <a:endParaRPr lang="en-US" altLang="zh-CN" sz="1600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Make 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grid voltage value that is sampled by the main control DSP corresponds to  the actual grid voltage by calibration</a:t>
            </a:r>
            <a:r>
              <a:rPr lang="en-US" altLang="zh-CN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forbidden to change by users</a:t>
            </a:r>
            <a:endParaRPr lang="zh-CN" altLang="zh-CN" sz="1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82736" y="102922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L1\L2\L3 Inverter Current </a:t>
            </a:r>
            <a:r>
              <a:rPr lang="en-US" altLang="zh-CN" sz="1600" b="1" kern="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Configuration </a:t>
            </a:r>
          </a:p>
          <a:p>
            <a:pPr algn="just">
              <a:spcAft>
                <a:spcPts val="0"/>
              </a:spcAft>
            </a:pPr>
            <a:endParaRPr lang="en-US" altLang="zh-CN" sz="1600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Make the actual current of the inverter corresponds to the DSP value given by calibration.</a:t>
            </a:r>
          </a:p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forbidden to change by users</a:t>
            </a:r>
            <a:endParaRPr lang="zh-CN" altLang="zh-CN" sz="1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1600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1600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920" y="960611"/>
            <a:ext cx="2794443" cy="165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920" y="2845108"/>
            <a:ext cx="2794443" cy="164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414920" y="239944"/>
            <a:ext cx="4777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 bmk="OLE_LINK96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bmk="OLE_LINK96"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altLang="zh-CN" b="1" dirty="0" smtClean="0" bmk="OLE_LINK96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&amp; voltage configuration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07343" y="360064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决策 8"/>
          <p:cNvSpPr/>
          <p:nvPr/>
        </p:nvSpPr>
        <p:spPr>
          <a:xfrm>
            <a:off x="3433939" y="1093557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流程图: 决策 9"/>
          <p:cNvSpPr/>
          <p:nvPr/>
        </p:nvSpPr>
        <p:spPr>
          <a:xfrm>
            <a:off x="3433939" y="2993540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964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21292" y="1133179"/>
            <a:ext cx="43644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Input-Frequency Rank</a:t>
            </a:r>
            <a:endParaRPr lang="en-US" altLang="zh-CN" sz="1600" kern="100" dirty="0" smtClean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Setting the input-frequency of equipment.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value should correspond to actual system frequency.</a:t>
            </a:r>
            <a:endParaRPr lang="zh-CN" altLang="zh-CN" sz="1400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21292" y="3331131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Input Current Abnormal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 giving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 alarm and 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stopping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outputting current </a:t>
            </a:r>
            <a:endParaRPr lang="en-US" altLang="zh-CN" sz="1400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its input-current goes 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wrong under enabling mode. 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disabling mode ,it keeps outputting current.</a:t>
            </a:r>
            <a:endParaRPr lang="zh-CN" altLang="zh-CN" sz="1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21292" y="2232155"/>
            <a:ext cx="5233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PLL</a:t>
            </a:r>
          </a:p>
          <a:p>
            <a:pPr algn="just">
              <a:spcAft>
                <a:spcPts val="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Lock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phase angel of the grid and default enabling. And it is forbidden to change from 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users.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004" y="1047273"/>
            <a:ext cx="2786164" cy="152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004" y="2672861"/>
            <a:ext cx="2786164" cy="18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539004" y="218419"/>
            <a:ext cx="5926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 bmk="OLE_LINK96">
                <a:latin typeface="Times New Roman" panose="02020603050405020304" pitchFamily="18" charset="0"/>
                <a:cs typeface="Times New Roman" panose="02020603050405020304" pitchFamily="18" charset="0"/>
              </a:rPr>
              <a:t>Input-frequency Rank &amp; PLL &amp; Input Current Abnormal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31427" y="338539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819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94018" y="107018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DYN11/DYN12/YYN</a:t>
            </a: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setting value should corresponding to actual connecting value of the external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transformer which connected between AHF and grid.</a:t>
            </a:r>
          </a:p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forbidden to change by users</a:t>
            </a:r>
            <a:endParaRPr lang="zh-CN" altLang="zh-CN" sz="1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1600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83188" y="3373537"/>
            <a:ext cx="355738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CT Correct </a:t>
            </a:r>
            <a:r>
              <a:rPr lang="en-US" altLang="zh-CN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Enable</a:t>
            </a: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Reserved and can not be change by users</a:t>
            </a:r>
            <a:endParaRPr lang="zh-CN" altLang="zh-CN" sz="1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024" y="963535"/>
            <a:ext cx="2818687" cy="15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024" y="2871568"/>
            <a:ext cx="2818687" cy="161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97540" y="272733"/>
            <a:ext cx="5926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 bmk="OLE_LINK96">
                <a:latin typeface="Times New Roman" panose="02020603050405020304" pitchFamily="18" charset="0"/>
                <a:cs typeface="Times New Roman" panose="02020603050405020304" pitchFamily="18" charset="0"/>
              </a:rPr>
              <a:t>DYN11/DYN12/YYN &amp; CT Correct Enable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89963" y="392853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决策 9"/>
          <p:cNvSpPr/>
          <p:nvPr/>
        </p:nvSpPr>
        <p:spPr>
          <a:xfrm>
            <a:off x="3534390" y="1176775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流程图: 决策 10"/>
          <p:cNvSpPr/>
          <p:nvPr/>
        </p:nvSpPr>
        <p:spPr>
          <a:xfrm>
            <a:off x="3534390" y="3545919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093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4858" y="1051974"/>
            <a:ext cx="2798648" cy="17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4858" y="2965453"/>
            <a:ext cx="2798648" cy="166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97540" y="272733"/>
            <a:ext cx="905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 bmk="OLE_LINK96">
                <a:latin typeface="Times New Roman" panose="02020603050405020304" pitchFamily="18" charset="0"/>
                <a:cs typeface="Times New Roman" panose="02020603050405020304" pitchFamily="18" charset="0"/>
              </a:rPr>
              <a:t>Phase Angle Bias &amp;</a:t>
            </a:r>
            <a:r>
              <a:rPr lang="en-US" altLang="zh-CN" sz="1600" b="1" dirty="0" err="1" smtClean="0" bmk="OLE_LINK96">
                <a:latin typeface="Times New Roman" panose="02020603050405020304" pitchFamily="18" charset="0"/>
                <a:cs typeface="Times New Roman" panose="02020603050405020304" pitchFamily="18" charset="0"/>
              </a:rPr>
              <a:t>Derating</a:t>
            </a:r>
            <a:r>
              <a:rPr lang="en-US" altLang="zh-CN" sz="1600" b="1" dirty="0" smtClean="0" bmk="OLE_LINK96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 smtClean="0" bmk="OLE_LINK96">
                <a:latin typeface="Times New Roman" panose="02020603050405020304" pitchFamily="18" charset="0"/>
                <a:cs typeface="Times New Roman" panose="02020603050405020304" pitchFamily="18" charset="0"/>
              </a:rPr>
              <a:t>Coeff</a:t>
            </a:r>
            <a:r>
              <a:rPr lang="en-US" altLang="zh-CN" sz="1600" b="1" dirty="0" smtClean="0" bmk="OLE_LINK96">
                <a:latin typeface="Times New Roman" panose="02020603050405020304" pitchFamily="18" charset="0"/>
                <a:cs typeface="Times New Roman" panose="02020603050405020304" pitchFamily="18" charset="0"/>
              </a:rPr>
              <a:t> &amp; Temperature </a:t>
            </a:r>
            <a:r>
              <a:rPr lang="en-US" altLang="zh-CN" sz="1600" b="1" dirty="0" err="1" smtClean="0" bmk="OLE_LINK96">
                <a:latin typeface="Times New Roman" panose="02020603050405020304" pitchFamily="18" charset="0"/>
                <a:cs typeface="Times New Roman" panose="02020603050405020304" pitchFamily="18" charset="0"/>
              </a:rPr>
              <a:t>Derating</a:t>
            </a:r>
            <a:r>
              <a:rPr lang="en-US" altLang="zh-CN" sz="1600" b="1" dirty="0" smtClean="0" bmk="OLE_LINK96">
                <a:latin typeface="Times New Roman" panose="02020603050405020304" pitchFamily="18" charset="0"/>
                <a:cs typeface="Times New Roman" panose="02020603050405020304" pitchFamily="18" charset="0"/>
              </a:rPr>
              <a:t> &amp; Capacitive Reactive Enable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289963" y="392853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629230" y="799145"/>
            <a:ext cx="551477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n-US" altLang="zh-CN" b="1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Phase Angle </a:t>
            </a: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Bias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Adjusting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phase angel of compensation current to get 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more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accurate performance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it is forbidden to change by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users</a:t>
            </a:r>
            <a:endParaRPr lang="en-US" altLang="zh-CN" sz="1400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CN" sz="1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6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Derating</a:t>
            </a: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Coeff</a:t>
            </a:r>
            <a:endParaRPr lang="en-US" altLang="zh-CN" sz="1600" b="1" kern="100" dirty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forbidden to change by users</a:t>
            </a:r>
            <a:endParaRPr lang="zh-CN" altLang="zh-CN" sz="1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Temperature </a:t>
            </a:r>
            <a:r>
              <a:rPr lang="en-US" altLang="zh-CN" sz="1600" b="1" kern="100" dirty="0" err="1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Derating</a:t>
            </a:r>
            <a:endParaRPr lang="en-US" altLang="zh-CN" sz="1600" b="1" kern="100" dirty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device will automatically reduce its 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current under 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enable </a:t>
            </a:r>
            <a:r>
              <a:rPr lang="en-US" altLang="zh-CN" sz="1400" kern="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modewhen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temperature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reaches a certain 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value.</a:t>
            </a:r>
          </a:p>
          <a:p>
            <a:pPr>
              <a:spcAft>
                <a:spcPts val="0"/>
              </a:spcAft>
            </a:pP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Capacitive Reactive Enable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enabled the 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can compensate both inductive 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capacitive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harmonic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disabled the 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will only 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provide inductive 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Harmonic compensation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5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8451" y="1588869"/>
            <a:ext cx="3258608" cy="173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46573" y="315565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 “</a:t>
            </a:r>
            <a:r>
              <a:rPr lang="en-US" altLang="zh-CN" b="1" kern="0" dirty="0">
                <a:latin typeface="Times New Roman" panose="02020603050405020304" pitchFamily="18" charset="0"/>
                <a:ea typeface="宋体" panose="02010600030101010101" pitchFamily="2" charset="-122"/>
              </a:rPr>
              <a:t>Page Down”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89841" y="435685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752164" y="1110568"/>
            <a:ext cx="599828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Grid </a:t>
            </a: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Voltage Adjust</a:t>
            </a:r>
            <a:endParaRPr lang="en-US" altLang="zh-CN" sz="1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SVG might adjusting the voltage under enable mode.</a:t>
            </a:r>
            <a:endParaRPr lang="zh-CN" altLang="zh-CN" sz="1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Expiry Days</a:t>
            </a:r>
          </a:p>
          <a:p>
            <a:pPr algn="just">
              <a:spcAft>
                <a:spcPts val="0"/>
              </a:spcAft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originally designed as a way of disabling the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 </a:t>
            </a: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after a certain</a:t>
            </a:r>
          </a:p>
          <a:p>
            <a:pPr algn="just">
              <a:spcAft>
                <a:spcPts val="0"/>
              </a:spcAft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number of days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operation</a:t>
            </a:r>
          </a:p>
          <a:p>
            <a:pPr algn="just">
              <a:spcAft>
                <a:spcPts val="0"/>
              </a:spcAft>
            </a:pP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Out </a:t>
            </a: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Current CT Ratio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specific 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settings just for other large-capacity models.</a:t>
            </a:r>
            <a:endParaRPr lang="zh-CN" altLang="zh-CN" sz="1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LVRT</a:t>
            </a:r>
          </a:p>
          <a:p>
            <a:pPr algn="just">
              <a:spcAft>
                <a:spcPts val="0"/>
              </a:spcAft>
            </a:pP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Low Voltage Ride Through. Has reversed functionality. When</a:t>
            </a:r>
          </a:p>
          <a:p>
            <a:pPr algn="just">
              <a:spcAft>
                <a:spcPts val="0"/>
              </a:spcAft>
            </a:pP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enabled, if supply voltage drops below 90% for more than 2s then</a:t>
            </a:r>
          </a:p>
          <a:p>
            <a:pPr algn="just">
              <a:spcAft>
                <a:spcPts val="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will stop. When disabled the 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will work across its entire</a:t>
            </a:r>
          </a:p>
          <a:p>
            <a:pPr algn="just">
              <a:spcAft>
                <a:spcPts val="0"/>
              </a:spcAft>
            </a:pP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voltage tolerance range.</a:t>
            </a:r>
            <a:endParaRPr lang="zh-CN" altLang="zh-CN" sz="1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Fan Gear</a:t>
            </a:r>
          </a:p>
          <a:p>
            <a:pPr algn="just">
              <a:spcAft>
                <a:spcPts val="0"/>
              </a:spcAft>
            </a:pP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permits adjustment of cooling fan speed irrespective of 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internal</a:t>
            </a:r>
          </a:p>
          <a:p>
            <a:pPr algn="just">
              <a:spcAft>
                <a:spcPts val="0"/>
              </a:spcAft>
            </a:pP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temperature. 1.0 = 100% fan speed.</a:t>
            </a:r>
            <a:endParaRPr lang="zh-CN" altLang="zh-CN" sz="1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82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1422001" y="1433329"/>
            <a:ext cx="54073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9735" y="985657"/>
            <a:ext cx="2776801" cy="167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9735" y="3064659"/>
            <a:ext cx="2776801" cy="167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985377" y="977126"/>
            <a:ext cx="406944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200"/>
              </a:spcAft>
            </a:pPr>
            <a:r>
              <a:rPr lang="en-US" altLang="zh-CN" sz="1600" b="1" dirty="0" smtClean="0">
                <a:solidFill>
                  <a:srgbClr val="00B0F0"/>
                </a:solidFill>
              </a:rPr>
              <a:t>Harmonic Comp. Setup interface </a:t>
            </a:r>
            <a:endParaRPr lang="en-US" altLang="zh-CN" sz="1600" b="1" dirty="0"/>
          </a:p>
          <a:p>
            <a:pPr>
              <a:spcAft>
                <a:spcPts val="4200"/>
              </a:spcAft>
            </a:pPr>
            <a:r>
              <a:rPr lang="en-US" altLang="zh-CN" sz="1600" dirty="0" smtClean="0"/>
              <a:t>it is allow to adjust compensation rate </a:t>
            </a:r>
            <a:r>
              <a:rPr lang="en-US" altLang="zh-CN" sz="1600" dirty="0"/>
              <a:t>of </a:t>
            </a:r>
            <a:r>
              <a:rPr lang="en-US" altLang="zh-CN" sz="1600" dirty="0" smtClean="0"/>
              <a:t>every order harmonics. The </a:t>
            </a:r>
            <a:r>
              <a:rPr lang="en-US" altLang="zh-CN" sz="1600" dirty="0"/>
              <a:t>setting range: 0%~110%</a:t>
            </a:r>
            <a:endParaRPr lang="zh-CN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558304" y="315565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Harmonic Comp. Setup</a:t>
            </a:r>
            <a:endParaRPr lang="en-US" altLang="zh-CN" b="1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0727" y="435685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决策 8"/>
          <p:cNvSpPr/>
          <p:nvPr/>
        </p:nvSpPr>
        <p:spPr>
          <a:xfrm>
            <a:off x="3836580" y="1054514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978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29730" y="1593785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Target </a:t>
            </a:r>
            <a:r>
              <a:rPr lang="en-US" altLang="zh-CN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Voltage</a:t>
            </a:r>
            <a:endParaRPr lang="en-US" altLang="zh-CN" b="1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the value exceeding the target voltage,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AHF will 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 to adjust the voltage from other operation mode </a:t>
            </a:r>
          </a:p>
        </p:txBody>
      </p:sp>
      <p:sp>
        <p:nvSpPr>
          <p:cNvPr id="2" name="矩形 1"/>
          <p:cNvSpPr/>
          <p:nvPr/>
        </p:nvSpPr>
        <p:spPr>
          <a:xfrm>
            <a:off x="644365" y="251019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Voltage</a:t>
            </a:r>
          </a:p>
        </p:txBody>
      </p:sp>
      <p:sp>
        <p:nvSpPr>
          <p:cNvPr id="5" name="矩形 4"/>
          <p:cNvSpPr/>
          <p:nvPr/>
        </p:nvSpPr>
        <p:spPr>
          <a:xfrm>
            <a:off x="450727" y="435685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决策 5"/>
          <p:cNvSpPr/>
          <p:nvPr/>
        </p:nvSpPr>
        <p:spPr>
          <a:xfrm>
            <a:off x="4080933" y="1691583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21751" r="1374" b="4836"/>
          <a:stretch/>
        </p:blipFill>
        <p:spPr>
          <a:xfrm>
            <a:off x="278699" y="1374661"/>
            <a:ext cx="3615569" cy="204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07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37890" y="929427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Power Saving Function</a:t>
            </a:r>
          </a:p>
          <a:p>
            <a:pPr algn="just">
              <a:spcAft>
                <a:spcPts val="0"/>
              </a:spcAft>
            </a:pPr>
            <a:endParaRPr lang="en-US" altLang="zh-CN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Setting 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time of power on and power off to 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achieve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saving power.</a:t>
            </a:r>
          </a:p>
          <a:p>
            <a:pPr algn="just">
              <a:spcAft>
                <a:spcPts val="0"/>
              </a:spcAft>
            </a:pPr>
            <a:endParaRPr lang="en-US" altLang="zh-CN" sz="1200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Select Weekday</a:t>
            </a:r>
          </a:p>
          <a:p>
            <a:pPr algn="just">
              <a:spcAft>
                <a:spcPts val="0"/>
              </a:spcAft>
            </a:pPr>
            <a:endParaRPr lang="en-US" altLang="zh-CN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Setting 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working days of the machine</a:t>
            </a: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altLang="zh-CN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Select </a:t>
            </a: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Holidays</a:t>
            </a:r>
          </a:p>
          <a:p>
            <a:pPr algn="just">
              <a:spcAft>
                <a:spcPts val="0"/>
              </a:spcAft>
            </a:pPr>
            <a:endParaRPr lang="en-US" altLang="zh-CN" sz="1200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Setting the time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 start and end.</a:t>
            </a:r>
            <a:endParaRPr lang="zh-CN" altLang="zh-CN" sz="1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8370" y="987216"/>
            <a:ext cx="2919698" cy="170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8370" y="2786231"/>
            <a:ext cx="2919698" cy="174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706704" y="296941"/>
            <a:ext cx="2475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Saving Function</a:t>
            </a:r>
            <a:endParaRPr lang="en-US" altLang="zh-CN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8370" y="417061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决策 7"/>
          <p:cNvSpPr/>
          <p:nvPr/>
        </p:nvSpPr>
        <p:spPr>
          <a:xfrm>
            <a:off x="3689093" y="987216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流程图: 决策 8"/>
          <p:cNvSpPr/>
          <p:nvPr/>
        </p:nvSpPr>
        <p:spPr>
          <a:xfrm>
            <a:off x="3689093" y="2423102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流程图: 决策 9"/>
          <p:cNvSpPr/>
          <p:nvPr/>
        </p:nvSpPr>
        <p:spPr>
          <a:xfrm>
            <a:off x="3689093" y="3711012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23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2355" y="310301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“Data Interface”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85477" y="1333194"/>
            <a:ext cx="38503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 interface is about voltage/ frequency/</a:t>
            </a:r>
            <a:r>
              <a:rPr lang="en-US" altLang="zh-CN" sz="1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THDu</a:t>
            </a:r>
            <a:r>
              <a:rPr lang="en-US" altLang="zh-CN" sz="1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AHF power access point, check 3-phase voltage waveform by clicking “waveform” , check each order of harmonic voltage distribution by clicking “Spectrum”</a:t>
            </a:r>
          </a:p>
          <a:p>
            <a:pPr algn="just">
              <a:spcAft>
                <a:spcPts val="0"/>
              </a:spcAft>
            </a:pP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2355" y="2999639"/>
            <a:ext cx="3118796" cy="169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流程图: 决策 1"/>
          <p:cNvSpPr/>
          <p:nvPr/>
        </p:nvSpPr>
        <p:spPr>
          <a:xfrm>
            <a:off x="4508436" y="1416890"/>
            <a:ext cx="177041" cy="200131"/>
          </a:xfrm>
          <a:prstGeom prst="flowChartDecision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30644" y="435052"/>
            <a:ext cx="117534" cy="150607"/>
          </a:xfrm>
          <a:prstGeom prst="rect">
            <a:avLst/>
          </a:prstGeom>
          <a:solidFill>
            <a:srgbClr val="00AF22"/>
          </a:solidFill>
          <a:ln>
            <a:solidFill>
              <a:srgbClr val="009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8" y="958562"/>
            <a:ext cx="3163985" cy="17929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685477" y="3048106"/>
            <a:ext cx="3345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corresponding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phase</a:t>
            </a:r>
          </a:p>
          <a:p>
            <a:pPr algn="just">
              <a:spcAft>
                <a:spcPts val="0"/>
              </a:spcAft>
            </a:pPr>
            <a:endParaRPr lang="en-US" altLang="zh-CN" sz="16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L2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to the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phase</a:t>
            </a:r>
          </a:p>
          <a:p>
            <a:pPr algn="just">
              <a:spcAft>
                <a:spcPts val="0"/>
              </a:spcAft>
            </a:pPr>
            <a:endParaRPr lang="en-US" altLang="zh-CN" sz="1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L3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to the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phase</a:t>
            </a:r>
            <a:endParaRPr lang="en-US" altLang="zh-CN" sz="1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84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3053" y="205929"/>
            <a:ext cx="2418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Monitor Parameter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87537" y="1211419"/>
            <a:ext cx="27647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Local </a:t>
            </a:r>
            <a:r>
              <a:rPr lang="en-US" altLang="zh-CN" sz="1600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Address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Setting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monitoring </a:t>
            </a: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address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87537" y="3665936"/>
            <a:ext cx="250522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Time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current time</a:t>
            </a:r>
            <a:r>
              <a:rPr lang="en-US" altLang="zh-CN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87537" y="2012703"/>
            <a:ext cx="25052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Baud Rate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Setting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times of carriers that change in per unit time.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87537" y="2956986"/>
            <a:ext cx="2640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6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Language</a:t>
            </a:r>
          </a:p>
          <a:p>
            <a:pPr>
              <a:spcAft>
                <a:spcPts val="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Choose </a:t>
            </a:r>
            <a:r>
              <a:rPr lang="en-US" altLang="zh-CN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monitor display language.</a:t>
            </a:r>
            <a:endParaRPr lang="zh-CN" altLang="zh-CN" sz="1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49011" y="889852"/>
            <a:ext cx="2246229" cy="129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49010" y="2263688"/>
            <a:ext cx="2246229" cy="12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49009" y="3570958"/>
            <a:ext cx="2246229" cy="126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384771" y="326049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862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5174" y="214488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36933" y="1270954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Active</a:t>
            </a: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Displays 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current alarm information</a:t>
            </a: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altLang="zh-CN" sz="1200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1200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History</a:t>
            </a: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Display 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previous alarm information. </a:t>
            </a:r>
            <a:endParaRPr lang="en-US" altLang="zh-CN" sz="1600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total of 500 pieces of information can be recorded</a:t>
            </a: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1200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1200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1200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sz="12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Download</a:t>
            </a: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Download 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recorded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information by USB access</a:t>
            </a:r>
            <a:endParaRPr lang="zh-CN" altLang="zh-CN" sz="1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2750" y="193815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“Alarm”</a:t>
            </a:r>
            <a:endParaRPr lang="en-US" altLang="zh-CN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173" y="956308"/>
            <a:ext cx="2898990" cy="182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173" y="2956029"/>
            <a:ext cx="2898991" cy="163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15173" y="324829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决策 9"/>
          <p:cNvSpPr/>
          <p:nvPr/>
        </p:nvSpPr>
        <p:spPr>
          <a:xfrm>
            <a:off x="3866088" y="1382395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流程图: 决策 10"/>
          <p:cNvSpPr/>
          <p:nvPr/>
        </p:nvSpPr>
        <p:spPr>
          <a:xfrm>
            <a:off x="3877112" y="2495179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流程图: 决策 11"/>
          <p:cNvSpPr/>
          <p:nvPr/>
        </p:nvSpPr>
        <p:spPr>
          <a:xfrm>
            <a:off x="3866088" y="3790670"/>
            <a:ext cx="148797" cy="168203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281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83733" y="21448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83733" y="34720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03595" y="22112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View the machine's operation record.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85915" y="258423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“Operations”</a:t>
            </a:r>
          </a:p>
        </p:txBody>
      </p:sp>
      <p:pic>
        <p:nvPicPr>
          <p:cNvPr id="10" name="图片 9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338" y="1121950"/>
            <a:ext cx="2562225" cy="145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338" y="2827830"/>
            <a:ext cx="2562225" cy="142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378338" y="378543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06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57787" y="923539"/>
            <a:ext cx="3056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kern="100" dirty="0" smtClean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Voltage Waveform</a:t>
            </a:r>
            <a:r>
              <a:rPr lang="zh-CN" altLang="en-US" sz="1600" b="1" kern="100" dirty="0" smtClean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L1/L2/L3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0" name="矩形 9"/>
          <p:cNvSpPr/>
          <p:nvPr/>
        </p:nvSpPr>
        <p:spPr>
          <a:xfrm>
            <a:off x="357787" y="2848951"/>
            <a:ext cx="304320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Voltage Spectrum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（</a:t>
            </a:r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L1/L2/L3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25263" r="7545" b="9006"/>
          <a:stretch/>
        </p:blipFill>
        <p:spPr>
          <a:xfrm>
            <a:off x="400818" y="3266091"/>
            <a:ext cx="2603501" cy="1448681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818" y="1293376"/>
            <a:ext cx="266446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3413" y="3263857"/>
            <a:ext cx="2589530" cy="14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9481" y="3282734"/>
            <a:ext cx="2590165" cy="14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53423" y="1293376"/>
            <a:ext cx="250952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64876" y="1285438"/>
            <a:ext cx="260477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454384" y="207713"/>
            <a:ext cx="2916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“Waveform and Spectrum”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21929" y="317075"/>
            <a:ext cx="117534" cy="150607"/>
          </a:xfrm>
          <a:prstGeom prst="rect">
            <a:avLst/>
          </a:prstGeom>
          <a:solidFill>
            <a:srgbClr val="00AF22"/>
          </a:solidFill>
          <a:ln>
            <a:solidFill>
              <a:srgbClr val="009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68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78763" y="1073500"/>
            <a:ext cx="2176463" cy="144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80805" y="32426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itchFamily="34" charset="0"/>
                <a:cs typeface="Arial" pitchFamily="34" charset="0"/>
              </a:rPr>
              <a:t>“current” 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3271" y="1073500"/>
            <a:ext cx="56154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 current </a:t>
            </a:r>
            <a:r>
              <a:rPr lang="zh-CN" altLang="en-US" sz="1600" kern="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after compensation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16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current </a:t>
            </a:r>
            <a:r>
              <a:rPr lang="zh-CN" altLang="en-US" sz="1600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before compensation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16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 current </a:t>
            </a:r>
            <a:r>
              <a:rPr lang="zh-CN" altLang="en-US" sz="1600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outputted from AHF.</a:t>
            </a: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3-phase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waveform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clicking “waveform” , check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order of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harmonic 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distribution 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clicking “</a:t>
            </a:r>
            <a:r>
              <a:rPr lang="en-US" altLang="zh-CN" sz="16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8" name="图片 17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9306" y="3244966"/>
            <a:ext cx="2201444" cy="13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26207" y="3244966"/>
            <a:ext cx="2256742" cy="136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44442" y="3244966"/>
            <a:ext cx="2436539" cy="136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63271" y="433627"/>
            <a:ext cx="117534" cy="150607"/>
          </a:xfrm>
          <a:prstGeom prst="rect">
            <a:avLst/>
          </a:prstGeom>
          <a:solidFill>
            <a:srgbClr val="00AF22"/>
          </a:solidFill>
          <a:ln>
            <a:solidFill>
              <a:srgbClr val="009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11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5637" y="2861250"/>
            <a:ext cx="347030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Grid current Spectrum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L1/L2/L3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606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8982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336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2400" y="621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6" name="图片 15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4286" y="1360642"/>
            <a:ext cx="2396221" cy="135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44210" y="1382245"/>
            <a:ext cx="2458707" cy="133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76694" y="1365100"/>
            <a:ext cx="2449646" cy="135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4285" y="3233892"/>
            <a:ext cx="2396220" cy="134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44209" y="3233893"/>
            <a:ext cx="2458707" cy="134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976694" y="3233893"/>
            <a:ext cx="2449646" cy="134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372708" y="241347"/>
            <a:ext cx="2672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Waveform and Spectrum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40253" y="350709"/>
            <a:ext cx="117534" cy="150607"/>
          </a:xfrm>
          <a:prstGeom prst="rect">
            <a:avLst/>
          </a:prstGeom>
          <a:solidFill>
            <a:srgbClr val="00AF22"/>
          </a:solidFill>
          <a:ln>
            <a:solidFill>
              <a:srgbClr val="009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35637" y="922069"/>
            <a:ext cx="434490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Grid </a:t>
            </a:r>
            <a:r>
              <a:rPr lang="en-US" altLang="zh-CN" sz="1600" b="1" kern="100" dirty="0" smtClean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load current </a:t>
            </a:r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Waveform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L1/L2/L3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245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622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1183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11841" y="791693"/>
            <a:ext cx="35674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9pPr>
          </a:lstStyle>
          <a:p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Load current Waveform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L1/L2/L3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endParaRPr lang="zh-CN" altLang="en-US" sz="1600" b="1" kern="100" dirty="0">
              <a:solidFill>
                <a:srgbClr val="00AF2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99020" y="2749779"/>
            <a:ext cx="350236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9pPr>
          </a:lstStyle>
          <a:p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Load current Spectrum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L1/L2/L3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endParaRPr lang="zh-CN" altLang="en-US" dirty="0"/>
          </a:p>
        </p:txBody>
      </p:sp>
      <p:pic>
        <p:nvPicPr>
          <p:cNvPr id="12" name="图片 1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2708" y="1193444"/>
            <a:ext cx="2387775" cy="142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34391" y="1221031"/>
            <a:ext cx="2437111" cy="140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45410" y="1199318"/>
            <a:ext cx="2411931" cy="140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2708" y="3139930"/>
            <a:ext cx="2387776" cy="141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5299" y="3119009"/>
            <a:ext cx="2437111" cy="141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80810" y="3113614"/>
            <a:ext cx="2411930" cy="141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372708" y="241347"/>
            <a:ext cx="2672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Waveform and Spectrum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40253" y="350709"/>
            <a:ext cx="117534" cy="150607"/>
          </a:xfrm>
          <a:prstGeom prst="rect">
            <a:avLst/>
          </a:prstGeom>
          <a:solidFill>
            <a:srgbClr val="00AF22"/>
          </a:solidFill>
          <a:ln>
            <a:solidFill>
              <a:srgbClr val="009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64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20850" r="1111" b="8039"/>
          <a:stretch/>
        </p:blipFill>
        <p:spPr>
          <a:xfrm>
            <a:off x="376694" y="1595412"/>
            <a:ext cx="2627489" cy="14652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t="19314" r="4238" b="11989"/>
          <a:stretch/>
        </p:blipFill>
        <p:spPr>
          <a:xfrm>
            <a:off x="6211797" y="1595412"/>
            <a:ext cx="2582879" cy="14334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18656" r="1441" b="10234"/>
          <a:stretch/>
        </p:blipFill>
        <p:spPr>
          <a:xfrm>
            <a:off x="3337205" y="1595412"/>
            <a:ext cx="2552700" cy="1433406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6800" y="200775"/>
            <a:ext cx="4956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9pPr>
          </a:lstStyle>
          <a:p>
            <a:r>
              <a:rPr lang="en-US" altLang="zh-CN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Compensation current Waveform</a:t>
            </a:r>
            <a:r>
              <a:rPr lang="zh-CN" altLang="en-US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L1/L2/L3</a:t>
            </a:r>
            <a:r>
              <a:rPr lang="zh-CN" altLang="en-U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39223" y="312049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9223" y="1116465"/>
            <a:ext cx="43134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9pPr>
          </a:lstStyle>
          <a:p>
            <a:r>
              <a:rPr lang="en-US" altLang="zh-CN" sz="1600" b="1" kern="100" dirty="0" smtClean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Compensation current </a:t>
            </a:r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Spectrum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L1/L2/L3</a:t>
            </a:r>
            <a:r>
              <a:rPr lang="zh-CN" altLang="en-US" sz="1600" b="1" kern="100" dirty="0">
                <a:solidFill>
                  <a:srgbClr val="00AF2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789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03461" y="80741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0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Debugging”</a:t>
            </a:r>
            <a:endParaRPr lang="zh-CN" altLang="zh-CN" sz="2000" kern="100" dirty="0">
              <a:solidFill>
                <a:srgbClr val="00B0F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Different setting values correspond to different internal variables of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DSP. And 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forbidden to change from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users. 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74401" y="2773609"/>
            <a:ext cx="3451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Grid side / Load side  (L1/L2/L3)</a:t>
            </a:r>
          </a:p>
        </p:txBody>
      </p:sp>
      <p:sp>
        <p:nvSpPr>
          <p:cNvPr id="7" name="矩形 6"/>
          <p:cNvSpPr/>
          <p:nvPr/>
        </p:nvSpPr>
        <p:spPr>
          <a:xfrm>
            <a:off x="3803461" y="3206700"/>
            <a:ext cx="5196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Apparent power, </a:t>
            </a:r>
          </a:p>
          <a:p>
            <a:pPr algn="just"/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Active power , </a:t>
            </a:r>
          </a:p>
          <a:p>
            <a:pPr algn="just"/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Reactive power </a:t>
            </a:r>
          </a:p>
          <a:p>
            <a:pPr algn="just"/>
            <a:r>
              <a:rPr lang="en-US" altLang="zh-CN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cos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Φ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(Grid side means after compensation, Load side means before compensation.)</a:t>
            </a:r>
            <a:endParaRPr lang="zh-CN" altLang="zh-CN" sz="12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9587" y="896023"/>
            <a:ext cx="2749829" cy="164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9586" y="2878174"/>
            <a:ext cx="2749830" cy="172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流程图: 决策 7"/>
          <p:cNvSpPr/>
          <p:nvPr/>
        </p:nvSpPr>
        <p:spPr>
          <a:xfrm>
            <a:off x="3597360" y="896023"/>
            <a:ext cx="177041" cy="200131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决策 8"/>
          <p:cNvSpPr/>
          <p:nvPr/>
        </p:nvSpPr>
        <p:spPr>
          <a:xfrm>
            <a:off x="3597360" y="2878174"/>
            <a:ext cx="177041" cy="200131"/>
          </a:xfrm>
          <a:prstGeom prst="flowChartDecisi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9223" y="312049"/>
            <a:ext cx="107577" cy="129092"/>
          </a:xfrm>
          <a:prstGeom prst="rect">
            <a:avLst/>
          </a:prstGeom>
          <a:solidFill>
            <a:srgbClr val="00D028"/>
          </a:solidFill>
          <a:ln>
            <a:solidFill>
              <a:srgbClr val="00D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26538" y="175363"/>
            <a:ext cx="3059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Debugging &amp; </a:t>
            </a: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ower Analysis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6307159"/>
      </p:ext>
    </p:extLst>
  </p:cSld>
  <p:clrMapOvr>
    <a:masterClrMapping/>
  </p:clrMapOvr>
</p:sld>
</file>

<file path=ppt/theme/theme1.xml><?xml version="1.0" encoding="utf-8"?>
<a:theme xmlns:a="http://schemas.openxmlformats.org/drawingml/2006/main" name="内部使用PPT模板（绿色版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PPT模板</Template>
  <TotalTime>1327</TotalTime>
  <Words>1827</Words>
  <Application>Microsoft Macintosh PowerPoint</Application>
  <PresentationFormat>全屏显示(16:9)</PresentationFormat>
  <Paragraphs>267</Paragraphs>
  <Slides>32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内部使用PPT模板（绿色版）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Gabby y</cp:lastModifiedBy>
  <cp:revision>45</cp:revision>
  <cp:lastPrinted>2014-03-10T08:34:08Z</cp:lastPrinted>
  <dcterms:created xsi:type="dcterms:W3CDTF">2016-10-27T10:10:53Z</dcterms:created>
  <dcterms:modified xsi:type="dcterms:W3CDTF">2019-09-27T05:44:37Z</dcterms:modified>
</cp:coreProperties>
</file>