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7" r:id="rId3"/>
    <p:sldMasterId id="2147483673" r:id="rId4"/>
    <p:sldMasterId id="2147483665" r:id="rId5"/>
    <p:sldMasterId id="2147483682" r:id="rId6"/>
  </p:sldMasterIdLst>
  <p:notesMasterIdLst>
    <p:notesMasterId r:id="rId24"/>
  </p:notesMasterIdLst>
  <p:sldIdLst>
    <p:sldId id="256" r:id="rId7"/>
    <p:sldId id="901" r:id="rId8"/>
    <p:sldId id="908" r:id="rId9"/>
    <p:sldId id="909" r:id="rId10"/>
    <p:sldId id="911" r:id="rId11"/>
    <p:sldId id="912" r:id="rId12"/>
    <p:sldId id="914" r:id="rId13"/>
    <p:sldId id="915" r:id="rId14"/>
    <p:sldId id="916" r:id="rId15"/>
    <p:sldId id="918" r:id="rId16"/>
    <p:sldId id="919" r:id="rId17"/>
    <p:sldId id="921" r:id="rId18"/>
    <p:sldId id="922" r:id="rId19"/>
    <p:sldId id="923" r:id="rId20"/>
    <p:sldId id="924" r:id="rId21"/>
    <p:sldId id="925" r:id="rId22"/>
    <p:sldId id="258" r:id="rId2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1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3226" userDrawn="1">
          <p15:clr>
            <a:srgbClr val="A4A3A4"/>
          </p15:clr>
        </p15:guide>
        <p15:guide id="6" orient="horz" pos="4156" userDrawn="1">
          <p15:clr>
            <a:srgbClr val="A4A3A4"/>
          </p15:clr>
        </p15:guide>
        <p15:guide id="7" pos="453" userDrawn="1">
          <p15:clr>
            <a:srgbClr val="A4A3A4"/>
          </p15:clr>
        </p15:guide>
        <p15:guide id="9" pos="15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Hoffmann" initials="AH" lastIdx="3" clrIdx="0">
    <p:extLst>
      <p:ext uri="{19B8F6BF-5375-455C-9EA6-DF929625EA0E}">
        <p15:presenceInfo xmlns:p15="http://schemas.microsoft.com/office/powerpoint/2012/main" userId="Anna Hoff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E24"/>
    <a:srgbClr val="D9DADA"/>
    <a:srgbClr val="727271"/>
    <a:srgbClr val="747473"/>
    <a:srgbClr val="DFDDDD"/>
    <a:srgbClr val="E3E1E1"/>
    <a:srgbClr val="E1DFDF"/>
    <a:srgbClr val="E31D23"/>
    <a:srgbClr val="F6B4B6"/>
    <a:srgbClr val="ED6B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2" autoAdjust="0"/>
    <p:restoredTop sz="94280" autoAdjust="0"/>
  </p:normalViewPr>
  <p:slideViewPr>
    <p:cSldViewPr snapToGrid="0" showGuides="1">
      <p:cViewPr varScale="1">
        <p:scale>
          <a:sx n="81" d="100"/>
          <a:sy n="81" d="100"/>
        </p:scale>
        <p:origin x="1450" y="67"/>
      </p:cViewPr>
      <p:guideLst>
        <p:guide orient="horz" pos="550"/>
        <p:guide pos="5511"/>
        <p:guide orient="horz" pos="1185"/>
        <p:guide pos="272"/>
        <p:guide orient="horz" pos="3226"/>
        <p:guide orient="horz" pos="4156"/>
        <p:guide pos="453"/>
        <p:guide pos="1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450F9-98B3-4713-8072-B24EFBF06B2A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668D0-2502-49F8-9D31-BFA3AC5B5F9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2710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D668D0-2502-49F8-9D31-BFA3AC5B5F9F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98916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3405" y="1122363"/>
            <a:ext cx="7243353" cy="23876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200" b="1" kern="1200" dirty="0">
                <a:solidFill>
                  <a:srgbClr val="E3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3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1E24"/>
              </a:buClr>
              <a:buSzTx/>
              <a:buFont typeface="Wingdings" panose="05000000000000000000" pitchFamily="2" charset="2"/>
              <a:buChar char="§"/>
              <a:tabLst/>
              <a:defRPr lang="pl-PL" sz="2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Edytuj style wzorca tekstu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1E2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/>
              <a:t>Edytuj style wzorca tekstu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1E2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dirty="0"/>
              <a:t>Edytuj style wzorca tekstu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536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62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9730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>
            <a:lvl1pPr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8" name="Symbol zastępczy tytułu 1"/>
          <p:cNvSpPr>
            <a:spLocks noGrp="1"/>
          </p:cNvSpPr>
          <p:nvPr>
            <p:ph type="title"/>
          </p:nvPr>
        </p:nvSpPr>
        <p:spPr>
          <a:xfrm>
            <a:off x="380456" y="873125"/>
            <a:ext cx="7886700" cy="64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8250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lang="pl-PL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l-PL" sz="2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22492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3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73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4B2F-F033-4E2A-9644-BDE09441F83C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114AA-8AE6-4A1B-80B3-3A4C8D2F0FAD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35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D7DC-F6AB-4FF5-9668-4AC3F2FB1456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700EE-25B1-4020-83DB-DAEFAAF00488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3999" cy="69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0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</p:txBody>
      </p:sp>
      <p:sp>
        <p:nvSpPr>
          <p:cNvPr id="9" name="Prostokąt 8"/>
          <p:cNvSpPr/>
          <p:nvPr userDrawn="1"/>
        </p:nvSpPr>
        <p:spPr>
          <a:xfrm>
            <a:off x="-14990" y="873125"/>
            <a:ext cx="5981075" cy="644349"/>
          </a:xfrm>
          <a:prstGeom prst="rect">
            <a:avLst/>
          </a:prstGeom>
          <a:solidFill>
            <a:srgbClr val="E31E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80456" y="873125"/>
            <a:ext cx="7886700" cy="644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15513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l-PL" sz="2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pl-PL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0ABD3-34D2-4658-BE6F-DC481DBCB493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98276-DDF1-4270-BC86-34369B971598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80"/>
            <a:ext cx="9144000" cy="700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D2977-3992-4C07-B9EB-A13050C5621B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27618-16BB-4037-B3AA-FF8B9146665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"/>
            <a:ext cx="9143999" cy="691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5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F362F-8F99-4079-830A-72459184CAF7}" type="datetimeFigureOut">
              <a:rPr lang="pl-PL" smtClean="0"/>
              <a:t>13.12.2018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1271-EDE5-46E8-9AAF-B673BCE7A8F6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450167" y="1170779"/>
            <a:ext cx="8666515" cy="2354296"/>
          </a:xfrm>
        </p:spPr>
        <p:txBody>
          <a:bodyPr>
            <a:normAutofit/>
          </a:bodyPr>
          <a:lstStyle/>
          <a:p>
            <a:pPr algn="r"/>
            <a:r>
              <a:rPr lang="pl-PL" sz="5200" dirty="0">
                <a:solidFill>
                  <a:srgbClr val="E31E24"/>
                </a:solidFill>
                <a:latin typeface="+mn-lt"/>
              </a:rPr>
              <a:t>Test porównawczy </a:t>
            </a:r>
            <a:br>
              <a:rPr lang="pl-PL" sz="5200" dirty="0">
                <a:solidFill>
                  <a:srgbClr val="E31E24"/>
                </a:solidFill>
                <a:latin typeface="+mn-lt"/>
              </a:rPr>
            </a:br>
            <a:r>
              <a:rPr lang="pl-PL" sz="5200" dirty="0">
                <a:solidFill>
                  <a:srgbClr val="E31E24"/>
                </a:solidFill>
                <a:latin typeface="+mn-lt"/>
              </a:rPr>
              <a:t>IC5 vs M100 </a:t>
            </a:r>
            <a:br>
              <a:rPr lang="pl-PL" sz="5200" dirty="0">
                <a:solidFill>
                  <a:srgbClr val="E31E24"/>
                </a:solidFill>
                <a:latin typeface="+mn-lt"/>
              </a:rPr>
            </a:br>
            <a:r>
              <a:rPr lang="pl-PL" sz="4000" dirty="0">
                <a:solidFill>
                  <a:srgbClr val="E31E24"/>
                </a:solidFill>
                <a:latin typeface="+mn-lt"/>
              </a:rPr>
              <a:t>(V/f oraz wektor i ATB)</a:t>
            </a:r>
            <a:endParaRPr lang="pl-PL" sz="5200" dirty="0">
              <a:solidFill>
                <a:srgbClr val="E31E24"/>
              </a:solidFill>
              <a:latin typeface="+mn-lt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1A37647-7287-40B6-9C22-0868837331B1}"/>
              </a:ext>
            </a:extLst>
          </p:cNvPr>
          <p:cNvSpPr txBox="1">
            <a:spLocks/>
          </p:cNvSpPr>
          <p:nvPr/>
        </p:nvSpPr>
        <p:spPr>
          <a:xfrm>
            <a:off x="406392" y="6395281"/>
            <a:ext cx="7809956" cy="46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400" b="0" dirty="0"/>
              <a:t>Dział Wsparcia Technicznego ANIRO 12.10.2018   </a:t>
            </a:r>
          </a:p>
        </p:txBody>
      </p:sp>
    </p:spTree>
    <p:extLst>
      <p:ext uri="{BB962C8B-B14F-4D97-AF65-F5344CB8AC3E}">
        <p14:creationId xmlns:p14="http://schemas.microsoft.com/office/powerpoint/2010/main" val="388160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2. Maksymalny moment startowy _0.8 kW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23619"/>
            <a:ext cx="3834638" cy="1588080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3.3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spr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2,5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4,2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prąd znamionowy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  <a:endParaRPr lang="pl-PL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czasy ACC: 0 ~5s, Manual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T.Boost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0~10%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Text Box 155">
            <a:extLst>
              <a:ext uri="{FF2B5EF4-FFF2-40B4-BE49-F238E27FC236}">
                <a16:creationId xmlns:a16="http://schemas.microsoft.com/office/drawing/2014/main" id="{699606C3-974B-42ED-8EAE-2A8CF26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76" y="3118828"/>
            <a:ext cx="3884613" cy="1592871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M100 wygląda lepiej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czas startowy M100 jest krótszy niż IC5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6477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</p:spTree>
    <p:extLst>
      <p:ext uri="{BB962C8B-B14F-4D97-AF65-F5344CB8AC3E}">
        <p14:creationId xmlns:p14="http://schemas.microsoft.com/office/powerpoint/2010/main" val="70199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37362" y="2380503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 err="1"/>
              <a:t>Table</a:t>
            </a:r>
            <a:r>
              <a:rPr lang="pl-PL" sz="1800" b="0" u="sng" dirty="0"/>
              <a:t>:</a:t>
            </a:r>
          </a:p>
        </p:txBody>
      </p:sp>
      <p:graphicFrame>
        <p:nvGraphicFramePr>
          <p:cNvPr id="9" name="표 1">
            <a:extLst>
              <a:ext uri="{FF2B5EF4-FFF2-40B4-BE49-F238E27FC236}">
                <a16:creationId xmlns:a16="http://schemas.microsoft.com/office/drawing/2014/main" id="{1209B66B-5BE3-4019-A4F0-F9F9F01B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415737"/>
              </p:ext>
            </p:extLst>
          </p:nvPr>
        </p:nvGraphicFramePr>
        <p:xfrm>
          <a:off x="7472641" y="2380503"/>
          <a:ext cx="1275528" cy="377959"/>
        </p:xfrm>
        <a:graphic>
          <a:graphicData uri="http://schemas.openxmlformats.org/drawingml/2006/table">
            <a:tbl>
              <a:tblPr/>
              <a:tblGrid>
                <a:gridCol w="637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784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1" lang="en-US" altLang="ko-KR" sz="1050" kern="1200" dirty="0">
                        <a:solidFill>
                          <a:srgbClr val="E31E2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Failed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7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EC36BC2E-4337-4110-8AB2-0CFAAA390A56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09956" cy="6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2. Maksymalny moment startowy _0.8 kW</a:t>
            </a:r>
          </a:p>
        </p:txBody>
      </p:sp>
      <p:graphicFrame>
        <p:nvGraphicFramePr>
          <p:cNvPr id="11" name="표 1">
            <a:extLst>
              <a:ext uri="{FF2B5EF4-FFF2-40B4-BE49-F238E27FC236}">
                <a16:creationId xmlns:a16="http://schemas.microsoft.com/office/drawing/2014/main" id="{E1A637F0-3569-495E-BC9A-598B3736A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040147"/>
              </p:ext>
            </p:extLst>
          </p:nvPr>
        </p:nvGraphicFramePr>
        <p:xfrm>
          <a:off x="741906" y="2967604"/>
          <a:ext cx="8006807" cy="3495765"/>
        </p:xfrm>
        <a:graphic>
          <a:graphicData uri="http://schemas.openxmlformats.org/drawingml/2006/table">
            <a:tbl>
              <a:tblPr/>
              <a:tblGrid>
                <a:gridCol w="246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850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0829"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IC5, M100 0.8kW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219">
                <a:tc rowSpan="11">
                  <a:txBody>
                    <a:bodyPr/>
                    <a:lstStyle/>
                    <a:p>
                      <a:pPr algn="ctr" fontAlgn="ctr"/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Obciążenie</a:t>
                      </a:r>
                      <a:br>
                        <a:rPr kumimoji="1" lang="ko-KR" alt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Tq.Boost</a:t>
                      </a:r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Czas </a:t>
                      </a:r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 (s)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(4.96s)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(5.90s)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(5.37s)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(5.39s)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(4.94s)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(2.89s)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(3.02s)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(4.12s)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(5.54s)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(5.58s)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(6.37s)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(3.70s)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(3.82s)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(3.04s)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(4.95s)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(2.43s)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(2.08s)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(2.58s)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(3.16s)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(4.08s)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(4.93s)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(6.39s)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(3.19s)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(2.04s)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(2.99s)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(2.45s)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(1.77s)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(1.99s)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(2.83s)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(3.82s)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(4.73s)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(4.15s)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(9.94s)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(7.77s)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(7.87s)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(8.98s)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(8.65s)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(3.27s)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(2.80s)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(3.32s)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(3.88s)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(4.60s)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(5.29s)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4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(6.59s)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(9.21s)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(3.09s)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(2.91s)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(2.13s)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(2.24s)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(2.87s)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(3.81s)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(4.80s)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5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5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0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(4.16s)</a:t>
                      </a:r>
                    </a:p>
                  </a:txBody>
                  <a:tcPr marL="7065" marR="7065" marT="70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(3.08s)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(3.21s)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(3.40s)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(3.75s)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(4.91s)</a:t>
                      </a:r>
                    </a:p>
                  </a:txBody>
                  <a:tcPr marL="7065" marR="7065" marT="70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45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2. Maksymalny moment startowy _0.8 kW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2856919"/>
            <a:ext cx="3834638" cy="1396168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3.3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spr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2,5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4,2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prąd znamionowy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  <a:endParaRPr lang="pl-PL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czasy ACC: 0 ~5s, Manual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T.Boost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0~10%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Text Box 155">
            <a:extLst>
              <a:ext uri="{FF2B5EF4-FFF2-40B4-BE49-F238E27FC236}">
                <a16:creationId xmlns:a16="http://schemas.microsoft.com/office/drawing/2014/main" id="{699606C3-974B-42ED-8EAE-2A8CF26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76" y="2852129"/>
            <a:ext cx="3884613" cy="1396168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M100 z funkcją ATB startuje bez problemu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IC5 nie wystartowało nawet w trybie wektorowym z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autotuningiem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.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3810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  <p:graphicFrame>
        <p:nvGraphicFramePr>
          <p:cNvPr id="13" name="표 2">
            <a:extLst>
              <a:ext uri="{FF2B5EF4-FFF2-40B4-BE49-F238E27FC236}">
                <a16:creationId xmlns:a16="http://schemas.microsoft.com/office/drawing/2014/main" id="{5F4F5E6F-A68A-46A5-8457-4484362D77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688400"/>
              </p:ext>
            </p:extLst>
          </p:nvPr>
        </p:nvGraphicFramePr>
        <p:xfrm>
          <a:off x="731839" y="4995882"/>
          <a:ext cx="7535317" cy="1606519"/>
        </p:xfrm>
        <a:graphic>
          <a:graphicData uri="http://schemas.openxmlformats.org/drawingml/2006/table">
            <a:tbl>
              <a:tblPr/>
              <a:tblGrid>
                <a:gridCol w="45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0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3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3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3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3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3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33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33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78734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IC5, M100 0.8kW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 (</a:t>
                      </a:r>
                      <a:r>
                        <a:rPr kumimoji="1" lang="pl-PL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wektor </a:t>
                      </a:r>
                      <a:r>
                        <a:rPr kumimoji="1" lang="pl-PL" sz="105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bezczujnikowy</a:t>
                      </a:r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 (ATB)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82">
                <a:tc rowSpan="5">
                  <a:txBody>
                    <a:bodyPr/>
                    <a:lstStyle/>
                    <a:p>
                      <a:pPr algn="ctr" fontAlgn="ctr"/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Obciążenie</a:t>
                      </a:r>
                      <a:br>
                        <a:rPr kumimoji="1" lang="ko-KR" alt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 </a:t>
                      </a:r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Czas </a:t>
                      </a:r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8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(4.99s)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(5.00s)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(4.70s)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(4.86s)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(2.99s)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(5.03s)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(2.18s)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(4.93s)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(3.98s)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(5.01s)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(3.09s)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(5.11s)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4" name="표 1">
            <a:extLst>
              <a:ext uri="{FF2B5EF4-FFF2-40B4-BE49-F238E27FC236}">
                <a16:creationId xmlns:a16="http://schemas.microsoft.com/office/drawing/2014/main" id="{DE9AA9D5-3C9C-4096-9A20-80CD7469F6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735335"/>
              </p:ext>
            </p:extLst>
          </p:nvPr>
        </p:nvGraphicFramePr>
        <p:xfrm>
          <a:off x="7467661" y="4449600"/>
          <a:ext cx="1275528" cy="377959"/>
        </p:xfrm>
        <a:graphic>
          <a:graphicData uri="http://schemas.openxmlformats.org/drawingml/2006/table">
            <a:tbl>
              <a:tblPr/>
              <a:tblGrid>
                <a:gridCol w="637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784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1" lang="en-US" altLang="ko-KR" sz="1050" kern="1200" dirty="0">
                        <a:solidFill>
                          <a:srgbClr val="E31E2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Failed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7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525D9054-9518-4051-A5FA-5721F54FDD42}"/>
              </a:ext>
            </a:extLst>
          </p:cNvPr>
          <p:cNvSpPr txBox="1">
            <a:spLocks/>
          </p:cNvSpPr>
          <p:nvPr/>
        </p:nvSpPr>
        <p:spPr>
          <a:xfrm>
            <a:off x="719138" y="4468489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/>
              <a:t>Tabela:</a:t>
            </a:r>
          </a:p>
        </p:txBody>
      </p:sp>
    </p:spTree>
    <p:extLst>
      <p:ext uri="{BB962C8B-B14F-4D97-AF65-F5344CB8AC3E}">
        <p14:creationId xmlns:p14="http://schemas.microsoft.com/office/powerpoint/2010/main" val="51054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2. Maksymalny moment startowy _1.5 kW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23619"/>
            <a:ext cx="3834638" cy="1588080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5.9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spr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7,5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prąd znamionowy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  <a:endParaRPr lang="pl-PL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czasy ACC: 0 ~5s, Manual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T.Boost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0~10%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Text Box 155">
            <a:extLst>
              <a:ext uri="{FF2B5EF4-FFF2-40B4-BE49-F238E27FC236}">
                <a16:creationId xmlns:a16="http://schemas.microsoft.com/office/drawing/2014/main" id="{699606C3-974B-42ED-8EAE-2A8CF26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76" y="3118829"/>
            <a:ext cx="3884613" cy="1588080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prawie takie same wartości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przy obciążeniu 150% IC5 dochodzi szybciej do prędkości synchronicznej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6477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</p:spTree>
    <p:extLst>
      <p:ext uri="{BB962C8B-B14F-4D97-AF65-F5344CB8AC3E}">
        <p14:creationId xmlns:p14="http://schemas.microsoft.com/office/powerpoint/2010/main" val="4207005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37362" y="2380503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/>
              <a:t>Wyniki:</a:t>
            </a:r>
          </a:p>
        </p:txBody>
      </p:sp>
      <p:graphicFrame>
        <p:nvGraphicFramePr>
          <p:cNvPr id="9" name="표 1">
            <a:extLst>
              <a:ext uri="{FF2B5EF4-FFF2-40B4-BE49-F238E27FC236}">
                <a16:creationId xmlns:a16="http://schemas.microsoft.com/office/drawing/2014/main" id="{1209B66B-5BE3-4019-A4F0-F9F9F01B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189377"/>
              </p:ext>
            </p:extLst>
          </p:nvPr>
        </p:nvGraphicFramePr>
        <p:xfrm>
          <a:off x="7295389" y="2373406"/>
          <a:ext cx="1275528" cy="377959"/>
        </p:xfrm>
        <a:graphic>
          <a:graphicData uri="http://schemas.openxmlformats.org/drawingml/2006/table">
            <a:tbl>
              <a:tblPr/>
              <a:tblGrid>
                <a:gridCol w="637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784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1" lang="en-US" altLang="ko-KR" sz="1050" kern="1200" dirty="0">
                        <a:solidFill>
                          <a:srgbClr val="E31E2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Failed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7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EC36BC2E-4337-4110-8AB2-0CFAAA390A56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09956" cy="636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2. Maksymalny moment startowy _1.5 kW</a:t>
            </a:r>
          </a:p>
        </p:txBody>
      </p:sp>
      <p:graphicFrame>
        <p:nvGraphicFramePr>
          <p:cNvPr id="7" name="표 11">
            <a:extLst>
              <a:ext uri="{FF2B5EF4-FFF2-40B4-BE49-F238E27FC236}">
                <a16:creationId xmlns:a16="http://schemas.microsoft.com/office/drawing/2014/main" id="{E0962BE0-31D2-4887-A3E9-CE95529F1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972982"/>
              </p:ext>
            </p:extLst>
          </p:nvPr>
        </p:nvGraphicFramePr>
        <p:xfrm>
          <a:off x="736600" y="2942436"/>
          <a:ext cx="7834317" cy="3412946"/>
        </p:xfrm>
        <a:graphic>
          <a:graphicData uri="http://schemas.openxmlformats.org/drawingml/2006/table">
            <a:tbl>
              <a:tblPr/>
              <a:tblGrid>
                <a:gridCol w="400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2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22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04102">
                <a:tc grid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IC5, M100 1.5kW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946">
                <a:tc rowSpan="11">
                  <a:txBody>
                    <a:bodyPr/>
                    <a:lstStyle/>
                    <a:p>
                      <a:pPr algn="ctr" fontAlgn="ctr"/>
                      <a:endParaRPr lang="en-US" altLang="ko-KR" sz="800" b="1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Obciążenie [%]</a:t>
                      </a:r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Tq.Boost</a:t>
                      </a:r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 </a:t>
                      </a:r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Czas </a:t>
                      </a:r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(s)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6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(1.45s)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(1.96s)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(2.93s)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(3.95s)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(4.93s)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(2.06s)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(2.35s)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(3.26s)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(4.17s)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(5.11s)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3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(1.18s)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(1.97s)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(2.94s)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(4.94s)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(1.54s)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(1.90s)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(2.84s)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(3.81s)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(4.77s)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6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3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(2.42s)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(2.77s)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(4.44s)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(5.07s)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(5.16s)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(3.63s)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(4.19s)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(4.01s)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(6.00s)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(8.30s)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37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(1.39s)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(2.02s)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(3.00s)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(3.60s)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(2.16s)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(2.28s)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(2.87s)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(3.82s)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(4.79s)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6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69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2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(2.41s)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(2.41s)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(2.98s)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(4.97s)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7120" marR="7120" marT="7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(3.76s)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(4.04s)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(4.26s)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(4.58s)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(5.29s)</a:t>
                      </a:r>
                    </a:p>
                  </a:txBody>
                  <a:tcPr marL="7120" marR="7120" marT="71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09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2. Maksymalny moment startowy _1.5 kW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2856919"/>
            <a:ext cx="3834638" cy="1396168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5.9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spr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2,5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4,2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prąd znamionowy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  <a:endParaRPr lang="pl-PL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czasy ACC: 0 ~5s, Manual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T.Boost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0~10%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Text Box 155">
            <a:extLst>
              <a:ext uri="{FF2B5EF4-FFF2-40B4-BE49-F238E27FC236}">
                <a16:creationId xmlns:a16="http://schemas.microsoft.com/office/drawing/2014/main" id="{699606C3-974B-42ED-8EAE-2A8CF26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76" y="2852129"/>
            <a:ext cx="3884613" cy="1396168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M100 startuje z funkcją ATB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IC5 nie startuje nawet w trybie wektorowym </a:t>
            </a:r>
            <a:b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</a:b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z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autotuningiem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.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3810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  <p:graphicFrame>
        <p:nvGraphicFramePr>
          <p:cNvPr id="14" name="표 1">
            <a:extLst>
              <a:ext uri="{FF2B5EF4-FFF2-40B4-BE49-F238E27FC236}">
                <a16:creationId xmlns:a16="http://schemas.microsoft.com/office/drawing/2014/main" id="{DE9AA9D5-3C9C-4096-9A20-80CD7469F6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67661" y="4449600"/>
          <a:ext cx="1275528" cy="377959"/>
        </p:xfrm>
        <a:graphic>
          <a:graphicData uri="http://schemas.openxmlformats.org/drawingml/2006/table">
            <a:tbl>
              <a:tblPr/>
              <a:tblGrid>
                <a:gridCol w="6377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7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784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rgbClr val="E31E24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kumimoji="1" lang="en-US" altLang="ko-KR" sz="1050" kern="1200" dirty="0">
                        <a:solidFill>
                          <a:srgbClr val="E31E2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Failed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17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Succeed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5" name="Symbol zastępczy zawartości 2">
            <a:extLst>
              <a:ext uri="{FF2B5EF4-FFF2-40B4-BE49-F238E27FC236}">
                <a16:creationId xmlns:a16="http://schemas.microsoft.com/office/drawing/2014/main" id="{525D9054-9518-4051-A5FA-5721F54FDD42}"/>
              </a:ext>
            </a:extLst>
          </p:cNvPr>
          <p:cNvSpPr txBox="1">
            <a:spLocks/>
          </p:cNvSpPr>
          <p:nvPr/>
        </p:nvSpPr>
        <p:spPr>
          <a:xfrm>
            <a:off x="719138" y="4468489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/>
              <a:t>Wyniki:</a:t>
            </a:r>
          </a:p>
        </p:txBody>
      </p:sp>
      <p:graphicFrame>
        <p:nvGraphicFramePr>
          <p:cNvPr id="24" name="표 11">
            <a:extLst>
              <a:ext uri="{FF2B5EF4-FFF2-40B4-BE49-F238E27FC236}">
                <a16:creationId xmlns:a16="http://schemas.microsoft.com/office/drawing/2014/main" id="{71E6B370-A0F1-419D-9272-59A754C1D0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34386"/>
              </p:ext>
            </p:extLst>
          </p:nvPr>
        </p:nvGraphicFramePr>
        <p:xfrm>
          <a:off x="731838" y="4994793"/>
          <a:ext cx="7300610" cy="1541803"/>
        </p:xfrm>
        <a:graphic>
          <a:graphicData uri="http://schemas.openxmlformats.org/drawingml/2006/table">
            <a:tbl>
              <a:tblPr/>
              <a:tblGrid>
                <a:gridCol w="730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00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4018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IC5, M100 1.5kW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 (</a:t>
                      </a:r>
                      <a:r>
                        <a:rPr kumimoji="1" lang="en-US" sz="1050" b="1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Sensorless</a:t>
                      </a:r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 (ATB)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26">
                <a:tc rowSpan="5">
                  <a:txBody>
                    <a:bodyPr/>
                    <a:lstStyle/>
                    <a:p>
                      <a:pPr algn="ctr" fontAlgn="ctr"/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Success or Failure</a:t>
                      </a:r>
                      <a:br>
                        <a:rPr kumimoji="1" lang="ko-KR" alt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Actual Acc. Time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Load Rate</a:t>
                      </a:r>
                      <a:br>
                        <a:rPr kumimoji="1" lang="ko-KR" alt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kumimoji="1" lang="es-E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Acc Time(s)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2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(5.00s)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(4.75s)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(3.91s)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(5.05s)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(1.92s)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5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kern="1200" dirty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(4.00s)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(4.93s)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b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1" 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(2.85s)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0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3. Ustawienia M100 wysoki moment startowy.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7" y="2856918"/>
            <a:ext cx="5093927" cy="3515601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OgR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– 1 – odblokowanie wszystkich parametrów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MbF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– częstotliwość bazowa silnika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MrC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– prąd znamionowy silnika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Ba11 – ilość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poli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silnika (wyświetlanie prędkości RPM)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Ba12 – poślizg silnika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Ba13 – prąd jałowy silnika (40% znamionowego)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Ba15 – sprawność silnika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Ba16 – współczynnik bezwładności (jakie obciążenie na wale?)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Ba19 – napięcie zasilania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Dr15 – 1 – automatyczne podbicie momentu (ATB)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Opcjonalnie trymować nastawy regulatora ATB: Dr26,27,28.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pl-PL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pl-PL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3810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Parametry do ustawienia:				        </a:t>
            </a:r>
          </a:p>
        </p:txBody>
      </p:sp>
    </p:spTree>
    <p:extLst>
      <p:ext uri="{BB962C8B-B14F-4D97-AF65-F5344CB8AC3E}">
        <p14:creationId xmlns:p14="http://schemas.microsoft.com/office/powerpoint/2010/main" val="29382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30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– prędkość _0.8 kW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37362" y="26477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  <p:sp>
        <p:nvSpPr>
          <p:cNvPr id="10" name="Text Box 153">
            <a:extLst>
              <a:ext uri="{FF2B5EF4-FFF2-40B4-BE49-F238E27FC236}">
                <a16:creationId xmlns:a16="http://schemas.microsoft.com/office/drawing/2014/main" id="{8F3FF521-B95C-4841-973E-E4078012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362" y="3176826"/>
            <a:ext cx="3834638" cy="1479580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3.3A,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spr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82.5%,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IC5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Tryb komp. poślizgu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Tryb komp. poślizgu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3,3A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znamionowy silnika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1" name="Text Box 155">
            <a:extLst>
              <a:ext uri="{FF2B5EF4-FFF2-40B4-BE49-F238E27FC236}">
                <a16:creationId xmlns:a16="http://schemas.microsoft.com/office/drawing/2014/main" id="{B729A620-7214-4073-8424-BA26B198C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3172036"/>
            <a:ext cx="3884613" cy="1479580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Oba mają podobny moment startowy w trybie V/f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Oba mają podobną odchyłkę prędkości przy obciążeniu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3310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– prędkość _0.8 kW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37362" y="2380503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/>
              <a:t>Wyniki:</a:t>
            </a:r>
          </a:p>
        </p:txBody>
      </p:sp>
      <p:graphicFrame>
        <p:nvGraphicFramePr>
          <p:cNvPr id="9" name="표 1">
            <a:extLst>
              <a:ext uri="{FF2B5EF4-FFF2-40B4-BE49-F238E27FC236}">
                <a16:creationId xmlns:a16="http://schemas.microsoft.com/office/drawing/2014/main" id="{1209B66B-5BE3-4019-A4F0-F9F9F01B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330176"/>
              </p:ext>
            </p:extLst>
          </p:nvPr>
        </p:nvGraphicFramePr>
        <p:xfrm>
          <a:off x="719138" y="2885108"/>
          <a:ext cx="3917128" cy="2667078"/>
        </p:xfrm>
        <a:graphic>
          <a:graphicData uri="http://schemas.openxmlformats.org/drawingml/2006/table">
            <a:tbl>
              <a:tblPr/>
              <a:tblGrid>
                <a:gridCol w="48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9083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63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IC5, M100 </a:t>
                      </a:r>
                    </a:p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0.8kW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71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pl-PL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Prędkość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Obciążenie [%]</a:t>
                      </a:r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71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243.1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164.7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251.6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535.2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837.6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790.1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1135.8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1093.2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1152.5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1089.1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1439.5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1391.7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1477.6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1443.2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1395.7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1760.1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1731.2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1680.2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1718.3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1644.6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2" name="표 21">
            <a:extLst>
              <a:ext uri="{FF2B5EF4-FFF2-40B4-BE49-F238E27FC236}">
                <a16:creationId xmlns:a16="http://schemas.microsoft.com/office/drawing/2014/main" id="{E43942FC-3CC2-4205-9FC1-983D48459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22534"/>
              </p:ext>
            </p:extLst>
          </p:nvPr>
        </p:nvGraphicFramePr>
        <p:xfrm>
          <a:off x="4831585" y="3071501"/>
          <a:ext cx="3917128" cy="2480685"/>
        </p:xfrm>
        <a:graphic>
          <a:graphicData uri="http://schemas.openxmlformats.org/drawingml/2006/table">
            <a:tbl>
              <a:tblPr/>
              <a:tblGrid>
                <a:gridCol w="48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142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Poślizg</a:t>
                      </a:r>
                      <a:endParaRPr kumimoji="1" lang="en-US" altLang="ko-K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36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pl-PL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Prędkość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Obciążenie [%]</a:t>
                      </a:r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20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135.3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139.6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109.9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101.1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110.9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104.3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155.4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59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– prędkość _0.8 kW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23619"/>
            <a:ext cx="3834638" cy="1588080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3.3A,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spr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82.5%,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IC5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Tryb komp. poślizgu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Tryb komp. poślizgu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3,3A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znamionowy silnika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Text Box 155">
            <a:extLst>
              <a:ext uri="{FF2B5EF4-FFF2-40B4-BE49-F238E27FC236}">
                <a16:creationId xmlns:a16="http://schemas.microsoft.com/office/drawing/2014/main" id="{699606C3-974B-42ED-8EAE-2A8CF26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76" y="3118828"/>
            <a:ext cx="3884613" cy="1592871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Na 20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Hz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, M100 wynik lepszy od IC5 (mniejsza odchyłka)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Na 60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Hz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, IC5 wynik lepszy od M100 (mniejsza odchyłka)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Oba mają podobne wyniki w całym zakresie prędkości</a:t>
            </a: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6477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</p:spTree>
    <p:extLst>
      <p:ext uri="{BB962C8B-B14F-4D97-AF65-F5344CB8AC3E}">
        <p14:creationId xmlns:p14="http://schemas.microsoft.com/office/powerpoint/2010/main" val="414152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– prędkość _0.8 kW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4780F7B-BE1A-4119-933F-0D2595EAD298}"/>
              </a:ext>
            </a:extLst>
          </p:cNvPr>
          <p:cNvSpPr txBox="1">
            <a:spLocks/>
          </p:cNvSpPr>
          <p:nvPr/>
        </p:nvSpPr>
        <p:spPr>
          <a:xfrm>
            <a:off x="737362" y="2380503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/>
              <a:t>Krzywe:</a:t>
            </a:r>
          </a:p>
        </p:txBody>
      </p:sp>
      <p:pic>
        <p:nvPicPr>
          <p:cNvPr id="8" name="그림 1">
            <a:extLst>
              <a:ext uri="{FF2B5EF4-FFF2-40B4-BE49-F238E27FC236}">
                <a16:creationId xmlns:a16="http://schemas.microsoft.com/office/drawing/2014/main" id="{38144961-AD88-49CB-A933-7DD4EC09D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62" y="2630955"/>
            <a:ext cx="6271064" cy="39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59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- prędkość_1.5 kW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23619"/>
            <a:ext cx="3834638" cy="1588080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5.9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wyd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IC5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kompensacja poślizgu, </a:t>
            </a:r>
            <a:b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</a:b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kompensacja poślizgu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5,9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znamionowy silnika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Text Box 155">
            <a:extLst>
              <a:ext uri="{FF2B5EF4-FFF2-40B4-BE49-F238E27FC236}">
                <a16:creationId xmlns:a16="http://schemas.microsoft.com/office/drawing/2014/main" id="{699606C3-974B-42ED-8EAE-2A8CF26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76" y="3118828"/>
            <a:ext cx="3884613" cy="1592871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Oba mają podobny moment startowy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Oba zachowują się podobnie w całym zakresie prędkości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6477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</p:spTree>
    <p:extLst>
      <p:ext uri="{BB962C8B-B14F-4D97-AF65-F5344CB8AC3E}">
        <p14:creationId xmlns:p14="http://schemas.microsoft.com/office/powerpoint/2010/main" val="24086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– prędkość _1.5 kW</a:t>
            </a:r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737362" y="2380503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/>
              <a:t>Wyniki:</a:t>
            </a:r>
          </a:p>
        </p:txBody>
      </p:sp>
      <p:graphicFrame>
        <p:nvGraphicFramePr>
          <p:cNvPr id="9" name="표 1">
            <a:extLst>
              <a:ext uri="{FF2B5EF4-FFF2-40B4-BE49-F238E27FC236}">
                <a16:creationId xmlns:a16="http://schemas.microsoft.com/office/drawing/2014/main" id="{1209B66B-5BE3-4019-A4F0-F9F9F01BE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777814"/>
              </p:ext>
            </p:extLst>
          </p:nvPr>
        </p:nvGraphicFramePr>
        <p:xfrm>
          <a:off x="719138" y="2885108"/>
          <a:ext cx="3917128" cy="2667078"/>
        </p:xfrm>
        <a:graphic>
          <a:graphicData uri="http://schemas.openxmlformats.org/drawingml/2006/table">
            <a:tbl>
              <a:tblPr/>
              <a:tblGrid>
                <a:gridCol w="48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9083"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ko-KR" altLang="en-US" sz="1100" b="0" i="0" u="none" strike="noStrike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1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963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IC5, M100 </a:t>
                      </a:r>
                    </a:p>
                    <a:p>
                      <a:pPr algn="ctr" fontAlgn="ctr"/>
                      <a:r>
                        <a:rPr kumimoji="1" lang="pl-PL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r>
                        <a:rPr kumimoji="1" lang="en-US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471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pl-PL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Prędkość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Obciążenie [%]</a:t>
                      </a:r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471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151.7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117.8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39.2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116.1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302.6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216.1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599.9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535.1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92.6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82.6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540.9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896.1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837.9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80.2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840.3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136.5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134.2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95.8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76.4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437.5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426.1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36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91.7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731.6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733.7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2" name="표 21">
            <a:extLst>
              <a:ext uri="{FF2B5EF4-FFF2-40B4-BE49-F238E27FC236}">
                <a16:creationId xmlns:a16="http://schemas.microsoft.com/office/drawing/2014/main" id="{E43942FC-3CC2-4205-9FC1-983D48459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486664"/>
              </p:ext>
            </p:extLst>
          </p:nvPr>
        </p:nvGraphicFramePr>
        <p:xfrm>
          <a:off x="4831585" y="3071501"/>
          <a:ext cx="3917128" cy="2480685"/>
        </p:xfrm>
        <a:graphic>
          <a:graphicData uri="http://schemas.openxmlformats.org/drawingml/2006/table">
            <a:tbl>
              <a:tblPr/>
              <a:tblGrid>
                <a:gridCol w="489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96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142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Poślizg</a:t>
                      </a:r>
                      <a:endParaRPr kumimoji="1" lang="en-US" altLang="ko-KR" sz="105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IC5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36">
                <a:tc gridSpan="2">
                  <a:txBody>
                    <a:bodyPr/>
                    <a:lstStyle/>
                    <a:p>
                      <a:pPr algn="ctr" fontAlgn="ctr"/>
                      <a:r>
                        <a:rPr kumimoji="1" lang="pl-PL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Prędkość</a:t>
                      </a:r>
                      <a:endParaRPr kumimoji="1" lang="en-US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Obciążenie [%]</a:t>
                      </a:r>
                      <a:endParaRPr kumimoji="1" lang="en-US" altLang="ko-KR" sz="105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020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Hz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RPM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-0.9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-1.7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42.2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ko-KR" altLang="en-US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-2.6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27.4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en-US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17.4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62.1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59.7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65.8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4.2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23.6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62.5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19.3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31.3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442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ko-KR" sz="105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68.4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12.9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27.3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1" lang="pl-PL" altLang="ko-KR" sz="105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66.3</a:t>
                      </a:r>
                      <a:endParaRPr kumimoji="1" lang="en-US" altLang="ko-KR" sz="105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44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– prędkość _1.5 kW</a:t>
            </a:r>
          </a:p>
        </p:txBody>
      </p:sp>
      <p:sp>
        <p:nvSpPr>
          <p:cNvPr id="16" name="Text Box 153">
            <a:extLst>
              <a:ext uri="{FF2B5EF4-FFF2-40B4-BE49-F238E27FC236}">
                <a16:creationId xmlns:a16="http://schemas.microsoft.com/office/drawing/2014/main" id="{0DB23B44-021C-4870-A593-C1843D493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23619"/>
            <a:ext cx="3834638" cy="1588080"/>
          </a:xfrm>
          <a:prstGeom prst="rect">
            <a:avLst/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Silnik: napięcie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V 220V,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5.9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A, 4p, </a:t>
            </a:r>
            <a:r>
              <a:rPr lang="pl-PL" altLang="ko-KR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wyd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. 8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%,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poślizg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70rpm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IC5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kompensacja poślizgu, </a:t>
            </a:r>
            <a:b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</a:b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M100 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kompensacja poślizgu</a:t>
            </a:r>
          </a:p>
          <a:p>
            <a:pPr eaLnBrk="1" latinLnBrk="1" hangingPunct="1">
              <a:lnSpc>
                <a:spcPct val="8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Obciążenie 100%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=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5,9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A (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prąd znamionowy silnika</a:t>
            </a:r>
            <a:r>
              <a:rPr lang="en-US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7" name="Text Box 155">
            <a:extLst>
              <a:ext uri="{FF2B5EF4-FFF2-40B4-BE49-F238E27FC236}">
                <a16:creationId xmlns:a16="http://schemas.microsoft.com/office/drawing/2014/main" id="{699606C3-974B-42ED-8EAE-2A8CF2687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8576" y="3118828"/>
            <a:ext cx="3884613" cy="1592871"/>
          </a:xfrm>
          <a:prstGeom prst="rect">
            <a:avLst/>
          </a:prstGeom>
          <a:noFill/>
          <a:ln w="222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ko-KR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</a:t>
            </a: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Na 10Hz, IC5 lepiej niż M100 (mniejsza odchyłka)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pl-PL" altLang="ko-KR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Wingdings" panose="05000000000000000000" pitchFamily="2" charset="2"/>
              </a:rPr>
              <a:t> Oba zachowują się podobnie w całym zakresie prędkości</a:t>
            </a:r>
          </a:p>
          <a:p>
            <a:pPr eaLnBrk="1" latinLnBrk="1" hangingPunct="1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endParaRPr lang="en-US" altLang="ko-KR" sz="15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sym typeface="Wingdings" panose="05000000000000000000" pitchFamily="2" charset="2"/>
            </a:endParaRPr>
          </a:p>
        </p:txBody>
      </p:sp>
      <p:sp>
        <p:nvSpPr>
          <p:cNvPr id="18" name="Symbol zastępczy zawartości 2">
            <a:extLst>
              <a:ext uri="{FF2B5EF4-FFF2-40B4-BE49-F238E27FC236}">
                <a16:creationId xmlns:a16="http://schemas.microsoft.com/office/drawing/2014/main" id="{A9B1B8CD-3AEE-4B6A-9D11-76E016534520}"/>
              </a:ext>
            </a:extLst>
          </p:cNvPr>
          <p:cNvSpPr txBox="1">
            <a:spLocks/>
          </p:cNvSpPr>
          <p:nvPr/>
        </p:nvSpPr>
        <p:spPr>
          <a:xfrm>
            <a:off x="737362" y="2647789"/>
            <a:ext cx="7809956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dirty="0"/>
              <a:t>Warunki:				        Uwagi:</a:t>
            </a:r>
          </a:p>
        </p:txBody>
      </p:sp>
    </p:spTree>
    <p:extLst>
      <p:ext uri="{BB962C8B-B14F-4D97-AF65-F5344CB8AC3E}">
        <p14:creationId xmlns:p14="http://schemas.microsoft.com/office/powerpoint/2010/main" val="331103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Porównanie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09956" cy="636221"/>
          </a:xfrm>
        </p:spPr>
        <p:txBody>
          <a:bodyPr/>
          <a:lstStyle/>
          <a:p>
            <a:r>
              <a:rPr lang="pl-PL" dirty="0"/>
              <a:t>1. Krzywa moment – prędkość _1.5 kW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4780F7B-BE1A-4119-933F-0D2595EAD298}"/>
              </a:ext>
            </a:extLst>
          </p:cNvPr>
          <p:cNvSpPr txBox="1">
            <a:spLocks/>
          </p:cNvSpPr>
          <p:nvPr/>
        </p:nvSpPr>
        <p:spPr>
          <a:xfrm>
            <a:off x="737362" y="2380503"/>
            <a:ext cx="1782001" cy="50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E31E24"/>
              </a:buClr>
              <a:buFont typeface="Arial" panose="020B0604020202020204" pitchFamily="34" charset="0"/>
              <a:buNone/>
              <a:defRPr lang="pl-PL" sz="2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800" b="0" u="sng" dirty="0"/>
              <a:t>Krzywe:</a:t>
            </a:r>
          </a:p>
        </p:txBody>
      </p:sp>
      <p:pic>
        <p:nvPicPr>
          <p:cNvPr id="6" name="그림 1">
            <a:extLst>
              <a:ext uri="{FF2B5EF4-FFF2-40B4-BE49-F238E27FC236}">
                <a16:creationId xmlns:a16="http://schemas.microsoft.com/office/drawing/2014/main" id="{D41F5DB3-C180-408F-BB9F-35B116DEF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456" y="2630955"/>
            <a:ext cx="6213072" cy="392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982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rojekt niestandardowy">
  <a:themeElements>
    <a:clrScheme name="ANIRO">
      <a:dk1>
        <a:sysClr val="windowText" lastClr="000000"/>
      </a:dk1>
      <a:lt1>
        <a:sysClr val="window" lastClr="FFFFFF"/>
      </a:lt1>
      <a:dk2>
        <a:srgbClr val="808080"/>
      </a:dk2>
      <a:lt2>
        <a:srgbClr val="E31E24"/>
      </a:lt2>
      <a:accent1>
        <a:srgbClr val="59595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iestandardowy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8949</TotalTime>
  <Words>1501</Words>
  <Application>Microsoft Office PowerPoint</Application>
  <PresentationFormat>Pokaz na ekranie (4:3)</PresentationFormat>
  <Paragraphs>818</Paragraphs>
  <Slides>17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6</vt:i4>
      </vt:variant>
      <vt:variant>
        <vt:lpstr>Tytuły slajdów</vt:lpstr>
      </vt:variant>
      <vt:variant>
        <vt:i4>17</vt:i4>
      </vt:variant>
    </vt:vector>
  </HeadingPairs>
  <TitlesOfParts>
    <vt:vector size="28" baseType="lpstr">
      <vt:lpstr>맑은 고딕</vt:lpstr>
      <vt:lpstr>Arial</vt:lpstr>
      <vt:lpstr>Calibri</vt:lpstr>
      <vt:lpstr>Calibri Light</vt:lpstr>
      <vt:lpstr>Wingdings</vt:lpstr>
      <vt:lpstr>Motyw pakietu Office</vt:lpstr>
      <vt:lpstr>Projekt niestandardowy</vt:lpstr>
      <vt:lpstr>3_Projekt niestandardowy</vt:lpstr>
      <vt:lpstr>2_Projekt niestandardowy</vt:lpstr>
      <vt:lpstr>1_Projekt niestandardowy</vt:lpstr>
      <vt:lpstr>4_Projekt niestandardowy</vt:lpstr>
      <vt:lpstr>Test porównawczy  IC5 vs M100  (V/f oraz wektor i ATB)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Porównanie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 myśl inżynierska na przykładach.</dc:title>
  <dc:creator>Anna Hoffmann</dc:creator>
  <cp:lastModifiedBy>Dawid Wróblewski</cp:lastModifiedBy>
  <cp:revision>539</cp:revision>
  <cp:lastPrinted>2017-01-12T12:17:25Z</cp:lastPrinted>
  <dcterms:created xsi:type="dcterms:W3CDTF">2016-08-10T09:56:54Z</dcterms:created>
  <dcterms:modified xsi:type="dcterms:W3CDTF">2018-12-13T07:15:39Z</dcterms:modified>
</cp:coreProperties>
</file>