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5" r:id="rId2"/>
  </p:sldMasterIdLst>
  <p:notesMasterIdLst>
    <p:notesMasterId r:id="rId18"/>
  </p:notesMasterIdLst>
  <p:sldIdLst>
    <p:sldId id="276" r:id="rId3"/>
    <p:sldId id="368" r:id="rId4"/>
    <p:sldId id="428" r:id="rId5"/>
    <p:sldId id="403" r:id="rId6"/>
    <p:sldId id="421" r:id="rId7"/>
    <p:sldId id="422" r:id="rId8"/>
    <p:sldId id="423" r:id="rId9"/>
    <p:sldId id="424" r:id="rId10"/>
    <p:sldId id="425" r:id="rId11"/>
    <p:sldId id="426" r:id="rId12"/>
    <p:sldId id="433" r:id="rId13"/>
    <p:sldId id="432" r:id="rId14"/>
    <p:sldId id="434" r:id="rId15"/>
    <p:sldId id="430" r:id="rId16"/>
    <p:sldId id="431" r:id="rId17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pos="171">
          <p15:clr>
            <a:srgbClr val="A4A3A4"/>
          </p15:clr>
        </p15:guide>
        <p15:guide id="5" pos="6069">
          <p15:clr>
            <a:srgbClr val="A4A3A4"/>
          </p15:clr>
        </p15:guide>
        <p15:guide id="6" pos="2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33CCFF"/>
    <a:srgbClr val="00FFFF"/>
    <a:srgbClr val="FFFF00"/>
    <a:srgbClr val="3333FF"/>
    <a:srgbClr val="FFFFFF"/>
    <a:srgbClr val="008000"/>
    <a:srgbClr val="FFFF99"/>
    <a:srgbClr val="CC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9" autoAdjust="0"/>
    <p:restoredTop sz="95736" autoAdjust="0"/>
  </p:normalViewPr>
  <p:slideViewPr>
    <p:cSldViewPr>
      <p:cViewPr varScale="1">
        <p:scale>
          <a:sx n="116" d="100"/>
          <a:sy n="116" d="100"/>
        </p:scale>
        <p:origin x="756" y="56"/>
      </p:cViewPr>
      <p:guideLst>
        <p:guide orient="horz" pos="436"/>
        <p:guide orient="horz" pos="3974"/>
        <p:guide orient="horz" pos="709"/>
        <p:guide pos="171"/>
        <p:guide pos="6069"/>
        <p:guide pos="23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22485-0ACF-4CED-9BC1-B292DA1ADDB7}" type="datetimeFigureOut">
              <a:rPr lang="ko-KR" altLang="en-US" smtClean="0"/>
              <a:pPr/>
              <a:t>2019-08-18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27C1F-543C-4F0F-8DA6-4D5A09BBB5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12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5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4BFD-3D92-464D-AA63-A0043C3396E9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9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999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0596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022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5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4BFD-3D92-464D-AA63-A0043C3396E9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4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5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4BFD-3D92-464D-AA63-A0043C3396E9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2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8287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9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35667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6215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59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72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460266"/>
            <a:ext cx="3136900" cy="32704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5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766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249613" y="6500813"/>
            <a:ext cx="23114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fld id="{78FBE178-5F44-4B03-85DD-31B115E4E2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695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23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83363"/>
            <a:ext cx="9906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E9FCB8-5195-4441-B279-9506110859E9}" type="slidenum">
              <a:rPr kumimoji="1" lang="ko-KR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>
                <a:solidFill>
                  <a:srgbClr val="000000"/>
                </a:solidFill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31083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154748" y="6501561"/>
            <a:ext cx="9378950" cy="1587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9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47650" y="581025"/>
            <a:ext cx="9380538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9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Picture 20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525684"/>
            <a:ext cx="21923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6525684"/>
            <a:ext cx="6651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54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9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 userDrawn="1"/>
        </p:nvSpPr>
        <p:spPr bwMode="auto">
          <a:xfrm>
            <a:off x="228600" y="581025"/>
            <a:ext cx="9418638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1027" name="Line 8"/>
          <p:cNvSpPr>
            <a:spLocks noChangeShapeType="1"/>
          </p:cNvSpPr>
          <p:nvPr userDrawn="1"/>
        </p:nvSpPr>
        <p:spPr bwMode="auto">
          <a:xfrm flipV="1">
            <a:off x="214313" y="6446838"/>
            <a:ext cx="9418637" cy="1587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pic>
        <p:nvPicPr>
          <p:cNvPr id="1028" name="Picture 2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508750"/>
            <a:ext cx="21923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1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6508750"/>
            <a:ext cx="6651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92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굴림" pitchFamily="50" charset="-127"/>
          <a:ea typeface="굴림" pitchFamily="50" charset="-127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굴림" pitchFamily="50" charset="-127"/>
          <a:ea typeface="굴림" pitchFamily="50" charset="-127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굴림" pitchFamily="50" charset="-127"/>
          <a:ea typeface="굴림" pitchFamily="50" charset="-127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굴림" pitchFamily="50" charset="-127"/>
          <a:ea typeface="굴림" pitchFamily="50" charset="-127"/>
          <a:cs typeface="Arial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굴림" pitchFamily="50" charset="-127"/>
          <a:ea typeface="굴림" pitchFamily="50" charset="-127"/>
          <a:cs typeface="Arial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굴림" pitchFamily="50" charset="-127"/>
          <a:ea typeface="굴림" pitchFamily="50" charset="-127"/>
          <a:cs typeface="Arial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굴림" pitchFamily="50" charset="-127"/>
          <a:ea typeface="굴림" pitchFamily="50" charset="-127"/>
          <a:cs typeface="Arial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굴림" pitchFamily="50" charset="-127"/>
          <a:ea typeface="굴림" pitchFamily="50" charset="-127"/>
          <a:cs typeface="Arial" charset="0"/>
        </a:defRPr>
      </a:lvl9pPr>
    </p:titleStyle>
    <p:bodyStyle>
      <a:lvl1pPr marL="342900" indent="-342900" algn="l" rtl="0" eaLnBrk="0" fontAlgn="base" latinLnBrk="1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tabLst>
          <a:tab pos="903288" algn="l"/>
        </a:tabLst>
        <a:defRPr kumimoji="1" sz="1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7800" algn="l" rtl="0" eaLnBrk="0" fontAlgn="base" latinLnBrk="1" hangingPunct="0">
        <a:lnSpc>
          <a:spcPct val="120000"/>
        </a:lnSpc>
        <a:spcBef>
          <a:spcPct val="40000"/>
        </a:spcBef>
        <a:spcAft>
          <a:spcPct val="0"/>
        </a:spcAft>
        <a:buClr>
          <a:srgbClr val="7499F4"/>
        </a:buClr>
        <a:buFont typeface="Wingdings" panose="05000000000000000000" pitchFamily="2" charset="2"/>
        <a:buChar char="§"/>
        <a:tabLst>
          <a:tab pos="903288" algn="l"/>
        </a:tabLst>
        <a:defRPr kumimoji="1" sz="120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274638" algn="l" rtl="0" eaLnBrk="0" fontAlgn="base" latinLnBrk="1" hangingPunct="0">
        <a:lnSpc>
          <a:spcPct val="120000"/>
        </a:lnSpc>
        <a:spcBef>
          <a:spcPct val="20000"/>
        </a:spcBef>
        <a:spcAft>
          <a:spcPct val="0"/>
        </a:spcAft>
        <a:buClr>
          <a:srgbClr val="7499F4"/>
        </a:buClr>
        <a:buFont typeface="Wingdings" panose="05000000000000000000" pitchFamily="2" charset="2"/>
        <a:buChar char="ð"/>
        <a:tabLst>
          <a:tab pos="903288" algn="l"/>
        </a:tabLst>
        <a:defRPr kumimoji="1" sz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177800" algn="l" rtl="0" eaLnBrk="0" fontAlgn="base" latinLnBrk="1" hangingPunct="0">
        <a:lnSpc>
          <a:spcPct val="120000"/>
        </a:lnSpc>
        <a:spcBef>
          <a:spcPct val="20000"/>
        </a:spcBef>
        <a:spcAft>
          <a:spcPct val="0"/>
        </a:spcAft>
        <a:buClr>
          <a:srgbClr val="7499F4"/>
        </a:buClr>
        <a:buFont typeface="Arial" panose="020B0604020202020204" pitchFamily="34" charset="0"/>
        <a:buChar char="-"/>
        <a:tabLst>
          <a:tab pos="903288" algn="l"/>
        </a:tabLst>
        <a:defRPr kumimoji="1" sz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66700" algn="l" rtl="0" eaLnBrk="0" fontAlgn="base" latinLnBrk="1" hangingPunct="0">
        <a:spcBef>
          <a:spcPct val="20000"/>
        </a:spcBef>
        <a:spcAft>
          <a:spcPct val="0"/>
        </a:spcAft>
        <a:buClr>
          <a:srgbClr val="7499F4"/>
        </a:buClr>
        <a:buSzPct val="80000"/>
        <a:buFont typeface="Wingdings" panose="05000000000000000000" pitchFamily="2" charset="2"/>
        <a:buChar char="§"/>
        <a:tabLst>
          <a:tab pos="903288" algn="l"/>
        </a:tabLst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66700" algn="l" rtl="0" fontAlgn="base" latinLnBrk="1">
        <a:spcBef>
          <a:spcPct val="20000"/>
        </a:spcBef>
        <a:spcAft>
          <a:spcPct val="0"/>
        </a:spcAft>
        <a:buClr>
          <a:srgbClr val="7499F4"/>
        </a:buClr>
        <a:buSzPct val="80000"/>
        <a:buFont typeface="Wingdings" pitchFamily="2" charset="2"/>
        <a:buChar char="§"/>
        <a:tabLst>
          <a:tab pos="903288" algn="l"/>
        </a:tabLst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70213" indent="-266700" algn="l" rtl="0" fontAlgn="base" latinLnBrk="1">
        <a:spcBef>
          <a:spcPct val="20000"/>
        </a:spcBef>
        <a:spcAft>
          <a:spcPct val="0"/>
        </a:spcAft>
        <a:buClr>
          <a:srgbClr val="7499F4"/>
        </a:buClr>
        <a:buSzPct val="80000"/>
        <a:buFont typeface="Wingdings" pitchFamily="2" charset="2"/>
        <a:buChar char="§"/>
        <a:tabLst>
          <a:tab pos="903288" algn="l"/>
        </a:tabLst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427413" indent="-266700" algn="l" rtl="0" fontAlgn="base" latinLnBrk="1">
        <a:spcBef>
          <a:spcPct val="20000"/>
        </a:spcBef>
        <a:spcAft>
          <a:spcPct val="0"/>
        </a:spcAft>
        <a:buClr>
          <a:srgbClr val="7499F4"/>
        </a:buClr>
        <a:buSzPct val="80000"/>
        <a:buFont typeface="Wingdings" pitchFamily="2" charset="2"/>
        <a:buChar char="§"/>
        <a:tabLst>
          <a:tab pos="903288" algn="l"/>
        </a:tabLst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84613" indent="-266700" algn="l" rtl="0" fontAlgn="base" latinLnBrk="1">
        <a:spcBef>
          <a:spcPct val="20000"/>
        </a:spcBef>
        <a:spcAft>
          <a:spcPct val="0"/>
        </a:spcAft>
        <a:buClr>
          <a:srgbClr val="7499F4"/>
        </a:buClr>
        <a:buSzPct val="80000"/>
        <a:buFont typeface="Wingdings" pitchFamily="2" charset="2"/>
        <a:buChar char="§"/>
        <a:tabLst>
          <a:tab pos="903288" algn="l"/>
        </a:tabLst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88913"/>
            <a:ext cx="24193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40532" y="1158132"/>
            <a:ext cx="8424936" cy="9027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S100 INV PM Motor Control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159528" y="3140969"/>
            <a:ext cx="5746340" cy="2223262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" tIns="3600" rIns="3600" bIns="36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1778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</a:p>
          <a:p>
            <a:pPr marL="1778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Background Information</a:t>
            </a:r>
          </a:p>
          <a:p>
            <a:pPr marL="1778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S100 PM </a:t>
            </a:r>
            <a:r>
              <a:rPr lang="en-US" altLang="ko-KR" sz="16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endParaRPr lang="en-US" altLang="ko-KR" sz="16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S100 </a:t>
            </a:r>
            <a:r>
              <a:rPr lang="en-US" altLang="ko-K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S/L Mode Parameter 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</a:t>
            </a:r>
          </a:p>
          <a:p>
            <a:pPr marL="1778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altLang="ko-KR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Vector Control Troubleshooting Guide</a:t>
            </a:r>
            <a:endParaRPr lang="ko-KR" altLang="en-US" sz="1600" b="1" smtClean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1778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US" altLang="ko-K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 </a:t>
            </a:r>
            <a:r>
              <a:rPr lang="en-US" altLang="ko-KR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ko-KR" altLang="en-US" sz="1600" b="1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  <a:endParaRPr lang="en-US" altLang="ko-KR" sz="14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166154" y="2780928"/>
            <a:ext cx="5739174" cy="360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100905" y="2780928"/>
            <a:ext cx="1716191" cy="288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 algn="ctr" fontAlgn="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</a:t>
            </a:r>
            <a:endParaRPr kumimoji="1" lang="ko-KR" altLang="en-US" sz="1600" b="1" dirty="0">
              <a:solidFill>
                <a:schemeClr val="bg1"/>
              </a:solidFill>
              <a:latin typeface="Tahoma" panose="020B0604030504040204" pitchFamily="34" charset="0"/>
              <a:ea typeface="맑은 고딕" pitchFamily="50" charset="-127"/>
              <a:cs typeface="Tahoma" panose="020B0604030504040204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5" t="21661" r="22492" b="11344"/>
          <a:stretch/>
        </p:blipFill>
        <p:spPr>
          <a:xfrm>
            <a:off x="399502" y="4581128"/>
            <a:ext cx="1476164" cy="19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8" name="Text Box 5"/>
          <p:cNvSpPr txBox="1">
            <a:spLocks noChangeArrowheads="1"/>
          </p:cNvSpPr>
          <p:nvPr/>
        </p:nvSpPr>
        <p:spPr bwMode="auto">
          <a:xfrm>
            <a:off x="272480" y="135682"/>
            <a:ext cx="194957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FFFFFF"/>
                </a:solidFill>
              </a:rPr>
              <a:t>1. S100 PM S/L </a:t>
            </a:r>
            <a:endParaRPr lang="en-US" altLang="ko-KR" sz="1800" b="1" dirty="0">
              <a:solidFill>
                <a:srgbClr val="FFFFFF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5925" y="836613"/>
            <a:ext cx="8785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defRPr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C. </a:t>
            </a:r>
            <a:r>
              <a:rPr lang="ko-KR" altLang="en-US" sz="1600" b="1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PM </a:t>
            </a:r>
            <a:r>
              <a:rPr lang="en-US" altLang="ko-KR" sz="1600" b="1" dirty="0" err="1" smtClean="0">
                <a:latin typeface="맑은 고딕" pitchFamily="50" charset="-127"/>
                <a:ea typeface="맑은 고딕" pitchFamily="50" charset="-127"/>
              </a:rPr>
              <a:t>Sensorless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related</a:t>
            </a:r>
            <a:r>
              <a:rPr lang="ko-KR" altLang="en-US" sz="1600" b="1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Parameter setting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212725" y="176213"/>
            <a:ext cx="520640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b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S100 S/L Mode Parameter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Comparison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3765"/>
              </p:ext>
            </p:extLst>
          </p:nvPr>
        </p:nvGraphicFramePr>
        <p:xfrm>
          <a:off x="704527" y="1268767"/>
          <a:ext cx="8496944" cy="5123361"/>
        </p:xfrm>
        <a:graphic>
          <a:graphicData uri="http://schemas.openxmlformats.org/drawingml/2006/table">
            <a:tbl>
              <a:tblPr/>
              <a:tblGrid>
                <a:gridCol w="133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573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Code No.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Title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Description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1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3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Parameter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Change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67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A. Parameter Settings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based on Motor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Name plate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DRV-14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Capacity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Capacity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3.7kW-2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3.7kW-4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7.5kW-4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DRV-18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 Freq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Base Frequency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72.5Hz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87.5Hz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150Hz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DRV-20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Freq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Frequency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87Hz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105Hz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180Hz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BAS-11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Pole Number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Number of Poles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BAS-13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Curr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Motor's Rated Current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13.6A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7.2A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11.7A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BAS-15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Volt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Motor's Rated Voltage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185V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368V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460V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BAS-16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Efficiency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Motor's Efficiency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94%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94%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2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BAS-19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 Input Volt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 Input Voltage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220V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380V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469V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86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B. Parameter Settings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based on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PM Motor Tuning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BAS-21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Rs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Stator Resistance (Ohm)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0.47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0.48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BAS-28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Ld (PM)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d axis Inductace(mH)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16.8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9.3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BAS-29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Lq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(PM)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q axis Inductace(mH)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11.6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29.8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2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BAS-30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Flux Ref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Counter Electromotive Force Constant(WB)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0.331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0.546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0.398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867">
                <a:tc row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C. Performance Related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Parameter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CON-04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Carrier Freq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Carrier Frequency [kHz]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CON-12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ASR P Gain1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S/L Speed Controller Proportional Gain1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CON-13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ASR I Gain1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S/L Speed Controller Integral Gain1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CON-15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ASR P Gain2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S/L Speed Controller Proportional Gain2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125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CON-16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ASR I Gain2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S/L Speed Controller Integral Gain2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CON-33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EdGain Perc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d axis Counter Electromotive Force 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CON-34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EqGain Perc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q axis Counter Electromotive Force 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CON-41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SpdEst Kp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estimator proportional gain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SpdEst Ki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estimator integral gain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CON-43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SpdEst Kp2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estimator proportional gain 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CON-44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SpdEst Ki2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estimator integral gain 2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CON-45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Flux FF 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S/L speed estimator feed forward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51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CON-46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Init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Angle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Estimation Option for magnetic pole’s initial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angle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CON-48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ACR P-Gain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 controller proportional gain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CON-49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ACR I-Gain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 controller integral gain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2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CON-50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 Con HR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 controller standard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14%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0.14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0.14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02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CON-51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 Con Ki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 controller gain(Ki)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9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8" name="Text Box 5"/>
          <p:cNvSpPr txBox="1">
            <a:spLocks noChangeArrowheads="1"/>
          </p:cNvSpPr>
          <p:nvPr/>
        </p:nvSpPr>
        <p:spPr bwMode="auto">
          <a:xfrm>
            <a:off x="272480" y="135682"/>
            <a:ext cx="194957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FFFFFF"/>
                </a:solidFill>
              </a:rPr>
              <a:t>1. S100 PM S/L </a:t>
            </a:r>
            <a:endParaRPr lang="en-US" altLang="ko-KR" sz="1800" b="1" dirty="0">
              <a:solidFill>
                <a:srgbClr val="FFFFFF"/>
              </a:solidFill>
            </a:endParaRP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212725" y="176213"/>
            <a:ext cx="6800557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b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ko-K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Vector Control Troubleshooting Guide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36115"/>
              </p:ext>
            </p:extLst>
          </p:nvPr>
        </p:nvGraphicFramePr>
        <p:xfrm>
          <a:off x="273050" y="765175"/>
          <a:ext cx="9432925" cy="39934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3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2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Problem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Related</a:t>
                      </a:r>
                      <a:r>
                        <a:rPr lang="ko-KR" altLang="en-US" sz="120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Parameter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Solution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0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Starting torque is insufficient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CON-48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: ACR P-Gain</a:t>
                      </a:r>
                      <a:endParaRPr lang="en-US" altLang="ko-KR" sz="11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latinLnBrk="1"/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 “OCT” triggers at start, gradually lower the CON-48 by 10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4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Output current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is oscillation or torque is insufficient at low speed below 10Hz</a:t>
                      </a:r>
                      <a:endParaRPr lang="en-US" altLang="ko-KR" sz="11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CON-04 : Carrier Freq</a:t>
                      </a:r>
                    </a:p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CON-12 : ASR P Gain 1</a:t>
                      </a:r>
                    </a:p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CON-13 : ASR I Gain 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When output current is oscillates at low speed, gradually increase CON-13 value by 50msec, and if the output current does not oscillates gradually increase CON-12 value by 10% to find optimum condition</a:t>
                      </a:r>
                    </a:p>
                    <a:p>
                      <a:pPr marL="171450" indent="-171450" algn="l" defTabSz="914400" rtl="0" eaLnBrk="1" latinLnBrk="1" hangingPunct="1">
                        <a:buFontTx/>
                        <a:buChar char="-"/>
                      </a:pPr>
                      <a:endParaRPr lang="en-US" altLang="ko-KR" sz="1100" kern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defTabSz="914400" rtl="0" eaLnBrk="1" latinLnBrk="1" hangingPunct="1">
                        <a:buFontTx/>
                        <a:buChar char="-"/>
                      </a:pPr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When there are 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oscillation in output current and insufficient torque </a:t>
                      </a:r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 5~10Hz,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gradually lower CON-04 by 1kHz. </a:t>
                      </a:r>
                    </a:p>
                    <a:p>
                      <a:pPr marL="0" indent="0" algn="l" defTabSz="914400" rtl="0" eaLnBrk="1" latinLnBrk="1" hangingPunct="1">
                        <a:buFontTx/>
                        <a:buNone/>
                      </a:pP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(when set above 3kHz)</a:t>
                      </a:r>
                      <a:endParaRPr lang="en-US" altLang="ko-KR" sz="1100" kern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3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“OVT” at medium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speed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(above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30Hz) due to rapid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acceleration / deceleration or abrupt load variation.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1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CON-16 : ASR I Gain 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Gradually lower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CON-16</a:t>
                      </a:r>
                      <a:r>
                        <a:rPr lang="ko-KR" altLang="en-US" sz="1100" kern="120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by 5%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97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BAS-30 PM Flux Ref value changes to 0, after auto tuning via 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BAS-20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Auto Tuning “7: All (PM)”</a:t>
                      </a:r>
                      <a:endParaRPr lang="en-US" altLang="ko-KR" sz="11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BAS-15 : Rated Volt</a:t>
                      </a:r>
                    </a:p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DRV-18 : Base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1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Freq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buFontTx/>
                        <a:buChar char="-"/>
                      </a:pPr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Input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BAS-15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: Rated Volt &amp;</a:t>
                      </a:r>
                      <a:r>
                        <a:rPr lang="ko-KR" altLang="en-US" sz="1100" kern="1200" baseline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DRV-18 : Base </a:t>
                      </a:r>
                      <a:r>
                        <a:rPr lang="en-US" altLang="ko-KR" sz="1100" kern="12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Freq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accordance with the motor plate information.</a:t>
                      </a:r>
                    </a:p>
                    <a:p>
                      <a:pPr marL="171450" indent="-171450" algn="l" defTabSz="914400" rtl="0" eaLnBrk="1" latinLnBrk="1" hangingPunct="1">
                        <a:buFontTx/>
                        <a:buChar char="-"/>
                      </a:pP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Then, re-try</a:t>
                      </a:r>
                      <a:r>
                        <a:rPr lang="ko-KR" altLang="en-US" sz="1100" kern="1200" baseline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BAS-20 Auto Tuning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97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tationary auto tuning does not operate in accordance with parameter and triggers trip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BAS-21 : </a:t>
                      </a:r>
                      <a:r>
                        <a:rPr lang="en-US" altLang="ko-KR" sz="11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Rs</a:t>
                      </a:r>
                      <a:endParaRPr lang="en-US" altLang="ko-KR" sz="11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BAS-28 : </a:t>
                      </a:r>
                      <a:r>
                        <a:rPr lang="en-US" altLang="ko-KR" sz="11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(PM)</a:t>
                      </a:r>
                    </a:p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BAS-29 : </a:t>
                      </a:r>
                      <a:r>
                        <a:rPr lang="en-US" altLang="ko-KR" sz="11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Lq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(PM)</a:t>
                      </a:r>
                    </a:p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BAS-30 : PM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Flux Ref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 the stationary PM auto tuning is not performed correctly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the parameter inaccuracy may cause failure, so operate with the given information on motor name plate.</a:t>
                      </a:r>
                      <a:endParaRPr lang="en-US" altLang="ko-KR" sz="1100" kern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272480" y="5013176"/>
            <a:ext cx="2574744" cy="2918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When DB resistor is not connected</a:t>
            </a:r>
            <a:endParaRPr lang="en-US" altLang="ko-KR" sz="1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8" name="Text Box 5"/>
          <p:cNvSpPr txBox="1">
            <a:spLocks noChangeArrowheads="1"/>
          </p:cNvSpPr>
          <p:nvPr/>
        </p:nvSpPr>
        <p:spPr bwMode="auto">
          <a:xfrm>
            <a:off x="272480" y="135682"/>
            <a:ext cx="194957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FFFFFF"/>
                </a:solidFill>
              </a:rPr>
              <a:t>1. S100 PM S/L </a:t>
            </a:r>
            <a:endParaRPr lang="en-US" altLang="ko-KR" sz="18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92235"/>
              </p:ext>
            </p:extLst>
          </p:nvPr>
        </p:nvGraphicFramePr>
        <p:xfrm>
          <a:off x="272480" y="836712"/>
          <a:ext cx="9432925" cy="52944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0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2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Problem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Related</a:t>
                      </a:r>
                      <a:r>
                        <a:rPr lang="ko-KR" altLang="en-US" sz="120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Parameter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Solution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45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 fluctuates under overload condition in high speed operation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BAS-29 : </a:t>
                      </a:r>
                      <a:r>
                        <a:rPr lang="en-US" altLang="ko-KR" sz="11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Lq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(PM)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BAS-45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: PM Flux FF %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CON-50 : V Con HR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CON-51 : V Con Ki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For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</a:t>
                      </a:r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ated speed, increase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CON-50 gradually by 5%, and if the response is slow increase CON-51 gradually by 5%</a:t>
                      </a:r>
                      <a:endParaRPr lang="en-US" altLang="ko-KR" sz="1100" kern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defTabSz="914400" rtl="0" eaLnBrk="1" latinLnBrk="1" hangingPunct="1">
                        <a:buFontTx/>
                        <a:buChar char="-"/>
                      </a:pP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Gradually increase CON-45 by 100% </a:t>
                      </a:r>
                    </a:p>
                    <a:p>
                      <a:pPr marL="0" indent="0" algn="l" defTabSz="914400" rtl="0" eaLnBrk="1" latinLnBrk="1" hangingPunct="1">
                        <a:buFontTx/>
                        <a:buNone/>
                      </a:pP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(</a:t>
                      </a:r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S/L speed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estimator feed forward)</a:t>
                      </a:r>
                    </a:p>
                    <a:p>
                      <a:pPr marL="93663" indent="-93663" algn="l" defTabSz="914400" rtl="0" eaLnBrk="1" latinLnBrk="1" hangingPunct="1"/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Gradually decrease BAS-29: </a:t>
                      </a:r>
                      <a:r>
                        <a:rPr lang="en-US" altLang="ko-KR" sz="1100" kern="12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Lq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(PM) value by 5%</a:t>
                      </a:r>
                    </a:p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In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case of rated speed, gradually increase CON-50 by 5%, and if the response is slow, gradually increase CON-51 by 5%</a:t>
                      </a:r>
                      <a:endParaRPr lang="en-US" altLang="ko-KR" sz="1100" kern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OC1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trip and/or oscillation occurs 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high speed operation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CON-41 : PM </a:t>
                      </a:r>
                      <a:r>
                        <a:rPr lang="en-US" altLang="ko-KR" sz="11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SpdEst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1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</a:t>
                      </a:r>
                      <a:endParaRPr lang="en-US" altLang="ko-KR" sz="11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CON-42 : PM </a:t>
                      </a:r>
                      <a:r>
                        <a:rPr lang="en-US" altLang="ko-KR" sz="11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SpdEst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Ki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buFontTx/>
                        <a:buChar char="-"/>
                      </a:pPr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Gradually increase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CON-41 value by 10 and CON-42 by 1.</a:t>
                      </a:r>
                      <a:b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Caution should be taken, for too high value in the CON-41 or/and CON-42 may cause trip at start-up.</a:t>
                      </a:r>
                      <a:endParaRPr lang="en-US" altLang="ko-KR" sz="1100" kern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97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 oscillation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occurs in low speed operation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CON-13 : ASR I Gain 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Increase the value of the integral controller gain CON-13 in the low-speed zone speed controller to reduce oscillation.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97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Rattling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sound 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right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after starting-up or after decelerating to stop.</a:t>
                      </a:r>
                      <a:endParaRPr lang="en-US" altLang="ko-KR" sz="11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CON-12 : ASR P Gain 1</a:t>
                      </a:r>
                    </a:p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CON-13 : ASR I Gain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Increase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CON-12 and CON-13 by 10%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97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Current speed is below the target speed at a speed higher than the rated speed, or if the speed response is slow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CON-50 : V Con HR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CON-51 : V Con Ki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If the target speed is not met, increase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CON-50 1% by 1%.</a:t>
                      </a:r>
                      <a:endParaRPr lang="en-US" altLang="ko-KR" sz="1100" kern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If the speed response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is slow, increase CON-51 : V Con Ki by 10% gradually</a:t>
                      </a:r>
                      <a:endParaRPr lang="en-US" altLang="ko-KR" sz="1100" kern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97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OC1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trip triggers after a 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sudden regenerated load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(above 100%) at low speed is applied and exit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CON-12 : ASR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 Gain 1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CON-13 : ASR I Gain 1</a:t>
                      </a:r>
                      <a:endParaRPr lang="en-US" altLang="ko-KR" sz="11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Decrease CON-12, CON-13 by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10%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97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Oscillation occurs while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accelerating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BAS-30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: PM Flux Ref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CON-42 : PM </a:t>
                      </a:r>
                      <a:r>
                        <a:rPr lang="en-US" altLang="ko-KR" sz="11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SpdEst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Ki</a:t>
                      </a:r>
                      <a:endParaRPr lang="ko-KR" altLang="en-US" sz="1100" dirty="0" smtClean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Increase CON-30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value 10% by 10% or increase CON-42 integral gain 5 by 5 </a:t>
                      </a:r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reduce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influence from speed estimator feed forward</a:t>
                      </a:r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by 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counter electromotive force constant</a:t>
                      </a: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212725" y="176213"/>
            <a:ext cx="6800557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b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ko-K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Vector Control Troubleshooting Guide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8" name="Text Box 5"/>
          <p:cNvSpPr txBox="1">
            <a:spLocks noChangeArrowheads="1"/>
          </p:cNvSpPr>
          <p:nvPr/>
        </p:nvSpPr>
        <p:spPr bwMode="auto">
          <a:xfrm>
            <a:off x="272480" y="135682"/>
            <a:ext cx="194957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FFFFFF"/>
                </a:solidFill>
              </a:rPr>
              <a:t>1. S100 PM S/L </a:t>
            </a:r>
            <a:endParaRPr lang="en-US" altLang="ko-KR" sz="1800" b="1" dirty="0">
              <a:solidFill>
                <a:srgbClr val="FFFFFF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48152"/>
              </p:ext>
            </p:extLst>
          </p:nvPr>
        </p:nvGraphicFramePr>
        <p:xfrm>
          <a:off x="273050" y="765175"/>
          <a:ext cx="9432925" cy="18721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0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2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Problem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Related</a:t>
                      </a:r>
                      <a:r>
                        <a:rPr lang="ko-KR" altLang="en-US" sz="120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Parameter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Solution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2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Stop along with large current flow at the beginning stage of 20:1 speed start-up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CON-13 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: ASR I Gain 1</a:t>
                      </a:r>
                      <a:endParaRPr lang="en-US" altLang="ko-KR" sz="11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Gradually increase CON-13 by 10%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Oscillation occurs when sudden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load is applied at low speed zone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CON-41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: PM </a:t>
                      </a:r>
                      <a:r>
                        <a:rPr lang="en-US" altLang="ko-KR" sz="11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SpdEst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1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</a:t>
                      </a:r>
                      <a:endParaRPr lang="en-US" altLang="ko-KR" sz="11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latinLnBrk="1"/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CON-42 : PM </a:t>
                      </a:r>
                      <a:r>
                        <a:rPr lang="en-US" altLang="ko-KR" sz="11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SpdEst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Ki</a:t>
                      </a:r>
                      <a:endParaRPr lang="ko-KR" altLang="en-US" sz="11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Gradually increase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CON-41, CON-42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by 10%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97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OC1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triggers at start-up above rated speed</a:t>
                      </a:r>
                    </a:p>
                    <a:p>
                      <a:pPr algn="l" latinLnBrk="1"/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under overload on the load side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BAS-28 : </a:t>
                      </a:r>
                      <a:r>
                        <a:rPr lang="en-US" altLang="ko-KR" sz="11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(PM)</a:t>
                      </a:r>
                    </a:p>
                    <a:p>
                      <a:pPr algn="l"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BAS-29 : </a:t>
                      </a:r>
                      <a:r>
                        <a:rPr lang="en-US" altLang="ko-KR" sz="11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Lq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(PM)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1" hangingPunct="1"/>
                      <a:r>
                        <a:rPr lang="en-US" altLang="ko-KR" sz="1100" kern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 BAS-28, BAS-29 value is higher</a:t>
                      </a:r>
                      <a:r>
                        <a:rPr lang="en-US" altLang="ko-KR" sz="1100" kern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than those of motor name plate,</a:t>
                      </a:r>
                      <a:r>
                        <a:rPr lang="en-US" altLang="ko-KR" sz="1100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맑은 고딕" pitchFamily="50" charset="-127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altLang="ko-KR" sz="1100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맑은 고딕" pitchFamily="50" charset="-127"/>
                          <a:cs typeface="Tahoma" panose="020B0604030504040204" pitchFamily="34" charset="0"/>
                        </a:rPr>
                      </a:b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맑은 고딕" pitchFamily="50" charset="-127"/>
                          <a:cs typeface="Tahoma" panose="020B0604030504040204" pitchFamily="34" charset="0"/>
                        </a:rPr>
                        <a:t>decrease BAS-28, BAS-29 value 1 by 1.</a:t>
                      </a:r>
                      <a:endParaRPr lang="en-US" altLang="ko-KR" sz="1100" kern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212725" y="176213"/>
            <a:ext cx="6800557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b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ko-K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Vector Control Troubleshooting Guide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8" name="Text Box 5"/>
          <p:cNvSpPr txBox="1">
            <a:spLocks noChangeArrowheads="1"/>
          </p:cNvSpPr>
          <p:nvPr/>
        </p:nvSpPr>
        <p:spPr bwMode="auto">
          <a:xfrm>
            <a:off x="272480" y="135682"/>
            <a:ext cx="194957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FFFFFF"/>
                </a:solidFill>
              </a:rPr>
              <a:t>1. S100 PM S/L </a:t>
            </a:r>
            <a:endParaRPr lang="en-US" altLang="ko-KR" sz="1800" b="1" dirty="0">
              <a:solidFill>
                <a:srgbClr val="FFFFFF"/>
              </a:solidFill>
            </a:endParaRP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212725" y="176213"/>
            <a:ext cx="434315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b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PM </a:t>
            </a:r>
            <a:r>
              <a:rPr lang="en-US" altLang="ko-KR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</a:t>
            </a:r>
            <a:r>
              <a:rPr lang="ko-KR" altLang="en-US" sz="2000" b="1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72480" y="814222"/>
            <a:ext cx="40291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 Y company Motor Test]</a:t>
            </a:r>
          </a:p>
          <a:p>
            <a:pPr eaLnBrk="1" hangingPunct="1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0.75kW-4 no load</a:t>
            </a:r>
            <a:r>
              <a:rPr lang="ko-KR" altLang="en-US" sz="1400" b="1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</a:t>
            </a:r>
          </a:p>
          <a:p>
            <a:pPr eaLnBrk="1" hangingPunct="1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3.7kW-2 OK</a:t>
            </a:r>
          </a:p>
          <a:p>
            <a:pPr eaLnBrk="1" hangingPunct="1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3.7kW-4 OK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2480" y="2328107"/>
            <a:ext cx="460517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 M company</a:t>
            </a:r>
            <a:r>
              <a:rPr lang="ko-KR" altLang="en-US" sz="1400" b="1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Motor Test]</a:t>
            </a:r>
          </a:p>
          <a:p>
            <a:pPr eaLnBrk="1" hangingPunct="1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3.7kW-2 OK</a:t>
            </a:r>
          </a:p>
          <a:p>
            <a:pPr eaLnBrk="1" hangingPunct="1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3.7kW-4 OK</a:t>
            </a:r>
          </a:p>
          <a:p>
            <a:pPr eaLnBrk="1" hangingPunct="1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7.5kW-2 OK</a:t>
            </a:r>
          </a:p>
          <a:p>
            <a:pPr eaLnBrk="1" hangingPunct="1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7.5kW-4 OK</a:t>
            </a:r>
          </a:p>
          <a:p>
            <a:pPr eaLnBrk="1" hangingPunct="1">
              <a:lnSpc>
                <a:spcPct val="150000"/>
              </a:lnSpc>
              <a:buAutoNum type="arabicPeriod"/>
            </a:pPr>
            <a:endParaRPr lang="en-US" altLang="ko-K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ko-KR" altLang="en-US" sz="1400" b="1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company</a:t>
            </a:r>
            <a:r>
              <a:rPr lang="ko-KR" altLang="en-US" sz="1400" b="1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Motor Test]</a:t>
            </a:r>
          </a:p>
          <a:p>
            <a:pPr eaLnBrk="1" hangingPunct="1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2.2kW-4 OK </a:t>
            </a:r>
          </a:p>
          <a:p>
            <a:pPr eaLnBrk="1" hangingPunct="1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7.5kW-4 OK</a:t>
            </a:r>
          </a:p>
          <a:p>
            <a:pPr eaLnBrk="1" hangingPunct="1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22kW-4 OK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574" y="908720"/>
            <a:ext cx="5284942" cy="234128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326" y="3717032"/>
            <a:ext cx="5285190" cy="2265918"/>
          </a:xfrm>
          <a:prstGeom prst="rect">
            <a:avLst/>
          </a:prstGeom>
        </p:spPr>
      </p:pic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5139852" y="3242304"/>
            <a:ext cx="2266137" cy="3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altLang="ko-KR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Yaskawa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3.7kW-2 TN Curve]</a:t>
            </a:r>
          </a:p>
        </p:txBody>
      </p:sp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5211412" y="5946001"/>
            <a:ext cx="2266137" cy="3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[Marathon 7.5kW-4 TN Curve]</a:t>
            </a:r>
          </a:p>
        </p:txBody>
      </p:sp>
    </p:spTree>
    <p:extLst>
      <p:ext uri="{BB962C8B-B14F-4D97-AF65-F5344CB8AC3E}">
        <p14:creationId xmlns:p14="http://schemas.microsoft.com/office/powerpoint/2010/main" val="41418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8" name="Text Box 5"/>
          <p:cNvSpPr txBox="1">
            <a:spLocks noChangeArrowheads="1"/>
          </p:cNvSpPr>
          <p:nvPr/>
        </p:nvSpPr>
        <p:spPr bwMode="auto">
          <a:xfrm>
            <a:off x="272480" y="135682"/>
            <a:ext cx="203132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S100 PM S/L </a:t>
            </a:r>
            <a:endParaRPr lang="en-US" altLang="ko-KR" sz="1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212725" y="176213"/>
            <a:ext cx="434315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b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PM </a:t>
            </a:r>
            <a:r>
              <a:rPr lang="en-US" altLang="ko-KR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</a:t>
            </a:r>
            <a:r>
              <a:rPr lang="ko-KR" altLang="en-US" sz="2000" b="1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3" y="4149080"/>
            <a:ext cx="2406821" cy="1689517"/>
          </a:xfrm>
          <a:prstGeom prst="rect">
            <a:avLst/>
          </a:prstGeom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75818" y="943112"/>
            <a:ext cx="4029110" cy="3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[Spain</a:t>
            </a:r>
            <a:r>
              <a:rPr lang="ko-KR" altLang="en-US" sz="1400" b="1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VMC company</a:t>
            </a:r>
            <a:r>
              <a:rPr lang="ko-KR" altLang="en-US" sz="1400" b="1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Pump Test]</a:t>
            </a:r>
            <a:endParaRPr lang="en-US" altLang="ko-K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94766" y="1412776"/>
            <a:ext cx="3781425" cy="1733550"/>
            <a:chOff x="331340" y="1412776"/>
            <a:chExt cx="3781425" cy="173355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340" y="1412776"/>
              <a:ext cx="3781425" cy="1733550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 bwMode="auto">
            <a:xfrm>
              <a:off x="331340" y="1479561"/>
              <a:ext cx="1512168" cy="2065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HY헤드라인M" pitchFamily="18" charset="-127"/>
                <a:cs typeface="Tahoma" panose="020B0604030504040204" pitchFamily="34" charset="0"/>
              </a:endParaRPr>
            </a:p>
          </p:txBody>
        </p:sp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5817" y="3285807"/>
            <a:ext cx="9213687" cy="3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 North America,</a:t>
            </a:r>
            <a:r>
              <a:rPr lang="ko-KR" altLang="en-US" sz="1400" b="1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Motor 2.2kW, 7.5kW, 22kW</a:t>
            </a:r>
            <a:r>
              <a:rPr lang="ko-KR" altLang="en-US" sz="1400" b="1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with 100% load] 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S100 </a:t>
            </a:r>
            <a:r>
              <a:rPr lang="en-US" altLang="ko-KR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Benshaw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BL</a:t>
            </a:r>
            <a:endParaRPr lang="en-US" altLang="ko-K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8" y="4283469"/>
            <a:ext cx="2586125" cy="138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00" y="3849215"/>
            <a:ext cx="2645322" cy="182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97805"/>
              </p:ext>
            </p:extLst>
          </p:nvPr>
        </p:nvGraphicFramePr>
        <p:xfrm>
          <a:off x="7257256" y="5092753"/>
          <a:ext cx="2323261" cy="609780"/>
        </p:xfrm>
        <a:graphic>
          <a:graphicData uri="http://schemas.openxmlformats.org/drawingml/2006/table">
            <a:tbl>
              <a:tblPr firstRow="1" bandRow="1"/>
              <a:tblGrid>
                <a:gridCol w="570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Ch1</a:t>
                      </a:r>
                      <a:endParaRPr lang="ko-KR" altLang="en-US" sz="1400" b="1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14" marR="91414" marT="45765" marB="4576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92D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1pPr>
                      <a:lvl2pPr marL="342909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2pPr>
                      <a:lvl3pPr marL="685817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3pPr>
                      <a:lvl4pPr marL="1028726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4pPr>
                      <a:lvl5pPr marL="1371634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5pPr>
                      <a:lvl6pPr marL="1714543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6pPr>
                      <a:lvl7pPr marL="2057451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7pPr>
                      <a:lvl8pPr marL="2400360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8pPr>
                      <a:lvl9pPr marL="2743269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9pPr>
                    </a:lstStyle>
                    <a:p>
                      <a:pPr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14" marR="91414" marT="45765" marB="457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92D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1pPr>
                      <a:lvl2pPr marL="342909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2pPr>
                      <a:lvl3pPr marL="685817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3pPr>
                      <a:lvl4pPr marL="1028726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4pPr>
                      <a:lvl5pPr marL="1371634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5pPr>
                      <a:lvl6pPr marL="1714543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6pPr>
                      <a:lvl7pPr marL="2057451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7pPr>
                      <a:lvl8pPr marL="2400360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8pPr>
                      <a:lvl9pPr marL="2743269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 [Hz/div]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14" marR="91414" marT="45765" marB="457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92D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Ch3</a:t>
                      </a:r>
                      <a:endParaRPr kumimoji="0" lang="ko-KR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14" marR="91414" marT="45765" marB="4576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92D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1pPr>
                      <a:lvl2pPr marL="342909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2pPr>
                      <a:lvl3pPr marL="685817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3pPr>
                      <a:lvl4pPr marL="1028726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4pPr>
                      <a:lvl5pPr marL="1371634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5pPr>
                      <a:lvl6pPr marL="1714543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6pPr>
                      <a:lvl7pPr marL="2057451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7pPr>
                      <a:lvl8pPr marL="2400360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8pPr>
                      <a:lvl9pPr marL="2743269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9pPr>
                    </a:lstStyle>
                    <a:p>
                      <a:pPr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Current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14" marR="91414" marT="45765" marB="457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92D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1pPr>
                      <a:lvl2pPr marL="342909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2pPr>
                      <a:lvl3pPr marL="685817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3pPr>
                      <a:lvl4pPr marL="1028726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4pPr>
                      <a:lvl5pPr marL="1371634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5pPr>
                      <a:lvl6pPr marL="1714543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6pPr>
                      <a:lvl7pPr marL="2057451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7pPr>
                      <a:lvl8pPr marL="2400360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8pPr>
                      <a:lvl9pPr marL="2743269" algn="l" defTabSz="685817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  <a:cs typeface="Arial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[A/div]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14" marR="91414" marT="45765" marB="4576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92D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406943" y="5665472"/>
            <a:ext cx="226613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[Marathon 2.2kW-4 MG Set]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393160" y="5673842"/>
            <a:ext cx="295232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[Marathon 2.2kW 100% Load </a:t>
            </a:r>
            <a:r>
              <a:rPr lang="ko-KR" altLang="en-US" sz="1100" b="1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기동 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Test]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003612" y="997278"/>
            <a:ext cx="40291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[PM S/L reference]</a:t>
            </a:r>
            <a:endParaRPr lang="en-US" altLang="ko-K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397" y="996457"/>
            <a:ext cx="2505075" cy="225742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 bwMode="auto">
          <a:xfrm>
            <a:off x="128464" y="2802439"/>
            <a:ext cx="1152128" cy="2665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 Product</a:t>
            </a:r>
            <a:endParaRPr kumimoji="1" lang="ko-KR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HY헤드라인M" pitchFamily="18" charset="-127"/>
              <a:cs typeface="Tahoma" panose="020B0604030504040204" pitchFamily="34" charset="0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928664" y="2898541"/>
            <a:ext cx="2520280" cy="2665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Filed Test at Solar Pump in Spain (VMC)</a:t>
            </a:r>
            <a:endParaRPr kumimoji="1" lang="ko-KR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HY헤드라인M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212725" y="146389"/>
            <a:ext cx="2203145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 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60512" y="1038634"/>
            <a:ext cx="7548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ko-KR" altLang="en-US" sz="1600" b="1" smtClean="0">
                <a:latin typeface="Tahoma" panose="020B0604030504040204" pitchFamily="34" charset="0"/>
                <a:ea typeface="맑은 고딕" pitchFamily="50" charset="-127"/>
                <a:cs typeface="Tahoma" panose="020B0604030504040204" pitchFamily="34" charset="0"/>
              </a:rPr>
              <a:t> 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Background</a:t>
            </a:r>
            <a:endParaRPr lang="en-US" altLang="ko-K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68687" r="52286" b="9090"/>
          <a:stretch/>
        </p:blipFill>
        <p:spPr bwMode="auto">
          <a:xfrm>
            <a:off x="5331521" y="1556791"/>
            <a:ext cx="4248472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60512" y="4437112"/>
            <a:ext cx="785102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Comparison</a:t>
            </a:r>
            <a:endParaRPr lang="en-US" altLang="ko-K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04528" y="1340768"/>
            <a:ext cx="4248472" cy="2016224"/>
            <a:chOff x="704528" y="1412776"/>
            <a:chExt cx="4248472" cy="2016224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7" t="41414" r="51528" b="30303"/>
            <a:stretch/>
          </p:blipFill>
          <p:spPr bwMode="auto">
            <a:xfrm>
              <a:off x="704528" y="1412776"/>
              <a:ext cx="4248472" cy="201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직사각형 1"/>
            <p:cNvSpPr/>
            <p:nvPr/>
          </p:nvSpPr>
          <p:spPr bwMode="auto">
            <a:xfrm>
              <a:off x="4160912" y="2276871"/>
              <a:ext cx="720080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3944888" y="3212976"/>
              <a:ext cx="720080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" name="타원 3"/>
          <p:cNvSpPr/>
          <p:nvPr/>
        </p:nvSpPr>
        <p:spPr bwMode="auto">
          <a:xfrm>
            <a:off x="2681830" y="2348879"/>
            <a:ext cx="1623098" cy="1008113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타원 36"/>
          <p:cNvSpPr/>
          <p:nvPr/>
        </p:nvSpPr>
        <p:spPr bwMode="auto">
          <a:xfrm>
            <a:off x="6825208" y="1700808"/>
            <a:ext cx="831010" cy="624860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" name="타원 37"/>
          <p:cNvSpPr/>
          <p:nvPr/>
        </p:nvSpPr>
        <p:spPr bwMode="auto">
          <a:xfrm>
            <a:off x="7761312" y="2036449"/>
            <a:ext cx="831010" cy="624860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92113"/>
              </p:ext>
            </p:extLst>
          </p:nvPr>
        </p:nvGraphicFramePr>
        <p:xfrm>
          <a:off x="1064569" y="4818110"/>
          <a:ext cx="7637144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8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LSIS</a:t>
                      </a:r>
                      <a:endParaRPr lang="ko-KR" altLang="en-US" sz="12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Competitors</a:t>
                      </a:r>
                      <a:endParaRPr lang="ko-KR" altLang="en-US" sz="12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Improved Tech.</a:t>
                      </a:r>
                      <a:endParaRPr lang="ko-KR" altLang="en-US" sz="12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 Company</a:t>
                      </a:r>
                      <a:endParaRPr lang="ko-KR" altLang="en-US" sz="12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 Company</a:t>
                      </a:r>
                      <a:endParaRPr lang="ko-KR" altLang="en-US" sz="1200" b="1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Starting</a:t>
                      </a:r>
                      <a:r>
                        <a:rPr lang="en-US" altLang="ko-KR" sz="1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Torque</a:t>
                      </a:r>
                      <a:endParaRPr lang="ko-KR" altLang="en-US" sz="12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ko-KR" altLang="en-US" sz="12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ko-KR" altLang="en-US" sz="12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ko-KR" altLang="en-US" sz="12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</a:t>
                      </a:r>
                      <a:r>
                        <a:rPr lang="en-US" altLang="ko-KR" sz="1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control Range</a:t>
                      </a:r>
                      <a:endParaRPr lang="ko-KR" altLang="en-US" sz="12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1:20</a:t>
                      </a:r>
                      <a:endParaRPr lang="ko-KR" altLang="en-US" sz="12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1:20</a:t>
                      </a:r>
                      <a:endParaRPr lang="ko-KR" altLang="en-US" sz="1200" b="1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1:15</a:t>
                      </a:r>
                      <a:endParaRPr lang="ko-KR" altLang="en-US" sz="12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38125" y="714375"/>
            <a:ext cx="9501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600" b="1" dirty="0">
                <a:latin typeface="Tahoma" panose="020B0604030504040204" pitchFamily="34" charset="0"/>
                <a:ea typeface="맑은 고딕" pitchFamily="50" charset="-127"/>
                <a:cs typeface="Tahoma" panose="020B0604030504040204" pitchFamily="34" charset="0"/>
              </a:rPr>
              <a:t>▶ 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S100 Permanent magnet synchronous </a:t>
            </a:r>
            <a:r>
              <a:rPr lang="en-US" altLang="ko-KR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vector control technology</a:t>
            </a:r>
            <a:endParaRPr lang="en-US" altLang="ko-K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84969" y="3363288"/>
            <a:ext cx="93543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ko-K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Energy Performance Standards (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MEPS)</a:t>
            </a:r>
            <a:r>
              <a:rPr lang="ko-KR" altLang="en-US" sz="1100" b="1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US" altLang="ko-KR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</a:t>
            </a:r>
            <a:endParaRPr lang="en-US" altLang="ko-KR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: Since the regulation of the motor’s minimum efficiency is strengthened, there has been the growing trend in driving</a:t>
            </a:r>
            <a:b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conventional induction motor with inverter or changing the induction motor to permanent magnet motor</a:t>
            </a:r>
            <a:b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altLang="ko-K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reluctance 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motor</a:t>
            </a:r>
            <a:r>
              <a:rPr lang="en-US" altLang="ko-K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Thus, the development for PM </a:t>
            </a:r>
            <a:r>
              <a:rPr lang="en-US" altLang="ko-K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altLang="ko-KR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SynRM</a:t>
            </a:r>
            <a:r>
              <a:rPr lang="en-US" altLang="ko-K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 </a:t>
            </a:r>
            <a:r>
              <a:rPr lang="en-US" altLang="ko-K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 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became essential.</a:t>
            </a:r>
          </a:p>
        </p:txBody>
      </p:sp>
    </p:spTree>
    <p:extLst>
      <p:ext uri="{BB962C8B-B14F-4D97-AF65-F5344CB8AC3E}">
        <p14:creationId xmlns:p14="http://schemas.microsoft.com/office/powerpoint/2010/main" val="13371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430" y="1916832"/>
            <a:ext cx="3659700" cy="3024336"/>
          </a:xfrm>
          <a:prstGeom prst="rect">
            <a:avLst/>
          </a:prstGeom>
        </p:spPr>
      </p:pic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212725" y="146389"/>
            <a:ext cx="3673098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ko-KR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Information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8125" y="714375"/>
            <a:ext cx="9501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600" b="1" dirty="0">
                <a:latin typeface="Tahoma" panose="020B0604030504040204" pitchFamily="34" charset="0"/>
                <a:ea typeface="맑은 고딕" pitchFamily="50" charset="-127"/>
                <a:cs typeface="Tahoma" panose="020B0604030504040204" pitchFamily="34" charset="0"/>
              </a:rPr>
              <a:t>▶ 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R&amp;D Trend for Motor Control</a:t>
            </a:r>
            <a:endParaRPr lang="en-US" altLang="ko-K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타원 2"/>
          <p:cNvSpPr/>
          <p:nvPr/>
        </p:nvSpPr>
        <p:spPr bwMode="auto">
          <a:xfrm>
            <a:off x="6963199" y="2973742"/>
            <a:ext cx="347913" cy="327309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0" y="5630863"/>
            <a:ext cx="9207500" cy="5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ko-KR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Control?</a:t>
            </a:r>
            <a:endParaRPr lang="en-US" altLang="ko-KR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Control method of motor that estimates the rotor position by calculating without speed or position sensor</a:t>
            </a:r>
            <a:endParaRPr lang="en-US" altLang="ko-KR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55" y="1660040"/>
            <a:ext cx="5039912" cy="361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0219"/>
              </p:ext>
            </p:extLst>
          </p:nvPr>
        </p:nvGraphicFramePr>
        <p:xfrm>
          <a:off x="1001960" y="1340768"/>
          <a:ext cx="8127504" cy="4896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3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3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66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</a:t>
                      </a:r>
                      <a:r>
                        <a:rPr lang="en-US" altLang="ko-KR" sz="11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(INDUCTION MOTOR)</a:t>
                      </a:r>
                      <a:endParaRPr lang="ko-KR" altLang="en-US" sz="11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(PERMANENT</a:t>
                      </a:r>
                      <a:r>
                        <a:rPr lang="en-US" altLang="ko-KR" sz="11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MAGNET MOTOR)</a:t>
                      </a:r>
                      <a:endParaRPr lang="ko-KR" altLang="en-US" sz="11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784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Structure</a:t>
                      </a:r>
                      <a:endParaRPr lang="ko-KR" altLang="en-US" sz="11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69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Rotor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Conductor Bar Structure</a:t>
                      </a:r>
                      <a:endParaRPr lang="ko-KR" altLang="en-US" sz="11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Rotor Permanent Magnet(Rare Earth Metal)</a:t>
                      </a:r>
                      <a:endParaRPr lang="ko-KR" altLang="en-US" sz="11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Application</a:t>
                      </a:r>
                      <a:endParaRPr lang="ko-KR" altLang="en-US" sz="11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Industrial Fan,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Pump, Compressor, etc.</a:t>
                      </a:r>
                      <a:endParaRPr lang="ko-KR" altLang="en-US" sz="11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Industrial Fan,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Pump, Compressor</a:t>
                      </a:r>
                      <a:endParaRPr lang="ko-KR" altLang="en-US" sz="110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Precision Machinery,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etc.</a:t>
                      </a:r>
                      <a:endParaRPr lang="ko-KR" altLang="en-US" sz="11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2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Necessity</a:t>
                      </a:r>
                      <a:r>
                        <a:rPr lang="en-US" altLang="ko-KR" sz="11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for inverter</a:t>
                      </a:r>
                      <a:endParaRPr lang="ko-KR" altLang="en-US" sz="11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Possible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 use c</a:t>
                      </a:r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ommercial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power (direct connection)</a:t>
                      </a:r>
                      <a:endParaRPr lang="ko-KR" altLang="en-US" sz="11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Must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use inverter</a:t>
                      </a:r>
                      <a:endParaRPr lang="ko-KR" altLang="en-US" sz="11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6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Efficiency</a:t>
                      </a:r>
                      <a:endParaRPr lang="ko-KR" altLang="en-US" sz="11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Low</a:t>
                      </a:r>
                      <a:endParaRPr lang="ko-KR" altLang="en-US" sz="110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</a:t>
                      </a:r>
                      <a:endParaRPr lang="ko-KR" altLang="en-US" sz="110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2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Production</a:t>
                      </a:r>
                      <a:r>
                        <a:rPr lang="en-US" altLang="ko-KR" sz="11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Difficulty</a:t>
                      </a:r>
                      <a:endParaRPr lang="ko-KR" altLang="en-US" sz="11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Moderate (Rotor AI </a:t>
                      </a:r>
                      <a:r>
                        <a:rPr lang="en-US" altLang="ko-KR" sz="11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diecast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ko-KR" altLang="en-US" sz="110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Low (Permanent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magnet insertion)</a:t>
                      </a:r>
                      <a:endParaRPr lang="ko-KR" altLang="en-US" sz="110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6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 Cost</a:t>
                      </a:r>
                      <a:endParaRPr lang="ko-KR" altLang="en-US" sz="11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Moderate</a:t>
                      </a:r>
                      <a:endParaRPr lang="ko-KR" altLang="en-US" sz="11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 (at least 20%</a:t>
                      </a:r>
                      <a:r>
                        <a:rPr lang="en-US" altLang="ko-KR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more expensive than IM motor)</a:t>
                      </a:r>
                      <a:endParaRPr lang="ko-KR" altLang="en-US" sz="11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212725" y="146389"/>
            <a:ext cx="3673098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ko-KR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Information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38125" y="714375"/>
            <a:ext cx="9501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 b="1" dirty="0">
                <a:latin typeface="Tahoma" panose="020B0604030504040204" pitchFamily="34" charset="0"/>
                <a:ea typeface="맑은 고딕" pitchFamily="50" charset="-127"/>
                <a:cs typeface="Tahoma" panose="020B0604030504040204" pitchFamily="34" charset="0"/>
              </a:rPr>
              <a:t>▶ </a:t>
            </a:r>
            <a:r>
              <a:rPr lang="en-US" altLang="ko-K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 by types of motors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9768" r="45983" b="64837"/>
          <a:stretch/>
        </p:blipFill>
        <p:spPr bwMode="auto">
          <a:xfrm>
            <a:off x="2792760" y="1901763"/>
            <a:ext cx="2376265" cy="9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9" t="8223" r="2093" b="64838"/>
          <a:stretch/>
        </p:blipFill>
        <p:spPr bwMode="auto">
          <a:xfrm>
            <a:off x="6249144" y="1844824"/>
            <a:ext cx="2520281" cy="9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 bwMode="auto">
          <a:xfrm>
            <a:off x="7509284" y="2762050"/>
            <a:ext cx="1440160" cy="2882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dirty="0" smtClean="0">
                <a:latin typeface="Tahoma" panose="020B0604030504040204" pitchFamily="34" charset="0"/>
                <a:ea typeface="HY헤드라인M" pitchFamily="18" charset="-127"/>
                <a:cs typeface="Tahoma" panose="020B0604030504040204" pitchFamily="34" charset="0"/>
              </a:rPr>
              <a:t>Permanent Magnet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HY헤드라인M" pitchFamily="18" charset="-127"/>
              <a:cs typeface="Tahoma" panose="020B0604030504040204" pitchFamily="34" charset="0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728864" y="2762050"/>
            <a:ext cx="1644328" cy="2882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 err="1">
                <a:latin typeface="Tahoma" panose="020B0604030504040204" pitchFamily="34" charset="0"/>
                <a:ea typeface="HY헤드라인M" pitchFamily="18" charset="-127"/>
                <a:cs typeface="Tahoma" panose="020B0604030504040204" pitchFamily="34" charset="0"/>
              </a:rPr>
              <a:t>Aluminium</a:t>
            </a:r>
            <a:r>
              <a:rPr kumimoji="1" lang="en-US" altLang="ko-KR" sz="1000" b="1" dirty="0">
                <a:latin typeface="Tahoma" panose="020B0604030504040204" pitchFamily="34" charset="0"/>
                <a:ea typeface="HY헤드라인M" pitchFamily="18" charset="-127"/>
                <a:cs typeface="Tahoma" panose="020B0604030504040204" pitchFamily="34" charset="0"/>
              </a:rPr>
              <a:t> </a:t>
            </a:r>
            <a:r>
              <a:rPr kumimoji="1" lang="en-US" altLang="ko-KR" sz="1000" b="1" dirty="0" smtClean="0">
                <a:latin typeface="Tahoma" panose="020B0604030504040204" pitchFamily="34" charset="0"/>
                <a:ea typeface="HY헤드라인M" pitchFamily="18" charset="-127"/>
                <a:cs typeface="Tahoma" panose="020B0604030504040204" pitchFamily="34" charset="0"/>
              </a:rPr>
              <a:t>/ Copper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HY헤드라인M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212725" y="176213"/>
            <a:ext cx="307197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b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S100 PM Sensorless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92125" y="620688"/>
            <a:ext cx="87153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1-1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Basic Parameters</a:t>
            </a:r>
            <a:endParaRPr lang="en-US" altLang="ko-K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31300"/>
              </p:ext>
            </p:extLst>
          </p:nvPr>
        </p:nvGraphicFramePr>
        <p:xfrm>
          <a:off x="849313" y="1270595"/>
          <a:ext cx="5387251" cy="42919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6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3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Code No.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Display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Description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DRV-01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Cmd Frequency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Command Frequency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DRV-09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Control Mode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Control Mode(6:</a:t>
                      </a:r>
                      <a:r>
                        <a:rPr lang="en-US" altLang="ko-KR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PM </a:t>
                      </a:r>
                      <a:r>
                        <a:rPr lang="en-US" altLang="ko-KR" sz="105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Sensorless</a:t>
                      </a:r>
                      <a:r>
                        <a:rPr lang="en-US" altLang="ko-KR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DRV-18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Base Freq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</a:t>
                      </a:r>
                      <a:r>
                        <a:rPr lang="en-US" altLang="ko-KR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motor rated frequency setting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DRV-14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Motor Capacity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Motor capacity setting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BAS-11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Pole Number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of PM motor’s magnetic pole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BAS-13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Rated</a:t>
                      </a:r>
                      <a:r>
                        <a:rPr lang="en-US" altLang="ko-KR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05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Curr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motor’s rated</a:t>
                      </a:r>
                      <a:r>
                        <a:rPr lang="en-US" altLang="ko-KR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current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61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BAS-15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Rated Volt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motor’s rated voltage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BAS-16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Efficiency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Motor efficiency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BAS-20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 Tuning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Motor constant</a:t>
                      </a:r>
                      <a:r>
                        <a:rPr lang="ko-KR" altLang="en-US" sz="1050" smtClean="0">
                          <a:latin typeface="Tahoma" panose="020B0604030504040204" pitchFamily="34" charset="0"/>
                          <a:ea typeface="맑은 고딕" pitchFamily="50" charset="-127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Auto-Tuning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BAS-21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Rs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stator’s resistance of PM motor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60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BAS-28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</a:t>
                      </a:r>
                      <a:r>
                        <a:rPr lang="en-US" altLang="ko-KR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(PM)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d-axis inductance</a:t>
                      </a:r>
                      <a:r>
                        <a:rPr lang="en-US" altLang="ko-KR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</a:t>
                      </a:r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motor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1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BAS-29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Lq</a:t>
                      </a:r>
                      <a:r>
                        <a:rPr lang="en-US" altLang="ko-KR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(PM)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q-axis inductance</a:t>
                      </a:r>
                      <a:r>
                        <a:rPr lang="en-US" altLang="ko-KR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</a:t>
                      </a:r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motor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77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BAS-30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Flux Ref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Magnetic</a:t>
                      </a:r>
                      <a:r>
                        <a:rPr lang="en-US" altLang="ko-KR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flux of PM motor</a:t>
                      </a:r>
                    </a:p>
                    <a:p>
                      <a:pPr latinLnBrk="1"/>
                      <a:r>
                        <a:rPr lang="en-US" altLang="ko-KR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(Counter electromotive force constant)</a:t>
                      </a:r>
                      <a:endParaRPr lang="ko-KR" altLang="en-US" sz="105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3" marR="91433" marT="45713" marB="45713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09996" y="5747047"/>
            <a:ext cx="9207500" cy="5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Input the motor information and basic operating values.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motor information must be properly inputted(DRV-18</a:t>
            </a:r>
            <a:r>
              <a:rPr lang="en-US" altLang="ko-K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BAS-11, 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BAS-15, </a:t>
            </a:r>
            <a:r>
              <a:rPr lang="en-US" altLang="ko-KR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before </a:t>
            </a:r>
            <a:r>
              <a:rPr lang="en-US" altLang="ko-K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 </a:t>
            </a:r>
            <a:r>
              <a:rPr lang="en-US" altLang="ko-K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Tuning(BAS-20) is conducted. </a:t>
            </a:r>
            <a:endParaRPr lang="en-US" altLang="ko-KR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212725" y="176213"/>
            <a:ext cx="307197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b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S100 PM </a:t>
            </a:r>
            <a:r>
              <a:rPr lang="en-US" altLang="ko-KR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16496" y="620688"/>
            <a:ext cx="87153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1-2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Performance related</a:t>
            </a:r>
            <a:r>
              <a:rPr lang="ko-KR" altLang="en-US" sz="1400" b="1" dirty="0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 A</a:t>
            </a:r>
            <a:endParaRPr lang="en-US" altLang="ko-K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31696"/>
              </p:ext>
            </p:extLst>
          </p:nvPr>
        </p:nvGraphicFramePr>
        <p:xfrm>
          <a:off x="849313" y="1105335"/>
          <a:ext cx="6479951" cy="50794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5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5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Code No.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Display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Description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CON-04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Carrier Freq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Carrier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Frequency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CON-12</a:t>
                      </a:r>
                      <a:endParaRPr lang="ko-KR" altLang="en-US" sz="1050" smtClean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ASR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 Gain 1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controller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Proportional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gain 1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4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CON-13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ASR I Gain 1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controller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Integral gain 1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CON-15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ASR P Gain 2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controller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Proportional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gain 2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5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CON-16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ASR I Gain 2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controller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Integral gain 2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CON-33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EdGain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Perc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d-axis counter electromotive force gain percentage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6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CON-34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EqGain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Perc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q-axis counter electromotive force gain percentage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4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CON-39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PMdeadBand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Per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dead time compensation band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0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CON-40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PMdeadVolt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Per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dead time compensation voltage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5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CON-41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SpdEst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 estimator proportional gain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1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CON-42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Spd</a:t>
                      </a:r>
                      <a:r>
                        <a:rPr lang="en-US" altLang="ko-KR" sz="1050" b="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050" b="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 estimator integral gain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2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CON-43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SpdEst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 estimator proportional gain 2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8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CON-44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 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Spd</a:t>
                      </a:r>
                      <a:r>
                        <a:rPr lang="en-US" altLang="ko-KR" sz="1050" b="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Ki 2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 estimator integral gain 2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8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CON-48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ACR P-Gain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Voltage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controller proportional gain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8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CON-49</a:t>
                      </a:r>
                      <a:r>
                        <a:rPr lang="en-US" altLang="ko-KR" sz="1050" b="1" baseline="30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ACR I-Gain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Voltage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controller integral gain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8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CON-54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FWD +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Trq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Limit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Forward</a:t>
                      </a:r>
                      <a:r>
                        <a:rPr lang="ko-KR" altLang="en-US" sz="1050" b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맑은 고딕" pitchFamily="50" charset="-127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(+) torque limit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8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CON-55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FWD –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Trq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Limit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Forward</a:t>
                      </a:r>
                      <a:r>
                        <a:rPr lang="ko-KR" altLang="en-US" sz="1050" b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맑은 고딕" pitchFamily="50" charset="-127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(-) torque limit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8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CON-56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 +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Trq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Limit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Reverse</a:t>
                      </a:r>
                      <a:r>
                        <a:rPr lang="ko-KR" altLang="en-US" sz="1050" b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맑은 고딕" pitchFamily="50" charset="-127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(+) torque limit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98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CON-57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 –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Trq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Limit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Reverse</a:t>
                      </a:r>
                      <a:r>
                        <a:rPr lang="ko-KR" altLang="en-US" sz="1050" b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맑은 고딕" pitchFamily="50" charset="-127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(-) torque limit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48544" y="6165304"/>
            <a:ext cx="51133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DRV-09 PM </a:t>
            </a:r>
            <a:r>
              <a:rPr lang="en-US" altLang="ko-KR" sz="1000" b="1" dirty="0" err="1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Sensorless</a:t>
            </a:r>
            <a:r>
              <a:rPr lang="en-US" altLang="ko-KR" sz="1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Selection can be set through Keypad</a:t>
            </a:r>
            <a:endParaRPr lang="en-US" altLang="ko-KR" sz="10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61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212725" y="176213"/>
            <a:ext cx="307197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b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S100 PM </a:t>
            </a:r>
            <a:r>
              <a:rPr lang="en-US" altLang="ko-KR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60512" y="620688"/>
            <a:ext cx="87153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1-3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Initial angular estimation related</a:t>
            </a:r>
            <a:r>
              <a:rPr lang="ko-KR" altLang="en-US" sz="1400" b="1" dirty="0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</a:t>
            </a:r>
            <a:endParaRPr lang="en-US" altLang="ko-K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57152"/>
              </p:ext>
            </p:extLst>
          </p:nvPr>
        </p:nvGraphicFramePr>
        <p:xfrm>
          <a:off x="849313" y="1105335"/>
          <a:ext cx="7056014" cy="16261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4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5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Code No.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Display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Description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2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CON-35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PD Repeat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Num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trial for estimation of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magnetic pole’s initial angle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CON-36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Pulse Interval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Current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application time for estimation of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magnetic pole’s initial angle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CON-37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Pulse 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Curr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%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Current magnitude for estimation of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magnetic pole’s initial angle</a:t>
                      </a: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CON-38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Pulse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Volt %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Voltage 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 estimation of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magnetic pole’s initial angle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CON-46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Init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Angle </a:t>
                      </a:r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Estimation Option for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magnetic pole’s initial angle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83102" y="3088369"/>
            <a:ext cx="87153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1-4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Field-weakening control related</a:t>
            </a:r>
            <a:r>
              <a:rPr lang="ko-KR" altLang="en-US" sz="1400" b="1" dirty="0" smtClean="0"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</a:t>
            </a:r>
            <a:endParaRPr lang="en-US" altLang="ko-K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53860"/>
              </p:ext>
            </p:extLst>
          </p:nvPr>
        </p:nvGraphicFramePr>
        <p:xfrm>
          <a:off x="871903" y="3573016"/>
          <a:ext cx="7033424" cy="8044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7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5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5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Code No.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Display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Description</a:t>
                      </a:r>
                      <a:endParaRPr lang="ko-KR" altLang="en-US" sz="1200" dirty="0"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2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CON-50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 Con HR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Voltage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controller standard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CON-51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Ki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Voltage</a:t>
                      </a:r>
                      <a:r>
                        <a:rPr lang="en-US" altLang="ko-KR" sz="105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controller gain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(Ki)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맑은 고딕" pitchFamily="50" charset="-127"/>
                        <a:cs typeface="Tahoma" panose="020B0604030504040204" pitchFamily="34" charset="0"/>
                      </a:endParaRPr>
                    </a:p>
                  </a:txBody>
                  <a:tcPr marL="91435" marR="91435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8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5925" y="836613"/>
            <a:ext cx="8785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defRPr/>
            </a:pPr>
            <a:r>
              <a:rPr lang="en-US" altLang="ko-K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IM motor </a:t>
            </a:r>
            <a:r>
              <a:rPr lang="en-US" altLang="ko-KR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 mode</a:t>
            </a:r>
            <a:r>
              <a:rPr lang="ko-KR" altLang="en-US" sz="1600" b="1" smtClean="0">
                <a:latin typeface="Tahoma" panose="020B0604030504040204" pitchFamily="34" charset="0"/>
                <a:ea typeface="맑은 고딕" pitchFamily="50" charset="-127"/>
                <a:cs typeface="Tahoma" panose="020B0604030504040204" pitchFamily="34" charset="0"/>
              </a:rPr>
              <a:t> 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 </a:t>
            </a:r>
            <a:endParaRPr lang="en-US" altLang="ko-K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212725" y="176213"/>
            <a:ext cx="5498919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b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S100 S/L Mode 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 Comparison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56005"/>
              </p:ext>
            </p:extLst>
          </p:nvPr>
        </p:nvGraphicFramePr>
        <p:xfrm>
          <a:off x="272480" y="2708920"/>
          <a:ext cx="4104456" cy="2707833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62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4331" marR="4331" marT="4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Code No.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Title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Description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86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A. Parameter Settings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based on Motor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Name plate</a:t>
                      </a:r>
                    </a:p>
                  </a:txBody>
                  <a:tcPr marL="4331" marR="4331" marT="4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DRV-14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Capacity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Capacity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DRV-18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Base Frequency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DRV-20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Freq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Frequency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Pole Number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Number of Poles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Slip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Slip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BAS-13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Curr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Motor's Rated Current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BAS-14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No load Curr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 load Current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BAS-15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Volt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Motor's Rated Voltage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BAS-16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Efficiency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Motor's Efficiency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BAS-19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 Input Volt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 Input Voltage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686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B. Parameter Settings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based on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PM Motor Tuning</a:t>
                      </a:r>
                    </a:p>
                  </a:txBody>
                  <a:tcPr marL="4331" marR="4331" marT="4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BAS-21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Rs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Stator Resistance (Ohm)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BAS-22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Lsigma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Leakage Inductance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BAS-23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Stator Inductance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BAS-24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Tr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Rotor Time Constant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BAS-25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Scale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Stator Inductance Scale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BAS-26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Tr Scale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Rotor Time Constant Scale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BAS-31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 Regen Scale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Regeneration Inductance Scale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53154"/>
              </p:ext>
            </p:extLst>
          </p:nvPr>
        </p:nvGraphicFramePr>
        <p:xfrm>
          <a:off x="4592960" y="1412776"/>
          <a:ext cx="5040560" cy="4752521"/>
        </p:xfrm>
        <a:graphic>
          <a:graphicData uri="http://schemas.openxmlformats.org/drawingml/2006/table">
            <a:tbl>
              <a:tblPr/>
              <a:tblGrid>
                <a:gridCol w="125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9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4331" marR="4331" marT="4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Code No.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Title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Description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996">
                <a:tc rowSpan="24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C. Performance Related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Parameter</a:t>
                      </a:r>
                    </a:p>
                  </a:txBody>
                  <a:tcPr marL="4331" marR="4331" marT="4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CON-04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Carrier Freq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Carrier Frequency [kHz]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CON-09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PreEX Time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Pre-excite Time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CON-10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Flux Force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Pre-excite Flux Force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CON-20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SL2 G View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Sensorless 2nd gain view setting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CON-21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ASR-SL P Gain1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Sensorless Speed controller Proportional Gain1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CON-22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ASR-SL I Gain1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Sensorless Speed controller Integral Gain1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CON-23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ASR-SL P Gain2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Sensorless Speed controller Proportional Gain2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CON-24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ASR-SL I Gain2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Sensorless Speed controller Integral Gain2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CON-26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Flux P Gain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Magnetic Flux Estimator Proportional Gain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CON-27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Flux I Gain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Magnetic Flux Estimator Integral Gain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CON-28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S-Est P Gain1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Estimator Proportional Gain1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CON-29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S-Est I Gain1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Estimator Integral Gain1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CON-30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S-Est I Gain2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Estimator Integral Gain2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CON-31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ACR SL P Gain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Sensorless Current Controller Proportional Gain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CON-32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ACR SL I Gain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Sensorless Current Controller Integral Gain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CON-52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Torque Out LPF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Torque Controller Output Filter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CON-53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Torque Lmt Src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Source Setting Option for Torque Limit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CON-54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FWD + Trq Lmt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Forward (+) Torque Limit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CON-55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FWD - Trq Lmt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Forward (-) Torque Limit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CON-56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REV + Trq Lmt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Reverse (+) Torque Limit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CON-57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REV - Trq Lmt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Reverse (-) Torque Limit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6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CON-91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 Volt Comp1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Sensorless Voltage Compensation1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6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CON-92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 Volt Comp2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Sensorless Voltage Compensation2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49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CON-93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 Volt Comp3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Sensorless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Voltage Compensation3</a:t>
                      </a:r>
                    </a:p>
                  </a:txBody>
                  <a:tcPr marL="4331" marR="4331" marT="4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0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5925" y="836613"/>
            <a:ext cx="8785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defRPr/>
            </a:pP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ko-KR" altLang="en-US" sz="1600" b="1" smtClean="0">
                <a:latin typeface="Tahoma" panose="020B0604030504040204" pitchFamily="34" charset="0"/>
                <a:ea typeface="맑은 고딕" pitchFamily="50" charset="-127"/>
                <a:cs typeface="Tahoma" panose="020B0604030504040204" pitchFamily="34" charset="0"/>
              </a:rPr>
              <a:t> 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motor </a:t>
            </a:r>
            <a:r>
              <a:rPr lang="en-US" altLang="ko-KR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sensorless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 mode parameter</a:t>
            </a:r>
            <a:endParaRPr lang="en-US" altLang="ko-K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212725" y="176213"/>
            <a:ext cx="5498919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b">
            <a:spAutoFit/>
          </a:bodyPr>
          <a:lstStyle>
            <a:defPPr>
              <a:defRPr lang="ko-KR"/>
            </a:defPPr>
            <a:lvl1pPr>
              <a:defRPr>
                <a:latin typeface="Arial" pitchFamily="34" charset="0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S100 S/L Mode Parameter </a:t>
            </a:r>
            <a:r>
              <a:rPr lang="en-US" altLang="ko-K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</a:t>
            </a:r>
            <a:endParaRPr lang="ko-KR" altLang="en-US" sz="2000" b="1" dirty="0"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540097"/>
              </p:ext>
            </p:extLst>
          </p:nvPr>
        </p:nvGraphicFramePr>
        <p:xfrm>
          <a:off x="848544" y="1175167"/>
          <a:ext cx="8064895" cy="5206156"/>
        </p:xfrm>
        <a:graphic>
          <a:graphicData uri="http://schemas.openxmlformats.org/drawingml/2006/table">
            <a:tbl>
              <a:tblPr/>
              <a:tblGrid>
                <a:gridCol w="182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0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00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8086" marR="8086" marT="8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Code No.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Title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Description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02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A. Parameter Settings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based on Motor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Name plate</a:t>
                      </a:r>
                    </a:p>
                  </a:txBody>
                  <a:tcPr marL="8086" marR="8086" marT="8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DRV-14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Capacity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Capacity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DRV-18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 Freq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Base Frequency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DRV-20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Freq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Frequency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BAS-11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Pole Number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Number of Poles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BAS-13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Curr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Motor's Rated Current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Volt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Motor's Rated Voltage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BAS-16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Efficiency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Motor's Efficiency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3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BAS-19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 Input Volt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 Input Voltage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00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B. Parameter Settings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based on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PM Motor Tuning</a:t>
                      </a:r>
                    </a:p>
                  </a:txBody>
                  <a:tcPr marL="8086" marR="8086" marT="8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BAS-21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Rs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 Stator Resistance (Ohm)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BAS-28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Ld (PM)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d axis Inductace(mH)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BAS-29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Lq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(PM)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q axis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Inductace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3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BAS-30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Flux Ref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Counter Electromotive Force Constant(WB)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002"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C. Performance Related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Parameter</a:t>
                      </a:r>
                    </a:p>
                  </a:txBody>
                  <a:tcPr marL="8086" marR="8086" marT="8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CON-04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Carrier Freq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Carrier Frequency [kHz]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CON-12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ASR P Gain1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S/L Speed Controller Proportional Gain1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CON-13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ASR I Gain1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S/L Speed Controller Integral Gain1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CON-15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ASR P Gain2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S/L Speed Controller Proportional Gain2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CON-16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ASR I Gain2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S/L Speed Controller Integral Gain2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CON-33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EdGain Perc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d axis Counter Electromotive Force %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CON-34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EqGain Perc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q axis Counter Electromotive Force %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CON-39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Dead Band Per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dead time compensation band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CON-40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Dead Volt Per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dead time compensation voltage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CON-41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SpdEst Kp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estimator proportional gain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CON-42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SpdEst Ki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estimator integral gain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CON-43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SpdEst Kp2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estimator proportional gain 2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CON-44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SpdEst Ki2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estimator integral gain 2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Flux FF %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 S/L speed estimator feed forward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CON-46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Init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Angle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Estimation Option for magnetic pole’s initial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angle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CON-48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ACR P-Gain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 controller proportional gain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CON-49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ACR I-Gain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 controller integral gain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CON-50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 Con HR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 controller standard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93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CON-51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 Con Ki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 controller gain(Ki)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1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눈꽃">
  <a:themeElements>
    <a:clrScheme name="3_눈꽃 1">
      <a:dk1>
        <a:srgbClr val="000000"/>
      </a:dk1>
      <a:lt1>
        <a:srgbClr val="FFFFFF"/>
      </a:lt1>
      <a:dk2>
        <a:srgbClr val="003399"/>
      </a:dk2>
      <a:lt2>
        <a:srgbClr val="DDDDDD"/>
      </a:lt2>
      <a:accent1>
        <a:srgbClr val="D5E1FF"/>
      </a:accent1>
      <a:accent2>
        <a:srgbClr val="81A2F5"/>
      </a:accent2>
      <a:accent3>
        <a:srgbClr val="FFFFFF"/>
      </a:accent3>
      <a:accent4>
        <a:srgbClr val="000000"/>
      </a:accent4>
      <a:accent5>
        <a:srgbClr val="E7EEFF"/>
      </a:accent5>
      <a:accent6>
        <a:srgbClr val="7492DE"/>
      </a:accent6>
      <a:hlink>
        <a:srgbClr val="5ABAD0"/>
      </a:hlink>
      <a:folHlink>
        <a:srgbClr val="969696"/>
      </a:folHlink>
    </a:clrScheme>
    <a:fontScheme name="3_눈꽃">
      <a:majorFont>
        <a:latin typeface="굴림"/>
        <a:ea typeface="굴림"/>
        <a:cs typeface="Arial"/>
      </a:majorFont>
      <a:minorFont>
        <a:latin typeface="굴림"/>
        <a:ea typeface="굴림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눈꽃 1">
        <a:dk1>
          <a:srgbClr val="000000"/>
        </a:dk1>
        <a:lt1>
          <a:srgbClr val="FFFFFF"/>
        </a:lt1>
        <a:dk2>
          <a:srgbClr val="003399"/>
        </a:dk2>
        <a:lt2>
          <a:srgbClr val="DDDDDD"/>
        </a:lt2>
        <a:accent1>
          <a:srgbClr val="D5E1FF"/>
        </a:accent1>
        <a:accent2>
          <a:srgbClr val="81A2F5"/>
        </a:accent2>
        <a:accent3>
          <a:srgbClr val="FFFFFF"/>
        </a:accent3>
        <a:accent4>
          <a:srgbClr val="000000"/>
        </a:accent4>
        <a:accent5>
          <a:srgbClr val="E7EEFF"/>
        </a:accent5>
        <a:accent6>
          <a:srgbClr val="7492DE"/>
        </a:accent6>
        <a:hlink>
          <a:srgbClr val="5ABAD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눈꽃 2">
        <a:dk1>
          <a:srgbClr val="000000"/>
        </a:dk1>
        <a:lt1>
          <a:srgbClr val="FFFFFF"/>
        </a:lt1>
        <a:dk2>
          <a:srgbClr val="007F7C"/>
        </a:dk2>
        <a:lt2>
          <a:srgbClr val="DDDDDD"/>
        </a:lt2>
        <a:accent1>
          <a:srgbClr val="BAECCD"/>
        </a:accent1>
        <a:accent2>
          <a:srgbClr val="6DC1A1"/>
        </a:accent2>
        <a:accent3>
          <a:srgbClr val="FFFFFF"/>
        </a:accent3>
        <a:accent4>
          <a:srgbClr val="000000"/>
        </a:accent4>
        <a:accent5>
          <a:srgbClr val="D9F4E3"/>
        </a:accent5>
        <a:accent6>
          <a:srgbClr val="62AF91"/>
        </a:accent6>
        <a:hlink>
          <a:srgbClr val="8BAF6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눈꽃 3">
        <a:dk1>
          <a:srgbClr val="1C1C2F"/>
        </a:dk1>
        <a:lt1>
          <a:srgbClr val="FFFFFF"/>
        </a:lt1>
        <a:dk2>
          <a:srgbClr val="6740CA"/>
        </a:dk2>
        <a:lt2>
          <a:srgbClr val="DDDDDD"/>
        </a:lt2>
        <a:accent1>
          <a:srgbClr val="CCC4F4"/>
        </a:accent1>
        <a:accent2>
          <a:srgbClr val="9162DE"/>
        </a:accent2>
        <a:accent3>
          <a:srgbClr val="FFFFFF"/>
        </a:accent3>
        <a:accent4>
          <a:srgbClr val="161627"/>
        </a:accent4>
        <a:accent5>
          <a:srgbClr val="E2DEF8"/>
        </a:accent5>
        <a:accent6>
          <a:srgbClr val="8358C9"/>
        </a:accent6>
        <a:hlink>
          <a:srgbClr val="9999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눈꽃 4">
        <a:dk1>
          <a:srgbClr val="000000"/>
        </a:dk1>
        <a:lt1>
          <a:srgbClr val="FFFFFF"/>
        </a:lt1>
        <a:dk2>
          <a:srgbClr val="3971A3"/>
        </a:dk2>
        <a:lt2>
          <a:srgbClr val="DDDDDD"/>
        </a:lt2>
        <a:accent1>
          <a:srgbClr val="92D2EC"/>
        </a:accent1>
        <a:accent2>
          <a:srgbClr val="449BC6"/>
        </a:accent2>
        <a:accent3>
          <a:srgbClr val="FFFFFF"/>
        </a:accent3>
        <a:accent4>
          <a:srgbClr val="000000"/>
        </a:accent4>
        <a:accent5>
          <a:srgbClr val="C7E5F4"/>
        </a:accent5>
        <a:accent6>
          <a:srgbClr val="3D8CB3"/>
        </a:accent6>
        <a:hlink>
          <a:srgbClr val="A377B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눈꽃 5">
        <a:dk1>
          <a:srgbClr val="000000"/>
        </a:dk1>
        <a:lt1>
          <a:srgbClr val="FFFFFF"/>
        </a:lt1>
        <a:dk2>
          <a:srgbClr val="8F8117"/>
        </a:dk2>
        <a:lt2>
          <a:srgbClr val="DDDDDD"/>
        </a:lt2>
        <a:accent1>
          <a:srgbClr val="F3D88B"/>
        </a:accent1>
        <a:accent2>
          <a:srgbClr val="EFA955"/>
        </a:accent2>
        <a:accent3>
          <a:srgbClr val="FFFFFF"/>
        </a:accent3>
        <a:accent4>
          <a:srgbClr val="000000"/>
        </a:accent4>
        <a:accent5>
          <a:srgbClr val="F8E9C4"/>
        </a:accent5>
        <a:accent6>
          <a:srgbClr val="D9994C"/>
        </a:accent6>
        <a:hlink>
          <a:srgbClr val="8AAD2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눈꽃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9E9E9E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20262</TotalTime>
  <Words>2646</Words>
  <Application>Microsoft Office PowerPoint</Application>
  <PresentationFormat>A4 용지(210x297mm)</PresentationFormat>
  <Paragraphs>774</Paragraphs>
  <Slides>15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HY헤드라인M</vt:lpstr>
      <vt:lpstr>굴림</vt:lpstr>
      <vt:lpstr>맑은 고딕</vt:lpstr>
      <vt:lpstr>Arial</vt:lpstr>
      <vt:lpstr>Tahoma</vt:lpstr>
      <vt:lpstr>Wingdings</vt:lpstr>
      <vt:lpstr>Wingdings 2</vt:lpstr>
      <vt:lpstr>4_기본 디자인</vt:lpstr>
      <vt:lpstr>3_눈꽃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ctkim</dc:creator>
  <cp:lastModifiedBy>김정한 A (junghan.kim)</cp:lastModifiedBy>
  <cp:revision>1578</cp:revision>
  <cp:lastPrinted>2015-04-28T04:24:51Z</cp:lastPrinted>
  <dcterms:created xsi:type="dcterms:W3CDTF">2013-08-22T00:16:26Z</dcterms:created>
  <dcterms:modified xsi:type="dcterms:W3CDTF">2019-08-18T14:37:08Z</dcterms:modified>
</cp:coreProperties>
</file>