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2" r:id="rId6"/>
    <p:sldId id="263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77" r:id="rId16"/>
    <p:sldId id="276" r:id="rId17"/>
    <p:sldId id="275" r:id="rId18"/>
    <p:sldId id="274" r:id="rId19"/>
    <p:sldId id="273" r:id="rId20"/>
    <p:sldId id="278" r:id="rId21"/>
    <p:sldId id="282" r:id="rId22"/>
    <p:sldId id="281" r:id="rId23"/>
    <p:sldId id="280" r:id="rId24"/>
    <p:sldId id="279" r:id="rId25"/>
    <p:sldId id="283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08" autoAdjust="0"/>
  </p:normalViewPr>
  <p:slideViewPr>
    <p:cSldViewPr>
      <p:cViewPr varScale="1">
        <p:scale>
          <a:sx n="72" d="100"/>
          <a:sy n="72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F0CAD-AF9D-4160-8D5B-28B16A8082EE}" type="datetimeFigureOut">
              <a:rPr lang="pl-PL" smtClean="0"/>
              <a:pPr/>
              <a:t>2015-03-06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B9F51-91C4-4F3F-B521-F39C6203EC7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B9F51-91C4-4F3F-B521-F39C6203EC7D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8FE9-9B0A-4CDF-A79D-635B08F42C1B}" type="datetimeFigureOut">
              <a:rPr lang="pl-PL" smtClean="0"/>
              <a:pPr/>
              <a:t>2015-03-06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66D7-1978-494C-A5D3-0827CFB909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8FE9-9B0A-4CDF-A79D-635B08F42C1B}" type="datetimeFigureOut">
              <a:rPr lang="pl-PL" smtClean="0"/>
              <a:pPr/>
              <a:t>2015-03-06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66D7-1978-494C-A5D3-0827CFB909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8FE9-9B0A-4CDF-A79D-635B08F42C1B}" type="datetimeFigureOut">
              <a:rPr lang="pl-PL" smtClean="0"/>
              <a:pPr/>
              <a:t>2015-03-06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66D7-1978-494C-A5D3-0827CFB909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8FE9-9B0A-4CDF-A79D-635B08F42C1B}" type="datetimeFigureOut">
              <a:rPr lang="pl-PL" smtClean="0"/>
              <a:pPr/>
              <a:t>2015-03-06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66D7-1978-494C-A5D3-0827CFB909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8FE9-9B0A-4CDF-A79D-635B08F42C1B}" type="datetimeFigureOut">
              <a:rPr lang="pl-PL" smtClean="0"/>
              <a:pPr/>
              <a:t>2015-03-06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66D7-1978-494C-A5D3-0827CFB909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8FE9-9B0A-4CDF-A79D-635B08F42C1B}" type="datetimeFigureOut">
              <a:rPr lang="pl-PL" smtClean="0"/>
              <a:pPr/>
              <a:t>2015-03-06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66D7-1978-494C-A5D3-0827CFB909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8FE9-9B0A-4CDF-A79D-635B08F42C1B}" type="datetimeFigureOut">
              <a:rPr lang="pl-PL" smtClean="0"/>
              <a:pPr/>
              <a:t>2015-03-06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66D7-1978-494C-A5D3-0827CFB909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8FE9-9B0A-4CDF-A79D-635B08F42C1B}" type="datetimeFigureOut">
              <a:rPr lang="pl-PL" smtClean="0"/>
              <a:pPr/>
              <a:t>2015-03-06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66D7-1978-494C-A5D3-0827CFB909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8FE9-9B0A-4CDF-A79D-635B08F42C1B}" type="datetimeFigureOut">
              <a:rPr lang="pl-PL" smtClean="0"/>
              <a:pPr/>
              <a:t>2015-03-06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66D7-1978-494C-A5D3-0827CFB909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8FE9-9B0A-4CDF-A79D-635B08F42C1B}" type="datetimeFigureOut">
              <a:rPr lang="pl-PL" smtClean="0"/>
              <a:pPr/>
              <a:t>2015-03-06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66D7-1978-494C-A5D3-0827CFB909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8FE9-9B0A-4CDF-A79D-635B08F42C1B}" type="datetimeFigureOut">
              <a:rPr lang="pl-PL" smtClean="0"/>
              <a:pPr/>
              <a:t>2015-03-06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66D7-1978-494C-A5D3-0827CFB909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48FE9-9B0A-4CDF-A79D-635B08F42C1B}" type="datetimeFigureOut">
              <a:rPr lang="pl-PL" smtClean="0"/>
              <a:pPr/>
              <a:t>2015-03-06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366D7-1978-494C-A5D3-0827CFB9097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niro.p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tr1_tytulow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979712" y="2348880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LSIS S100 przemiennik ogólnego przeznaczenia</a:t>
            </a:r>
            <a:endParaRPr lang="pl-PL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5415"/>
            <a:ext cx="9144000" cy="717341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83568" y="188640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Ulepszona kontrola momentu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100"/>
          <p:cNvSpPr txBox="1"/>
          <p:nvPr/>
        </p:nvSpPr>
        <p:spPr>
          <a:xfrm>
            <a:off x="611560" y="1196752"/>
            <a:ext cx="7200800" cy="1040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ko-K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S100</a:t>
            </a:r>
            <a:r>
              <a:rPr lang="pl-PL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zapewnia znakomitą kontrolę momentu. Udoskonalony algorytm sterowania wektorowego umożliwia uzyskanie </a:t>
            </a:r>
            <a:r>
              <a:rPr lang="en-US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</a:t>
            </a:r>
            <a:r>
              <a:rPr lang="en-US" altLang="ko-K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r>
              <a:rPr lang="pl-PL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momentu startowego przy </a:t>
            </a:r>
            <a:r>
              <a:rPr lang="en-US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0.5Hz </a:t>
            </a:r>
            <a:r>
              <a:rPr lang="pl-PL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oraz precyzyjne ustawianie limitów momentu</a:t>
            </a:r>
            <a:r>
              <a:rPr lang="en-US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pl-PL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Dostępne opcje </a:t>
            </a:r>
            <a:r>
              <a:rPr lang="pl-PL" altLang="ko-KR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autotuningu</a:t>
            </a:r>
            <a:r>
              <a:rPr lang="pl-PL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pozwalają oszczędzić czas, zapewniając jednocześnie wysoką wydajność sterowania.</a:t>
            </a:r>
            <a:endParaRPr lang="es-ES" altLang="ko-K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29528" t="31080" r="15191" b="10961"/>
          <a:stretch>
            <a:fillRect/>
          </a:stretch>
        </p:blipFill>
        <p:spPr bwMode="auto">
          <a:xfrm>
            <a:off x="971600" y="2492896"/>
            <a:ext cx="6114419" cy="360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54"/>
          <p:cNvSpPr txBox="1"/>
          <p:nvPr/>
        </p:nvSpPr>
        <p:spPr>
          <a:xfrm>
            <a:off x="1979712" y="2204864"/>
            <a:ext cx="31683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pl-PL" altLang="ko-KR" sz="1300" b="1" u="sng" dirty="0" smtClean="0">
                <a:solidFill>
                  <a:prstClr val="black"/>
                </a:solidFill>
              </a:rPr>
              <a:t>Charakterystyki momentu</a:t>
            </a:r>
            <a:endParaRPr kumimoji="1" lang="ko-KR" altLang="en-US" sz="1300" b="1" u="sng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5415"/>
            <a:ext cx="9144000" cy="717341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39552" y="18864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komunikacja RS485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6693" t="34440" r="35508" b="32801"/>
          <a:stretch>
            <a:fillRect/>
          </a:stretch>
        </p:blipFill>
        <p:spPr bwMode="auto">
          <a:xfrm>
            <a:off x="1115616" y="1556792"/>
            <a:ext cx="6765374" cy="330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32"/>
          <p:cNvGrpSpPr/>
          <p:nvPr/>
        </p:nvGrpSpPr>
        <p:grpSpPr>
          <a:xfrm>
            <a:off x="683568" y="4797152"/>
            <a:ext cx="7272808" cy="1501052"/>
            <a:chOff x="1571809" y="4448263"/>
            <a:chExt cx="7455658" cy="1501052"/>
          </a:xfrm>
        </p:grpSpPr>
        <p:sp>
          <p:nvSpPr>
            <p:cNvPr id="7" name="TextBox 31"/>
            <p:cNvSpPr txBox="1"/>
            <p:nvPr/>
          </p:nvSpPr>
          <p:spPr>
            <a:xfrm>
              <a:off x="1970683" y="4448263"/>
              <a:ext cx="7056784" cy="15010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342900" indent="-3429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Stabilne poziomy sygnałów</a:t>
              </a:r>
              <a:endParaRPr lang="en-US" altLang="ko-KR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342900" indent="-3429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- </a:t>
              </a: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Udoskonalono obwód rezystora terminującego</a:t>
              </a:r>
              <a:endParaRPr lang="en-US" altLang="ko-KR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342900" indent="-3429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Niezależne zasilanie dla komunikacji RS485</a:t>
              </a:r>
              <a:endParaRPr lang="en-US" altLang="ko-KR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342900" indent="-3429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- </a:t>
              </a: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brak wrażliwości na zakłócenia zewnętrzne i wewnętrzne</a:t>
              </a:r>
              <a:endParaRPr lang="en-US" altLang="ko-KR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342900" indent="-3429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Wysoka prędkość komunikacji</a:t>
              </a:r>
              <a:endParaRPr lang="en-US" altLang="ko-KR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342900" indent="-3429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- </a:t>
              </a: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sześć razy szybciej niż w IG5A </a:t>
              </a:r>
              <a:r>
                <a:rPr lang="en-US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(IG5A</a:t>
              </a:r>
              <a:r>
                <a:rPr lang="en-US" altLang="ko-KR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: 19kbps </a:t>
              </a:r>
              <a:r>
                <a:rPr lang="en-US" altLang="ko-KR" sz="14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 S100: 115kbps)</a:t>
              </a:r>
              <a:endParaRPr lang="ko-KR" altLang="en-US" sz="1400" dirty="0"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4437" t="46102" r="33504" b="49698"/>
            <a:stretch>
              <a:fillRect/>
            </a:stretch>
          </p:blipFill>
          <p:spPr bwMode="auto">
            <a:xfrm>
              <a:off x="1571809" y="4952319"/>
              <a:ext cx="31376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4435" t="54600" r="33566" b="41151"/>
            <a:stretch>
              <a:fillRect/>
            </a:stretch>
          </p:blipFill>
          <p:spPr bwMode="auto">
            <a:xfrm>
              <a:off x="1571809" y="5384367"/>
              <a:ext cx="304800" cy="364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4492" t="37800" r="33504" b="58000"/>
            <a:stretch>
              <a:fillRect/>
            </a:stretch>
          </p:blipFill>
          <p:spPr bwMode="auto">
            <a:xfrm>
              <a:off x="1571809" y="4520271"/>
              <a:ext cx="305376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0"/>
          <p:cNvSpPr txBox="1"/>
          <p:nvPr/>
        </p:nvSpPr>
        <p:spPr>
          <a:xfrm>
            <a:off x="683568" y="980728"/>
            <a:ext cx="6624736" cy="80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Wbudowana komunikacja RS485 </a:t>
            </a:r>
            <a:r>
              <a:rPr lang="en-US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altLang="ko-KR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Modbus</a:t>
            </a:r>
            <a:r>
              <a:rPr lang="en-US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ko-K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RTU &amp; LS Bus) </a:t>
            </a:r>
            <a:r>
              <a:rPr lang="pl-PL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jest znacznie szybsza w porównaniu do IG5A </a:t>
            </a:r>
            <a:r>
              <a:rPr lang="en-US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(Max</a:t>
            </a:r>
            <a:r>
              <a:rPr lang="en-US" altLang="ko-K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pl-PL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prędkość</a:t>
            </a:r>
            <a:r>
              <a:rPr lang="en-US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ko-K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115kbps</a:t>
            </a:r>
            <a:r>
              <a:rPr lang="en-US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pl-PL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Usprawniono również niezawodność.</a:t>
            </a:r>
            <a:endParaRPr lang="es-ES" altLang="ko-K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5415"/>
            <a:ext cx="9144000" cy="717341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1560" y="18864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Kompaktowe wymiary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827584" y="980728"/>
            <a:ext cx="7200800" cy="4899240"/>
            <a:chOff x="1619672" y="913076"/>
            <a:chExt cx="7524328" cy="5364717"/>
          </a:xfrm>
        </p:grpSpPr>
        <p:sp>
          <p:nvSpPr>
            <p:cNvPr id="6" name="직사각형 93"/>
            <p:cNvSpPr/>
            <p:nvPr/>
          </p:nvSpPr>
          <p:spPr>
            <a:xfrm>
              <a:off x="5292080" y="1628800"/>
              <a:ext cx="3744415" cy="1126976"/>
            </a:xfrm>
            <a:prstGeom prst="rect">
              <a:avLst/>
            </a:prstGeom>
            <a:solidFill>
              <a:srgbClr val="4F81BD">
                <a:alpha val="20000"/>
              </a:srgb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TextBox 19"/>
            <p:cNvSpPr txBox="1">
              <a:spLocks noChangeArrowheads="1"/>
            </p:cNvSpPr>
            <p:nvPr/>
          </p:nvSpPr>
          <p:spPr bwMode="auto">
            <a:xfrm>
              <a:off x="2051720" y="4480887"/>
              <a:ext cx="2700808" cy="996036"/>
            </a:xfrm>
            <a:prstGeom prst="flowChartOffpageConnector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pl-PL" altLang="ko-KR" sz="1600" b="1" dirty="0" smtClean="0">
                  <a:solidFill>
                    <a:prstClr val="white"/>
                  </a:solidFill>
                  <a:latin typeface="맑은 고딕"/>
                  <a:ea typeface="맑은 고딕"/>
                  <a:cs typeface="Arial" charset="0"/>
                </a:rPr>
                <a:t>Prawie </a:t>
              </a:r>
              <a:r>
                <a:rPr lang="pl-PL" altLang="ko-KR" sz="1600" b="1" dirty="0" smtClean="0">
                  <a:solidFill>
                    <a:prstClr val="white"/>
                  </a:solidFill>
                  <a:latin typeface="맑은 고딕"/>
                  <a:ea typeface="맑은 고딕"/>
                  <a:cs typeface="Arial" charset="0"/>
                </a:rPr>
                <a:t>40</a:t>
              </a:r>
              <a:r>
                <a:rPr lang="pl-PL" altLang="ko-KR" sz="1600" b="1" dirty="0" smtClean="0">
                  <a:solidFill>
                    <a:prstClr val="white"/>
                  </a:solidFill>
                  <a:latin typeface="맑은 고딕"/>
                  <a:ea typeface="맑은 고딕"/>
                  <a:cs typeface="Arial" charset="0"/>
                </a:rPr>
                <a:t>% mniejszy gabaryt </a:t>
              </a:r>
              <a:r>
                <a:rPr lang="pl-PL" altLang="ko-KR" sz="1600" b="1" dirty="0" smtClean="0">
                  <a:solidFill>
                    <a:prstClr val="white"/>
                  </a:solidFill>
                  <a:latin typeface="맑은 고딕"/>
                  <a:ea typeface="맑은 고딕"/>
                  <a:cs typeface="Arial" charset="0"/>
                </a:rPr>
                <a:t>od IG5A</a:t>
              </a:r>
              <a:endParaRPr lang="en-US" altLang="ko-KR" sz="1600" b="1" dirty="0">
                <a:solidFill>
                  <a:prstClr val="white"/>
                </a:solidFill>
                <a:latin typeface="맑은 고딕"/>
                <a:ea typeface="맑은 고딕"/>
                <a:cs typeface="Arial" charset="0"/>
              </a:endParaRPr>
            </a:p>
          </p:txBody>
        </p:sp>
        <p:grpSp>
          <p:nvGrpSpPr>
            <p:cNvPr id="8" name="그룹 82"/>
            <p:cNvGrpSpPr/>
            <p:nvPr/>
          </p:nvGrpSpPr>
          <p:grpSpPr>
            <a:xfrm>
              <a:off x="2123728" y="1149400"/>
              <a:ext cx="3059464" cy="2927672"/>
              <a:chOff x="2411760" y="828710"/>
              <a:chExt cx="3059464" cy="2927672"/>
            </a:xfrm>
          </p:grpSpPr>
          <p:pic>
            <p:nvPicPr>
              <p:cNvPr id="68" name="그림 4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6073" t="18369" r="21931" b="17339"/>
              <a:stretch>
                <a:fillRect/>
              </a:stretch>
            </p:blipFill>
            <p:spPr>
              <a:xfrm>
                <a:off x="2411760" y="828710"/>
                <a:ext cx="2592288" cy="2688299"/>
              </a:xfrm>
              <a:prstGeom prst="rect">
                <a:avLst/>
              </a:prstGeom>
            </p:spPr>
          </p:pic>
          <p:cxnSp>
            <p:nvCxnSpPr>
              <p:cNvPr id="69" name="직선 화살표 연결선 63"/>
              <p:cNvCxnSpPr/>
              <p:nvPr/>
            </p:nvCxnSpPr>
            <p:spPr>
              <a:xfrm>
                <a:off x="4572000" y="1412776"/>
                <a:ext cx="0" cy="2016224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prstDash val="sysDot"/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4"/>
              <p:cNvSpPr txBox="1"/>
              <p:nvPr/>
            </p:nvSpPr>
            <p:spPr>
              <a:xfrm rot="16200000">
                <a:off x="4293471" y="2130824"/>
                <a:ext cx="7351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200" b="1" dirty="0">
                    <a:solidFill>
                      <a:srgbClr val="0070C0"/>
                    </a:solidFill>
                  </a:rPr>
                  <a:t>290mm</a:t>
                </a:r>
                <a:endParaRPr kumimoji="1" lang="ko-KR" altLang="en-US" sz="12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71" name="직선 화살표 연결선 68"/>
              <p:cNvCxnSpPr/>
              <p:nvPr/>
            </p:nvCxnSpPr>
            <p:spPr>
              <a:xfrm flipH="1">
                <a:off x="2987824" y="3501008"/>
                <a:ext cx="1584176" cy="0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prstDash val="sysDot"/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7"/>
              <p:cNvSpPr txBox="1"/>
              <p:nvPr/>
            </p:nvSpPr>
            <p:spPr>
              <a:xfrm>
                <a:off x="3343653" y="3479383"/>
                <a:ext cx="7351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200" b="1" dirty="0">
                    <a:solidFill>
                      <a:srgbClr val="0070C0"/>
                    </a:solidFill>
                  </a:rPr>
                  <a:t>180mm</a:t>
                </a:r>
                <a:endParaRPr kumimoji="1" lang="ko-KR" altLang="en-US" sz="12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73" name="직선 화살표 연결선 78"/>
              <p:cNvCxnSpPr/>
              <p:nvPr/>
            </p:nvCxnSpPr>
            <p:spPr>
              <a:xfrm flipH="1">
                <a:off x="4716016" y="2982686"/>
                <a:ext cx="432927" cy="374306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prstDash val="sysDot"/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81"/>
              <p:cNvSpPr txBox="1"/>
              <p:nvPr/>
            </p:nvSpPr>
            <p:spPr>
              <a:xfrm rot="19260365">
                <a:off x="4736047" y="3162077"/>
                <a:ext cx="7351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200" b="1" dirty="0">
                    <a:solidFill>
                      <a:srgbClr val="0070C0"/>
                    </a:solidFill>
                  </a:rPr>
                  <a:t>163mm</a:t>
                </a:r>
                <a:endParaRPr kumimoji="1" lang="ko-KR" altLang="en-US" sz="12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9" name="TextBox 83"/>
            <p:cNvSpPr txBox="1"/>
            <p:nvPr/>
          </p:nvSpPr>
          <p:spPr>
            <a:xfrm>
              <a:off x="4211960" y="1412776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i="1" dirty="0">
                  <a:solidFill>
                    <a:srgbClr val="0070C0"/>
                  </a:solidFill>
                </a:rPr>
                <a:t>S100</a:t>
              </a:r>
              <a:endParaRPr kumimoji="1" lang="ko-KR" altLang="en-US" sz="14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10" name="TextBox 84"/>
            <p:cNvSpPr txBox="1"/>
            <p:nvPr/>
          </p:nvSpPr>
          <p:spPr>
            <a:xfrm>
              <a:off x="1619672" y="1412776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i="1" dirty="0">
                  <a:solidFill>
                    <a:srgbClr val="C0504D">
                      <a:lumMod val="60000"/>
                      <a:lumOff val="40000"/>
                    </a:srgbClr>
                  </a:solidFill>
                </a:rPr>
                <a:t>iG5A</a:t>
              </a:r>
              <a:endParaRPr kumimoji="1" lang="ko-KR" altLang="en-US" sz="1400" b="1" i="1" dirty="0">
                <a:solidFill>
                  <a:srgbClr val="C0504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11" name="TextBox 85"/>
            <p:cNvSpPr txBox="1"/>
            <p:nvPr/>
          </p:nvSpPr>
          <p:spPr>
            <a:xfrm>
              <a:off x="1763688" y="3976600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i="1" dirty="0">
                  <a:solidFill>
                    <a:prstClr val="black"/>
                  </a:solidFill>
                </a:rPr>
                <a:t>* </a:t>
              </a:r>
              <a:r>
                <a:rPr kumimoji="1" lang="pl-PL" altLang="ko-KR" sz="1200" i="1" dirty="0" smtClean="0">
                  <a:solidFill>
                    <a:prstClr val="black"/>
                  </a:solidFill>
                </a:rPr>
                <a:t>Porównywany model o mocy 11KW 400VAC</a:t>
              </a:r>
              <a:endParaRPr kumimoji="1" lang="ko-KR" altLang="en-US" sz="1200" i="1" dirty="0">
                <a:solidFill>
                  <a:prstClr val="black"/>
                </a:solidFill>
              </a:endParaRPr>
            </a:p>
          </p:txBody>
        </p:sp>
        <p:sp>
          <p:nvSpPr>
            <p:cNvPr id="12" name="TextBox 86"/>
            <p:cNvSpPr txBox="1"/>
            <p:nvPr/>
          </p:nvSpPr>
          <p:spPr>
            <a:xfrm>
              <a:off x="1929477" y="5711484"/>
              <a:ext cx="2880320" cy="5663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S100 jest jednym z najmniejszych produktów na rynku.</a:t>
              </a:r>
              <a:endParaRPr lang="es-ES" altLang="ko-KR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TextBox 87"/>
            <p:cNvSpPr txBox="1"/>
            <p:nvPr/>
          </p:nvSpPr>
          <p:spPr>
            <a:xfrm>
              <a:off x="1763688" y="913076"/>
              <a:ext cx="316835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pl-PL" altLang="ko-KR" sz="1300" b="1" u="sng" dirty="0" smtClean="0">
                  <a:solidFill>
                    <a:prstClr val="black"/>
                  </a:solidFill>
                </a:rPr>
                <a:t>Kompaktowy rozmiar</a:t>
              </a:r>
              <a:endParaRPr kumimoji="1" lang="ko-KR" altLang="en-US" sz="1300" b="1" u="sng" dirty="0">
                <a:solidFill>
                  <a:prstClr val="black"/>
                </a:solidFill>
              </a:endParaRPr>
            </a:p>
          </p:txBody>
        </p:sp>
        <p:sp>
          <p:nvSpPr>
            <p:cNvPr id="14" name="TextBox 88"/>
            <p:cNvSpPr txBox="1"/>
            <p:nvPr/>
          </p:nvSpPr>
          <p:spPr>
            <a:xfrm>
              <a:off x="5580112" y="913076"/>
              <a:ext cx="338437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pl-PL" altLang="ko-KR" sz="1300" b="1" u="sng" dirty="0" smtClean="0">
                  <a:solidFill>
                    <a:prstClr val="black"/>
                  </a:solidFill>
                </a:rPr>
                <a:t>Instalacja jeden obok drugiego</a:t>
              </a:r>
              <a:endParaRPr kumimoji="1" lang="ko-KR" altLang="en-US" sz="1300" b="1" u="sng" dirty="0">
                <a:solidFill>
                  <a:prstClr val="black"/>
                </a:solidFill>
              </a:endParaRPr>
            </a:p>
          </p:txBody>
        </p:sp>
        <p:pic>
          <p:nvPicPr>
            <p:cNvPr id="15" name="그림 8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1163" t="21295" r="23511" b="20145"/>
            <a:stretch>
              <a:fillRect/>
            </a:stretch>
          </p:blipFill>
          <p:spPr>
            <a:xfrm>
              <a:off x="5756212" y="3605674"/>
              <a:ext cx="605102" cy="1172702"/>
            </a:xfrm>
            <a:prstGeom prst="rect">
              <a:avLst/>
            </a:prstGeom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48427" t="26040" r="39347" b="34009"/>
            <a:stretch>
              <a:fillRect/>
            </a:stretch>
          </p:blipFill>
          <p:spPr bwMode="auto">
            <a:xfrm>
              <a:off x="5761104" y="1624755"/>
              <a:ext cx="602170" cy="1106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48427" t="26040" r="39347" b="34009"/>
            <a:stretch>
              <a:fillRect/>
            </a:stretch>
          </p:blipFill>
          <p:spPr bwMode="auto">
            <a:xfrm>
              <a:off x="6861036" y="1624755"/>
              <a:ext cx="602170" cy="1106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48427" t="26040" r="39347" b="34009"/>
            <a:stretch>
              <a:fillRect/>
            </a:stretch>
          </p:blipFill>
          <p:spPr bwMode="auto">
            <a:xfrm>
              <a:off x="7978148" y="1624755"/>
              <a:ext cx="602170" cy="1106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그룹 99"/>
            <p:cNvGrpSpPr/>
            <p:nvPr/>
          </p:nvGrpSpPr>
          <p:grpSpPr>
            <a:xfrm>
              <a:off x="5706550" y="1196752"/>
              <a:ext cx="735177" cy="288032"/>
              <a:chOff x="5706550" y="1412776"/>
              <a:chExt cx="735177" cy="288032"/>
            </a:xfrm>
          </p:grpSpPr>
          <p:sp>
            <p:nvSpPr>
              <p:cNvPr id="66" name="TextBox 94"/>
              <p:cNvSpPr txBox="1"/>
              <p:nvPr/>
            </p:nvSpPr>
            <p:spPr>
              <a:xfrm>
                <a:off x="5706550" y="1412776"/>
                <a:ext cx="7351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200" b="1" dirty="0">
                    <a:solidFill>
                      <a:srgbClr val="0070C0"/>
                    </a:solidFill>
                  </a:rPr>
                  <a:t>70mm</a:t>
                </a:r>
                <a:endParaRPr kumimoji="1" lang="ko-KR" altLang="en-US" sz="12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67" name="직선 화살표 연결선 95"/>
              <p:cNvCxnSpPr/>
              <p:nvPr/>
            </p:nvCxnSpPr>
            <p:spPr>
              <a:xfrm flipH="1">
                <a:off x="5778558" y="1700808"/>
                <a:ext cx="576064" cy="0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prstDash val="sysDot"/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그룹 100"/>
            <p:cNvGrpSpPr/>
            <p:nvPr/>
          </p:nvGrpSpPr>
          <p:grpSpPr>
            <a:xfrm>
              <a:off x="6245762" y="1988840"/>
              <a:ext cx="735177" cy="288032"/>
              <a:chOff x="5652120" y="1412776"/>
              <a:chExt cx="735177" cy="288032"/>
            </a:xfrm>
          </p:grpSpPr>
          <p:sp>
            <p:nvSpPr>
              <p:cNvPr id="64" name="TextBox 101"/>
              <p:cNvSpPr txBox="1"/>
              <p:nvPr/>
            </p:nvSpPr>
            <p:spPr>
              <a:xfrm>
                <a:off x="5652120" y="1412776"/>
                <a:ext cx="7351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200" b="1" dirty="0">
                    <a:solidFill>
                      <a:srgbClr val="0070C0"/>
                    </a:solidFill>
                  </a:rPr>
                  <a:t>50mm</a:t>
                </a:r>
                <a:endParaRPr kumimoji="1" lang="ko-KR" altLang="en-US" sz="12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65" name="직선 화살표 연결선 102"/>
              <p:cNvCxnSpPr/>
              <p:nvPr/>
            </p:nvCxnSpPr>
            <p:spPr>
              <a:xfrm flipH="1">
                <a:off x="5800330" y="1700808"/>
                <a:ext cx="432048" cy="0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prstDash val="sysDot"/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그룹 104"/>
            <p:cNvGrpSpPr/>
            <p:nvPr/>
          </p:nvGrpSpPr>
          <p:grpSpPr>
            <a:xfrm>
              <a:off x="7354346" y="1999726"/>
              <a:ext cx="735177" cy="288032"/>
              <a:chOff x="5652120" y="1412776"/>
              <a:chExt cx="735177" cy="288032"/>
            </a:xfrm>
          </p:grpSpPr>
          <p:sp>
            <p:nvSpPr>
              <p:cNvPr id="62" name="TextBox 105"/>
              <p:cNvSpPr txBox="1"/>
              <p:nvPr/>
            </p:nvSpPr>
            <p:spPr>
              <a:xfrm>
                <a:off x="5652120" y="1412776"/>
                <a:ext cx="7351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200" b="1" dirty="0">
                    <a:solidFill>
                      <a:srgbClr val="0070C0"/>
                    </a:solidFill>
                  </a:rPr>
                  <a:t>50mm</a:t>
                </a:r>
                <a:endParaRPr kumimoji="1" lang="ko-KR" altLang="en-US" sz="12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63" name="직선 화살표 연결선 106"/>
              <p:cNvCxnSpPr/>
              <p:nvPr/>
            </p:nvCxnSpPr>
            <p:spPr>
              <a:xfrm flipH="1">
                <a:off x="5800330" y="1700808"/>
                <a:ext cx="432048" cy="0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prstDash val="sysDot"/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그룹 107"/>
            <p:cNvGrpSpPr/>
            <p:nvPr/>
          </p:nvGrpSpPr>
          <p:grpSpPr>
            <a:xfrm>
              <a:off x="8408823" y="1999726"/>
              <a:ext cx="735177" cy="288032"/>
              <a:chOff x="5652120" y="1412776"/>
              <a:chExt cx="735177" cy="288032"/>
            </a:xfrm>
          </p:grpSpPr>
          <p:sp>
            <p:nvSpPr>
              <p:cNvPr id="60" name="TextBox 108"/>
              <p:cNvSpPr txBox="1"/>
              <p:nvPr/>
            </p:nvSpPr>
            <p:spPr>
              <a:xfrm>
                <a:off x="5652120" y="1412776"/>
                <a:ext cx="7351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200" b="1" dirty="0">
                    <a:solidFill>
                      <a:srgbClr val="0070C0"/>
                    </a:solidFill>
                  </a:rPr>
                  <a:t>50mm</a:t>
                </a:r>
                <a:endParaRPr kumimoji="1" lang="ko-KR" altLang="en-US" sz="12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61" name="직선 화살표 연결선 109"/>
              <p:cNvCxnSpPr/>
              <p:nvPr/>
            </p:nvCxnSpPr>
            <p:spPr>
              <a:xfrm flipH="1">
                <a:off x="5800330" y="1700808"/>
                <a:ext cx="432048" cy="0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prstDash val="sysDot"/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그룹 111"/>
            <p:cNvGrpSpPr/>
            <p:nvPr/>
          </p:nvGrpSpPr>
          <p:grpSpPr>
            <a:xfrm>
              <a:off x="5184916" y="1988840"/>
              <a:ext cx="735177" cy="288032"/>
              <a:chOff x="5652120" y="1412776"/>
              <a:chExt cx="735177" cy="288032"/>
            </a:xfrm>
          </p:grpSpPr>
          <p:sp>
            <p:nvSpPr>
              <p:cNvPr id="58" name="TextBox 112"/>
              <p:cNvSpPr txBox="1"/>
              <p:nvPr/>
            </p:nvSpPr>
            <p:spPr>
              <a:xfrm>
                <a:off x="5652120" y="1412776"/>
                <a:ext cx="7351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200" b="1" dirty="0">
                    <a:solidFill>
                      <a:srgbClr val="0070C0"/>
                    </a:solidFill>
                  </a:rPr>
                  <a:t>50mm</a:t>
                </a:r>
                <a:endParaRPr kumimoji="1" lang="ko-KR" altLang="en-US" sz="12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59" name="직선 화살표 연결선 113"/>
              <p:cNvCxnSpPr/>
              <p:nvPr/>
            </p:nvCxnSpPr>
            <p:spPr>
              <a:xfrm flipH="1">
                <a:off x="5800330" y="1700808"/>
                <a:ext cx="432048" cy="0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prstDash val="sysDot"/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그룹 114"/>
            <p:cNvGrpSpPr/>
            <p:nvPr/>
          </p:nvGrpSpPr>
          <p:grpSpPr>
            <a:xfrm>
              <a:off x="6804248" y="1196752"/>
              <a:ext cx="735177" cy="288032"/>
              <a:chOff x="5706550" y="1412776"/>
              <a:chExt cx="735177" cy="288032"/>
            </a:xfrm>
          </p:grpSpPr>
          <p:sp>
            <p:nvSpPr>
              <p:cNvPr id="56" name="TextBox 115"/>
              <p:cNvSpPr txBox="1"/>
              <p:nvPr/>
            </p:nvSpPr>
            <p:spPr>
              <a:xfrm>
                <a:off x="5706550" y="1412776"/>
                <a:ext cx="7351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200" b="1" dirty="0">
                    <a:solidFill>
                      <a:srgbClr val="0070C0"/>
                    </a:solidFill>
                  </a:rPr>
                  <a:t>70mm</a:t>
                </a:r>
                <a:endParaRPr kumimoji="1" lang="ko-KR" altLang="en-US" sz="12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57" name="직선 화살표 연결선 116"/>
              <p:cNvCxnSpPr/>
              <p:nvPr/>
            </p:nvCxnSpPr>
            <p:spPr>
              <a:xfrm flipH="1">
                <a:off x="5778558" y="1700808"/>
                <a:ext cx="576064" cy="0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prstDash val="sysDot"/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그룹 117"/>
            <p:cNvGrpSpPr/>
            <p:nvPr/>
          </p:nvGrpSpPr>
          <p:grpSpPr>
            <a:xfrm>
              <a:off x="7884368" y="1196752"/>
              <a:ext cx="735177" cy="288032"/>
              <a:chOff x="5706550" y="1412776"/>
              <a:chExt cx="735177" cy="288032"/>
            </a:xfrm>
          </p:grpSpPr>
          <p:sp>
            <p:nvSpPr>
              <p:cNvPr id="54" name="TextBox 118"/>
              <p:cNvSpPr txBox="1"/>
              <p:nvPr/>
            </p:nvSpPr>
            <p:spPr>
              <a:xfrm>
                <a:off x="5706550" y="1412776"/>
                <a:ext cx="7351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200" b="1" dirty="0">
                    <a:solidFill>
                      <a:srgbClr val="0070C0"/>
                    </a:solidFill>
                  </a:rPr>
                  <a:t>70mm</a:t>
                </a:r>
                <a:endParaRPr kumimoji="1" lang="ko-KR" altLang="en-US" sz="12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55" name="직선 화살표 연결선 119"/>
              <p:cNvCxnSpPr/>
              <p:nvPr/>
            </p:nvCxnSpPr>
            <p:spPr>
              <a:xfrm flipH="1">
                <a:off x="5778558" y="1700808"/>
                <a:ext cx="576064" cy="0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prstDash val="sysDot"/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직선 화살표 연결선 120"/>
            <p:cNvCxnSpPr/>
            <p:nvPr/>
          </p:nvCxnSpPr>
          <p:spPr>
            <a:xfrm>
              <a:off x="5292080" y="2734886"/>
              <a:ext cx="0" cy="2710338"/>
            </a:xfrm>
            <a:prstGeom prst="straightConnector1">
              <a:avLst/>
            </a:prstGeom>
            <a:ln>
              <a:solidFill>
                <a:srgbClr val="4F81BD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그룹 121"/>
            <p:cNvGrpSpPr/>
            <p:nvPr/>
          </p:nvGrpSpPr>
          <p:grpSpPr>
            <a:xfrm>
              <a:off x="5148064" y="3893706"/>
              <a:ext cx="735177" cy="288032"/>
              <a:chOff x="5649639" y="1412776"/>
              <a:chExt cx="735177" cy="288032"/>
            </a:xfrm>
          </p:grpSpPr>
          <p:sp>
            <p:nvSpPr>
              <p:cNvPr id="52" name="TextBox 122"/>
              <p:cNvSpPr txBox="1"/>
              <p:nvPr/>
            </p:nvSpPr>
            <p:spPr>
              <a:xfrm>
                <a:off x="5649639" y="1412776"/>
                <a:ext cx="73517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100" b="1" dirty="0">
                    <a:solidFill>
                      <a:srgbClr val="0070C0"/>
                    </a:solidFill>
                  </a:rPr>
                  <a:t>30mm</a:t>
                </a:r>
                <a:endParaRPr kumimoji="1" lang="ko-KR" altLang="en-US" sz="11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53" name="직선 화살표 연결선 123"/>
              <p:cNvCxnSpPr/>
              <p:nvPr/>
            </p:nvCxnSpPr>
            <p:spPr>
              <a:xfrm flipH="1">
                <a:off x="5778558" y="1700808"/>
                <a:ext cx="447145" cy="0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prstDash val="sysDot"/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8" name="그림 1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1163" t="21295" r="23511" b="20145"/>
            <a:stretch>
              <a:fillRect/>
            </a:stretch>
          </p:blipFill>
          <p:spPr>
            <a:xfrm>
              <a:off x="6444208" y="3605674"/>
              <a:ext cx="605102" cy="1172702"/>
            </a:xfrm>
            <a:prstGeom prst="rect">
              <a:avLst/>
            </a:prstGeom>
          </p:spPr>
        </p:pic>
        <p:pic>
          <p:nvPicPr>
            <p:cNvPr id="29" name="그림 1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1163" t="21295" r="23511" b="20145"/>
            <a:stretch>
              <a:fillRect/>
            </a:stretch>
          </p:blipFill>
          <p:spPr>
            <a:xfrm>
              <a:off x="7092280" y="3605674"/>
              <a:ext cx="605102" cy="1172702"/>
            </a:xfrm>
            <a:prstGeom prst="rect">
              <a:avLst/>
            </a:prstGeom>
          </p:spPr>
        </p:pic>
        <p:grpSp>
          <p:nvGrpSpPr>
            <p:cNvPr id="30" name="그룹 127"/>
            <p:cNvGrpSpPr/>
            <p:nvPr/>
          </p:nvGrpSpPr>
          <p:grpSpPr>
            <a:xfrm>
              <a:off x="7563678" y="3893706"/>
              <a:ext cx="735177" cy="288032"/>
              <a:chOff x="5649639" y="1412776"/>
              <a:chExt cx="735177" cy="288032"/>
            </a:xfrm>
          </p:grpSpPr>
          <p:sp>
            <p:nvSpPr>
              <p:cNvPr id="50" name="TextBox 128"/>
              <p:cNvSpPr txBox="1"/>
              <p:nvPr/>
            </p:nvSpPr>
            <p:spPr>
              <a:xfrm>
                <a:off x="5649639" y="1412776"/>
                <a:ext cx="73517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100" b="1" dirty="0">
                    <a:solidFill>
                      <a:srgbClr val="0070C0"/>
                    </a:solidFill>
                  </a:rPr>
                  <a:t>30mm</a:t>
                </a:r>
                <a:endParaRPr kumimoji="1" lang="ko-KR" altLang="en-US" sz="11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51" name="직선 화살표 연결선 129"/>
              <p:cNvCxnSpPr/>
              <p:nvPr/>
            </p:nvCxnSpPr>
            <p:spPr>
              <a:xfrm flipH="1">
                <a:off x="5778558" y="1700808"/>
                <a:ext cx="447145" cy="0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prstDash val="sysDot"/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132"/>
            <p:cNvSpPr txBox="1"/>
            <p:nvPr/>
          </p:nvSpPr>
          <p:spPr>
            <a:xfrm>
              <a:off x="6012160" y="4823118"/>
              <a:ext cx="7351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100" b="1" dirty="0">
                  <a:solidFill>
                    <a:srgbClr val="0070C0"/>
                  </a:solidFill>
                </a:rPr>
                <a:t>2mm</a:t>
              </a:r>
              <a:endParaRPr kumimoji="1" lang="ko-KR" altLang="en-US" sz="11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32" name="직선 화살표 연결선 134"/>
            <p:cNvCxnSpPr/>
            <p:nvPr/>
          </p:nvCxnSpPr>
          <p:spPr>
            <a:xfrm flipH="1">
              <a:off x="6156177" y="4829810"/>
              <a:ext cx="360039" cy="0"/>
            </a:xfrm>
            <a:prstGeom prst="straightConnector1">
              <a:avLst/>
            </a:prstGeom>
            <a:ln>
              <a:solidFill>
                <a:srgbClr val="4F81BD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그룹 139"/>
            <p:cNvGrpSpPr/>
            <p:nvPr/>
          </p:nvGrpSpPr>
          <p:grpSpPr>
            <a:xfrm>
              <a:off x="5684778" y="3284984"/>
              <a:ext cx="735177" cy="288032"/>
              <a:chOff x="5706550" y="1412776"/>
              <a:chExt cx="735177" cy="288032"/>
            </a:xfrm>
          </p:grpSpPr>
          <p:sp>
            <p:nvSpPr>
              <p:cNvPr id="48" name="TextBox 140"/>
              <p:cNvSpPr txBox="1"/>
              <p:nvPr/>
            </p:nvSpPr>
            <p:spPr>
              <a:xfrm>
                <a:off x="5706550" y="1412776"/>
                <a:ext cx="7351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200" b="1" dirty="0">
                    <a:solidFill>
                      <a:srgbClr val="0070C0"/>
                    </a:solidFill>
                  </a:rPr>
                  <a:t>68mm</a:t>
                </a:r>
                <a:endParaRPr kumimoji="1" lang="ko-KR" altLang="en-US" sz="12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49" name="직선 화살표 연결선 141"/>
              <p:cNvCxnSpPr/>
              <p:nvPr/>
            </p:nvCxnSpPr>
            <p:spPr>
              <a:xfrm flipH="1">
                <a:off x="5778558" y="1700808"/>
                <a:ext cx="576064" cy="0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prstDash val="sysDot"/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그룹 142"/>
            <p:cNvGrpSpPr/>
            <p:nvPr/>
          </p:nvGrpSpPr>
          <p:grpSpPr>
            <a:xfrm>
              <a:off x="6387280" y="3284984"/>
              <a:ext cx="735177" cy="288032"/>
              <a:chOff x="5706550" y="1412776"/>
              <a:chExt cx="735177" cy="288032"/>
            </a:xfrm>
          </p:grpSpPr>
          <p:sp>
            <p:nvSpPr>
              <p:cNvPr id="46" name="TextBox 143"/>
              <p:cNvSpPr txBox="1"/>
              <p:nvPr/>
            </p:nvSpPr>
            <p:spPr>
              <a:xfrm>
                <a:off x="5706550" y="1412776"/>
                <a:ext cx="7351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200" b="1" dirty="0">
                    <a:solidFill>
                      <a:srgbClr val="0070C0"/>
                    </a:solidFill>
                  </a:rPr>
                  <a:t>68mm</a:t>
                </a:r>
                <a:endParaRPr kumimoji="1" lang="ko-KR" altLang="en-US" sz="12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47" name="직선 화살표 연결선 144"/>
              <p:cNvCxnSpPr/>
              <p:nvPr/>
            </p:nvCxnSpPr>
            <p:spPr>
              <a:xfrm flipH="1">
                <a:off x="5778558" y="1700808"/>
                <a:ext cx="576064" cy="0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prstDash val="sysDot"/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그룹 145"/>
            <p:cNvGrpSpPr/>
            <p:nvPr/>
          </p:nvGrpSpPr>
          <p:grpSpPr>
            <a:xfrm>
              <a:off x="7020272" y="3284984"/>
              <a:ext cx="735177" cy="288032"/>
              <a:chOff x="5706550" y="1412776"/>
              <a:chExt cx="735177" cy="288032"/>
            </a:xfrm>
          </p:grpSpPr>
          <p:sp>
            <p:nvSpPr>
              <p:cNvPr id="44" name="TextBox 146"/>
              <p:cNvSpPr txBox="1"/>
              <p:nvPr/>
            </p:nvSpPr>
            <p:spPr>
              <a:xfrm>
                <a:off x="5706550" y="1412776"/>
                <a:ext cx="7351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200" b="1" dirty="0">
                    <a:solidFill>
                      <a:srgbClr val="0070C0"/>
                    </a:solidFill>
                  </a:rPr>
                  <a:t>68mm</a:t>
                </a:r>
                <a:endParaRPr kumimoji="1" lang="ko-KR" altLang="en-US" sz="12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45" name="직선 화살표 연결선 147"/>
              <p:cNvCxnSpPr/>
              <p:nvPr/>
            </p:nvCxnSpPr>
            <p:spPr>
              <a:xfrm flipH="1">
                <a:off x="5778558" y="1700808"/>
                <a:ext cx="576064" cy="0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prstDash val="sysDot"/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149"/>
            <p:cNvSpPr txBox="1"/>
            <p:nvPr/>
          </p:nvSpPr>
          <p:spPr>
            <a:xfrm>
              <a:off x="6732240" y="4823118"/>
              <a:ext cx="7351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100" b="1" dirty="0">
                  <a:solidFill>
                    <a:srgbClr val="0070C0"/>
                  </a:solidFill>
                </a:rPr>
                <a:t>2mm</a:t>
              </a:r>
              <a:endParaRPr kumimoji="1" lang="ko-KR" altLang="en-US" sz="11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37" name="직선 화살표 연결선 150"/>
            <p:cNvCxnSpPr/>
            <p:nvPr/>
          </p:nvCxnSpPr>
          <p:spPr>
            <a:xfrm flipH="1">
              <a:off x="6876257" y="4829810"/>
              <a:ext cx="360039" cy="0"/>
            </a:xfrm>
            <a:prstGeom prst="straightConnector1">
              <a:avLst/>
            </a:prstGeom>
            <a:ln>
              <a:solidFill>
                <a:srgbClr val="4F81BD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왼쪽/오른쪽 화살표 152"/>
            <p:cNvSpPr/>
            <p:nvPr/>
          </p:nvSpPr>
          <p:spPr>
            <a:xfrm>
              <a:off x="5316350" y="2852936"/>
              <a:ext cx="3720146" cy="432048"/>
            </a:xfrm>
            <a:prstGeom prst="leftRightArrow">
              <a:avLst>
                <a:gd name="adj1" fmla="val 55039"/>
                <a:gd name="adj2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 dirty="0">
                  <a:solidFill>
                    <a:prstClr val="white"/>
                  </a:solidFill>
                </a:rPr>
                <a:t>410mm</a:t>
              </a:r>
              <a:endParaRPr kumimoji="1" lang="ko-KR" altLang="en-US" sz="1600" b="1" dirty="0">
                <a:solidFill>
                  <a:prstClr val="white"/>
                </a:solidFill>
              </a:endParaRPr>
            </a:p>
          </p:txBody>
        </p:sp>
        <p:sp>
          <p:nvSpPr>
            <p:cNvPr id="39" name="왼쪽/오른쪽 화살표 154"/>
            <p:cNvSpPr/>
            <p:nvPr/>
          </p:nvSpPr>
          <p:spPr>
            <a:xfrm>
              <a:off x="5316350" y="4941168"/>
              <a:ext cx="2856050" cy="432048"/>
            </a:xfrm>
            <a:prstGeom prst="leftRightArrow">
              <a:avLst>
                <a:gd name="adj1" fmla="val 55039"/>
                <a:gd name="adj2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 dirty="0">
                  <a:solidFill>
                    <a:prstClr val="white"/>
                  </a:solidFill>
                </a:rPr>
                <a:t>268mm</a:t>
              </a:r>
              <a:endParaRPr kumimoji="1" lang="ko-KR" altLang="en-US" sz="1600" b="1" dirty="0">
                <a:solidFill>
                  <a:prstClr val="white"/>
                </a:solidFill>
              </a:endParaRPr>
            </a:p>
          </p:txBody>
        </p:sp>
        <p:cxnSp>
          <p:nvCxnSpPr>
            <p:cNvPr id="40" name="직선 화살표 연결선 156"/>
            <p:cNvCxnSpPr/>
            <p:nvPr/>
          </p:nvCxnSpPr>
          <p:spPr>
            <a:xfrm>
              <a:off x="8172400" y="3284984"/>
              <a:ext cx="0" cy="2160240"/>
            </a:xfrm>
            <a:prstGeom prst="straightConnector1">
              <a:avLst/>
            </a:prstGeom>
            <a:ln>
              <a:solidFill>
                <a:srgbClr val="4F81BD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화살표 연결선 158"/>
            <p:cNvCxnSpPr/>
            <p:nvPr/>
          </p:nvCxnSpPr>
          <p:spPr>
            <a:xfrm>
              <a:off x="9025610" y="2734886"/>
              <a:ext cx="0" cy="2710338"/>
            </a:xfrm>
            <a:prstGeom prst="straightConnector1">
              <a:avLst/>
            </a:prstGeom>
            <a:ln>
              <a:solidFill>
                <a:srgbClr val="4F81BD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순서도: 대체 처리 159"/>
            <p:cNvSpPr/>
            <p:nvPr/>
          </p:nvSpPr>
          <p:spPr>
            <a:xfrm>
              <a:off x="8172400" y="4941168"/>
              <a:ext cx="864096" cy="432048"/>
            </a:xfrm>
            <a:prstGeom prst="flowChartAlternateProcess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>
                  <a:solidFill>
                    <a:prstClr val="white"/>
                  </a:solidFill>
                </a:rPr>
                <a:t>142mm</a:t>
              </a:r>
              <a:endParaRPr kumimoji="1" lang="ko-KR" alt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43" name="TextBox 160"/>
            <p:cNvSpPr txBox="1"/>
            <p:nvPr/>
          </p:nvSpPr>
          <p:spPr>
            <a:xfrm>
              <a:off x="5724128" y="5646653"/>
              <a:ext cx="2880320" cy="5544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S100 pozwala na oszczędność miejsca w szafie sterowniczej.</a:t>
              </a:r>
              <a:endParaRPr lang="es-ES" altLang="ko-KR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5415"/>
            <a:ext cx="9324528" cy="717341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1560" y="188640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Bardziej wydajne chłodzenie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100"/>
          <p:cNvSpPr txBox="1"/>
          <p:nvPr/>
        </p:nvSpPr>
        <p:spPr>
          <a:xfrm>
            <a:off x="611560" y="969519"/>
            <a:ext cx="7100328" cy="554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Innowacyjny system chłodzenia chroni wnętrze urządzenia przed szkodliwymi czynnikami otoczenia, takimi jak kurz i pył. </a:t>
            </a:r>
            <a:endParaRPr lang="es-ES" altLang="ko-K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그룹 30"/>
          <p:cNvGrpSpPr/>
          <p:nvPr/>
        </p:nvGrpSpPr>
        <p:grpSpPr>
          <a:xfrm>
            <a:off x="827584" y="1556792"/>
            <a:ext cx="6683902" cy="2972073"/>
            <a:chOff x="2051720" y="1797166"/>
            <a:chExt cx="6763139" cy="318866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8188" t="31920" r="20861" b="24401"/>
            <a:stretch>
              <a:fillRect/>
            </a:stretch>
          </p:blipFill>
          <p:spPr bwMode="auto">
            <a:xfrm>
              <a:off x="2051720" y="2060848"/>
              <a:ext cx="6552728" cy="2641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26"/>
            <p:cNvSpPr txBox="1"/>
            <p:nvPr/>
          </p:nvSpPr>
          <p:spPr>
            <a:xfrm>
              <a:off x="8055176" y="2127372"/>
              <a:ext cx="759683" cy="29718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altLang="ko-KR" sz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Radiator</a:t>
              </a:r>
              <a:endParaRPr lang="ko-KR" altLang="en-US" sz="12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" name="TextBox 27"/>
            <p:cNvSpPr txBox="1"/>
            <p:nvPr/>
          </p:nvSpPr>
          <p:spPr>
            <a:xfrm>
              <a:off x="6962251" y="1895606"/>
              <a:ext cx="1611626" cy="29718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altLang="ko-KR" sz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Pokrywa wentylatora</a:t>
              </a:r>
              <a:endParaRPr lang="ko-KR" altLang="en-US" sz="12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" name="TextBox 28"/>
            <p:cNvSpPr txBox="1"/>
            <p:nvPr/>
          </p:nvSpPr>
          <p:spPr>
            <a:xfrm>
              <a:off x="6228183" y="1916832"/>
              <a:ext cx="528190" cy="29718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IGBT</a:t>
              </a:r>
              <a:endParaRPr lang="ko-KR" altLang="en-US" sz="12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TextBox 29"/>
            <p:cNvSpPr txBox="1"/>
            <p:nvPr/>
          </p:nvSpPr>
          <p:spPr>
            <a:xfrm>
              <a:off x="3138457" y="4655624"/>
              <a:ext cx="1463419" cy="3302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pl-PL" altLang="ko-KR" sz="1400" dirty="0" smtClean="0">
                  <a:ln>
                    <a:solidFill>
                      <a:srgbClr val="000000">
                        <a:alpha val="10000"/>
                      </a:srgbClr>
                    </a:solidFill>
                  </a:ln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Wlot powietrza</a:t>
              </a:r>
              <a:endParaRPr kumimoji="1" lang="ko-KR" altLang="en-US" sz="1400" dirty="0">
                <a:ln>
                  <a:solidFill>
                    <a:srgbClr val="000000">
                      <a:alpha val="10000"/>
                    </a:srgbClr>
                  </a:solidFill>
                </a:ln>
                <a:solidFill>
                  <a:srgbClr val="C00000"/>
                </a:solidFill>
                <a:latin typeface="Tahoma" pitchFamily="34" charset="0"/>
                <a:ea typeface="굴림" charset="-127"/>
                <a:cs typeface="Tahoma" pitchFamily="34" charset="0"/>
              </a:endParaRPr>
            </a:p>
          </p:txBody>
        </p:sp>
        <p:sp>
          <p:nvSpPr>
            <p:cNvPr id="12" name="TextBox 32"/>
            <p:cNvSpPr txBox="1"/>
            <p:nvPr/>
          </p:nvSpPr>
          <p:spPr>
            <a:xfrm>
              <a:off x="3071782" y="1797166"/>
              <a:ext cx="1923205" cy="330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pl-PL" altLang="ko-KR" sz="1400" dirty="0" smtClean="0">
                  <a:ln>
                    <a:solidFill>
                      <a:srgbClr val="000000">
                        <a:alpha val="10000"/>
                      </a:srgbClr>
                    </a:solidFill>
                  </a:ln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Wywiew powietrza</a:t>
              </a:r>
              <a:endParaRPr kumimoji="1" lang="ko-KR" altLang="en-US" sz="1400" dirty="0">
                <a:ln>
                  <a:solidFill>
                    <a:srgbClr val="000000">
                      <a:alpha val="10000"/>
                    </a:srgbClr>
                  </a:solidFill>
                </a:ln>
                <a:solidFill>
                  <a:srgbClr val="C00000"/>
                </a:solidFill>
                <a:latin typeface="Tahoma" pitchFamily="34" charset="0"/>
                <a:ea typeface="굴림" charset="-127"/>
                <a:cs typeface="Tahoma" pitchFamily="34" charset="0"/>
              </a:endParaRPr>
            </a:p>
          </p:txBody>
        </p:sp>
      </p:grp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 l="17870" t="31080" r="21178" b="20201"/>
          <a:stretch>
            <a:fillRect/>
          </a:stretch>
        </p:blipFill>
        <p:spPr bwMode="auto">
          <a:xfrm>
            <a:off x="2123728" y="4725144"/>
            <a:ext cx="3312368" cy="148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33"/>
          <p:cNvSpPr txBox="1"/>
          <p:nvPr/>
        </p:nvSpPr>
        <p:spPr>
          <a:xfrm>
            <a:off x="971600" y="5373216"/>
            <a:ext cx="10081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pl-PL" altLang="ko-KR" sz="1400" b="1" dirty="0" smtClean="0">
                <a:ln>
                  <a:solidFill>
                    <a:srgbClr val="000000">
                      <a:alpha val="10000"/>
                    </a:srgbClr>
                  </a:solidFill>
                </a:ln>
                <a:solidFill>
                  <a:srgbClr val="007DD2"/>
                </a:solidFill>
                <a:latin typeface="굴림" charset="-127"/>
                <a:ea typeface="굴림" charset="-127"/>
              </a:rPr>
              <a:t>Wylot powietrza</a:t>
            </a:r>
            <a:endParaRPr kumimoji="1" lang="ko-KR" altLang="en-US" sz="1400" b="1" dirty="0">
              <a:ln>
                <a:solidFill>
                  <a:srgbClr val="000000">
                    <a:alpha val="10000"/>
                  </a:srgbClr>
                </a:solidFill>
              </a:ln>
              <a:solidFill>
                <a:srgbClr val="007DD2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5" name="TextBox 34"/>
          <p:cNvSpPr txBox="1"/>
          <p:nvPr/>
        </p:nvSpPr>
        <p:spPr>
          <a:xfrm>
            <a:off x="5508104" y="5373216"/>
            <a:ext cx="10081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pl-PL" altLang="ko-KR" sz="1400" b="1" dirty="0" smtClean="0">
                <a:ln>
                  <a:solidFill>
                    <a:srgbClr val="000000">
                      <a:alpha val="10000"/>
                    </a:srgbClr>
                  </a:solidFill>
                </a:ln>
                <a:solidFill>
                  <a:srgbClr val="007DD2"/>
                </a:solidFill>
                <a:latin typeface="굴림" charset="-127"/>
                <a:ea typeface="굴림" charset="-127"/>
              </a:rPr>
              <a:t>Wlot powietrza</a:t>
            </a:r>
            <a:endParaRPr kumimoji="1" lang="ko-KR" altLang="en-US" sz="1400" b="1" dirty="0">
              <a:ln>
                <a:solidFill>
                  <a:srgbClr val="000000">
                    <a:alpha val="10000"/>
                  </a:srgbClr>
                </a:solidFill>
              </a:ln>
              <a:solidFill>
                <a:srgbClr val="007DD2"/>
              </a:solidFill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15415"/>
            <a:ext cx="9144000" cy="717341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1560" y="188640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Wysoki stopień ochrony IP66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35996" t="25320" r="41397" b="33484"/>
          <a:stretch>
            <a:fillRect/>
          </a:stretch>
        </p:blipFill>
        <p:spPr bwMode="auto">
          <a:xfrm>
            <a:off x="755576" y="2348880"/>
            <a:ext cx="3485869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upa 14"/>
          <p:cNvGrpSpPr/>
          <p:nvPr/>
        </p:nvGrpSpPr>
        <p:grpSpPr>
          <a:xfrm>
            <a:off x="611560" y="908720"/>
            <a:ext cx="6578263" cy="5020840"/>
            <a:chOff x="207976" y="1107965"/>
            <a:chExt cx="7388360" cy="5541675"/>
          </a:xfrm>
        </p:grpSpPr>
        <p:sp>
          <p:nvSpPr>
            <p:cNvPr id="5" name="TextBox 100"/>
            <p:cNvSpPr txBox="1"/>
            <p:nvPr/>
          </p:nvSpPr>
          <p:spPr>
            <a:xfrm>
              <a:off x="207976" y="1107965"/>
              <a:ext cx="7100328" cy="5544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Modele w wykonaniu </a:t>
              </a:r>
              <a:r>
                <a:rPr lang="en-US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IP66 </a:t>
              </a: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,</a:t>
              </a:r>
              <a:r>
                <a:rPr lang="en-US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altLang="ko-KR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NEMA4X </a:t>
              </a:r>
              <a:r>
                <a:rPr lang="en-US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S100 </a:t>
              </a: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dostępne są do mocy 22KW. Wysoki stopień ochrony chroni przed wodą i kurzem. Idealne rozwiązanie dla przemysłu spożywczego.</a:t>
              </a:r>
              <a:endParaRPr lang="es-ES" altLang="ko-KR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7" name="그림 42" descr="15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49607" y="4202076"/>
              <a:ext cx="1661596" cy="1793769"/>
            </a:xfrm>
            <a:prstGeom prst="rect">
              <a:avLst/>
            </a:prstGeom>
          </p:spPr>
        </p:pic>
        <p:cxnSp>
          <p:nvCxnSpPr>
            <p:cNvPr id="8" name="직선 연결선 43"/>
            <p:cNvCxnSpPr/>
            <p:nvPr/>
          </p:nvCxnSpPr>
          <p:spPr>
            <a:xfrm>
              <a:off x="6476256" y="4718455"/>
              <a:ext cx="0" cy="1415131"/>
            </a:xfrm>
            <a:prstGeom prst="line">
              <a:avLst/>
            </a:prstGeom>
            <a:ln w="15875">
              <a:solidFill>
                <a:srgbClr val="FF000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그림 45" descr="13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08104" y="2293074"/>
              <a:ext cx="1610234" cy="1792800"/>
            </a:xfrm>
            <a:prstGeom prst="rect">
              <a:avLst/>
            </a:prstGeom>
          </p:spPr>
        </p:pic>
        <p:cxnSp>
          <p:nvCxnSpPr>
            <p:cNvPr id="10" name="직선 연결선 46"/>
            <p:cNvCxnSpPr/>
            <p:nvPr/>
          </p:nvCxnSpPr>
          <p:spPr>
            <a:xfrm flipH="1" flipV="1">
              <a:off x="6300192" y="2132856"/>
              <a:ext cx="365200" cy="1308798"/>
            </a:xfrm>
            <a:prstGeom prst="line">
              <a:avLst/>
            </a:prstGeom>
            <a:ln w="15875">
              <a:solidFill>
                <a:srgbClr val="FF000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직사각형 47"/>
            <p:cNvSpPr/>
            <p:nvPr/>
          </p:nvSpPr>
          <p:spPr>
            <a:xfrm>
              <a:off x="5292080" y="6109498"/>
              <a:ext cx="2304256" cy="5401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pl-PL" altLang="ko-KR" sz="14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Zewnętrzny wentylator radiatora</a:t>
              </a:r>
              <a:endParaRPr lang="ko-KR" altLang="en-US" sz="1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직사각형 48"/>
            <p:cNvSpPr/>
            <p:nvPr/>
          </p:nvSpPr>
          <p:spPr>
            <a:xfrm>
              <a:off x="4656134" y="1743787"/>
              <a:ext cx="2567110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pl-PL" altLang="ko-KR" sz="12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Wewnętrzny wentylator  dla PCB i  kondensatorów</a:t>
              </a:r>
              <a:endParaRPr lang="ko-KR" altLang="en-US" sz="12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" name="직사각형 49"/>
            <p:cNvSpPr/>
            <p:nvPr/>
          </p:nvSpPr>
          <p:spPr>
            <a:xfrm>
              <a:off x="1475656" y="2060848"/>
              <a:ext cx="2448272" cy="5401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pl-PL" altLang="ko-KR" sz="14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Wyłącznik mocy</a:t>
              </a:r>
              <a:endParaRPr lang="ko-KR" altLang="en-US" sz="1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14" name="직선 연결선 54"/>
            <p:cNvCxnSpPr/>
            <p:nvPr/>
          </p:nvCxnSpPr>
          <p:spPr>
            <a:xfrm flipV="1">
              <a:off x="1907704" y="2348880"/>
              <a:ext cx="288032" cy="1440160"/>
            </a:xfrm>
            <a:prstGeom prst="line">
              <a:avLst/>
            </a:prstGeom>
            <a:ln w="15875">
              <a:solidFill>
                <a:srgbClr val="FF000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5415"/>
            <a:ext cx="9144000" cy="717341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1560" y="18864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Multi parametryzacja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2" name="Grupa 31"/>
          <p:cNvGrpSpPr/>
          <p:nvPr/>
        </p:nvGrpSpPr>
        <p:grpSpPr>
          <a:xfrm>
            <a:off x="467544" y="908720"/>
            <a:ext cx="7488832" cy="5199954"/>
            <a:chOff x="0" y="1308595"/>
            <a:chExt cx="8316416" cy="5376143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4097" t="47039" r="25586" b="15161"/>
            <a:stretch>
              <a:fillRect/>
            </a:stretch>
          </p:blipFill>
          <p:spPr bwMode="auto">
            <a:xfrm>
              <a:off x="4104455" y="2276871"/>
              <a:ext cx="4211961" cy="4407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73"/>
            <p:cNvSpPr txBox="1"/>
            <p:nvPr/>
          </p:nvSpPr>
          <p:spPr>
            <a:xfrm>
              <a:off x="360040" y="1308595"/>
              <a:ext cx="7200800" cy="7914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altLang="ko-KR" sz="14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Opcyjna</a:t>
              </a: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, zewnętrzna klawiatura LCD (kompatybilna z serią IS7, wbudowana dla modeli o mocy 30-75KW) umożliwia parametryzację wielu napędów z poziomu jednego falownika. Falowniki należy połączyć magistralą RS485</a:t>
              </a:r>
              <a:r>
                <a:rPr lang="en-US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.  </a:t>
              </a:r>
              <a:endParaRPr lang="es-ES" altLang="ko-KR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그룹 79"/>
            <p:cNvGrpSpPr/>
            <p:nvPr/>
          </p:nvGrpSpPr>
          <p:grpSpPr>
            <a:xfrm>
              <a:off x="0" y="2420888"/>
              <a:ext cx="4716016" cy="3888432"/>
              <a:chOff x="1403648" y="2492896"/>
              <a:chExt cx="4248472" cy="3414573"/>
            </a:xfrm>
          </p:grpSpPr>
          <p:sp>
            <p:nvSpPr>
              <p:cNvPr id="8" name="TextBox 115"/>
              <p:cNvSpPr txBox="1">
                <a:spLocks noChangeArrowheads="1"/>
              </p:cNvSpPr>
              <p:nvPr/>
            </p:nvSpPr>
            <p:spPr bwMode="auto">
              <a:xfrm>
                <a:off x="4931381" y="4771353"/>
                <a:ext cx="720739" cy="432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>
                    <a:solidFill>
                      <a:prstClr val="black"/>
                    </a:solidFill>
                  </a:rPr>
                  <a:t>•••</a:t>
                </a:r>
                <a:endParaRPr kumimoji="1" lang="ko-KR" altLang="en-US">
                  <a:solidFill>
                    <a:prstClr val="black"/>
                  </a:solidFill>
                  <a:latin typeface="굴림" charset="-127"/>
                  <a:ea typeface="굴림" charset="-127"/>
                </a:endParaRPr>
              </a:p>
            </p:txBody>
          </p:sp>
          <p:grpSp>
            <p:nvGrpSpPr>
              <p:cNvPr id="9" name="그룹 78"/>
              <p:cNvGrpSpPr/>
              <p:nvPr/>
            </p:nvGrpSpPr>
            <p:grpSpPr>
              <a:xfrm>
                <a:off x="1403648" y="2735342"/>
                <a:ext cx="4006460" cy="3172127"/>
                <a:chOff x="1403648" y="2735342"/>
                <a:chExt cx="4006460" cy="3172127"/>
              </a:xfrm>
            </p:grpSpPr>
            <p:sp>
              <p:nvSpPr>
                <p:cNvPr id="11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685697" y="4225282"/>
                  <a:ext cx="816131" cy="24622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>
                  <a:prstShdw prst="shdw17" dist="17961" dir="2700000">
                    <a:schemeClr val="accent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kumimoji="1" lang="en-US" altLang="ko-KR" sz="1000" b="1" dirty="0">
                      <a:solidFill>
                        <a:prstClr val="black"/>
                      </a:solidFill>
                    </a:rPr>
                    <a:t>Slave 1</a:t>
                  </a:r>
                </a:p>
              </p:txBody>
            </p:sp>
            <p:cxnSp>
              <p:nvCxnSpPr>
                <p:cNvPr id="12" name="직선 연결선 30"/>
                <p:cNvCxnSpPr/>
                <p:nvPr/>
              </p:nvCxnSpPr>
              <p:spPr bwMode="auto">
                <a:xfrm>
                  <a:off x="1891207" y="5615291"/>
                  <a:ext cx="31479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직선 연결선 31"/>
                <p:cNvCxnSpPr/>
                <p:nvPr/>
              </p:nvCxnSpPr>
              <p:spPr bwMode="auto">
                <a:xfrm rot="5400000">
                  <a:off x="2081153" y="5467834"/>
                  <a:ext cx="294915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직선 연결선 32"/>
                <p:cNvCxnSpPr/>
                <p:nvPr/>
              </p:nvCxnSpPr>
              <p:spPr bwMode="auto">
                <a:xfrm rot="5400000">
                  <a:off x="2923782" y="5467834"/>
                  <a:ext cx="294915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직선 연결선 33"/>
                <p:cNvCxnSpPr/>
                <p:nvPr/>
              </p:nvCxnSpPr>
              <p:spPr bwMode="auto">
                <a:xfrm rot="5400000">
                  <a:off x="3768177" y="5467834"/>
                  <a:ext cx="294915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직선 연결선 34"/>
                <p:cNvCxnSpPr/>
                <p:nvPr/>
              </p:nvCxnSpPr>
              <p:spPr bwMode="auto">
                <a:xfrm rot="5400000">
                  <a:off x="4610805" y="5467834"/>
                  <a:ext cx="294915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Freeform 36"/>
                <p:cNvSpPr>
                  <a:spLocks/>
                </p:cNvSpPr>
                <p:nvPr/>
              </p:nvSpPr>
              <p:spPr bwMode="auto">
                <a:xfrm>
                  <a:off x="1956567" y="3826114"/>
                  <a:ext cx="321506" cy="466982"/>
                </a:xfrm>
                <a:custGeom>
                  <a:avLst/>
                  <a:gdLst>
                    <a:gd name="T0" fmla="*/ 2147483647 w 88"/>
                    <a:gd name="T1" fmla="*/ 2147483647 h 148"/>
                    <a:gd name="T2" fmla="*/ 2147483647 w 88"/>
                    <a:gd name="T3" fmla="*/ 0 h 148"/>
                    <a:gd name="T4" fmla="*/ 0 60000 65536"/>
                    <a:gd name="T5" fmla="*/ 0 60000 65536"/>
                    <a:gd name="T6" fmla="*/ 0 w 88"/>
                    <a:gd name="T7" fmla="*/ 0 h 148"/>
                    <a:gd name="T8" fmla="*/ 88 w 88"/>
                    <a:gd name="T9" fmla="*/ 148 h 14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148">
                      <a:moveTo>
                        <a:pt x="54" y="148"/>
                      </a:moveTo>
                      <a:cubicBezTo>
                        <a:pt x="88" y="48"/>
                        <a:pt x="0" y="73"/>
                        <a:pt x="61" y="0"/>
                      </a:cubicBez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>
                    <a:solidFill>
                      <a:prstClr val="black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691680" y="4192624"/>
                  <a:ext cx="917192" cy="30777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>
                  <a:prstShdw prst="shdw17" dist="17961" dir="2700000">
                    <a:schemeClr val="accent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square">
                  <a:spAutoFit/>
                </a:bodyPr>
                <a:lstStyle/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kumimoji="1" lang="en-US" altLang="ko-KR" sz="1400" b="1" dirty="0">
                      <a:solidFill>
                        <a:srgbClr val="007DD2"/>
                      </a:solidFill>
                    </a:rPr>
                    <a:t>Master</a:t>
                  </a:r>
                </a:p>
              </p:txBody>
            </p:sp>
            <p:cxnSp>
              <p:nvCxnSpPr>
                <p:cNvPr id="19" name="직선 화살표 연결선 45"/>
                <p:cNvCxnSpPr>
                  <a:endCxn id="11" idx="0"/>
                </p:cNvCxnSpPr>
                <p:nvPr/>
              </p:nvCxnSpPr>
              <p:spPr bwMode="auto">
                <a:xfrm>
                  <a:off x="2394663" y="3628776"/>
                  <a:ext cx="699100" cy="596506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직선 화살표 연결선 46"/>
                <p:cNvCxnSpPr>
                  <a:endCxn id="24" idx="0"/>
                </p:cNvCxnSpPr>
                <p:nvPr/>
              </p:nvCxnSpPr>
              <p:spPr bwMode="auto">
                <a:xfrm>
                  <a:off x="2394663" y="3498939"/>
                  <a:ext cx="1500381" cy="726343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직선 화살표 연결선 47"/>
                <p:cNvCxnSpPr>
                  <a:endCxn id="25" idx="0"/>
                </p:cNvCxnSpPr>
                <p:nvPr/>
              </p:nvCxnSpPr>
              <p:spPr bwMode="auto">
                <a:xfrm>
                  <a:off x="2394663" y="3415474"/>
                  <a:ext cx="2381790" cy="809808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2" name="Picture 94" descr="IS7_캐패드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920481" y="3071208"/>
                  <a:ext cx="526422" cy="9218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직사각형 54"/>
                <p:cNvSpPr/>
                <p:nvPr/>
              </p:nvSpPr>
              <p:spPr>
                <a:xfrm>
                  <a:off x="1403648" y="2987741"/>
                  <a:ext cx="4006460" cy="24409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ko-KR" altLang="en-US">
                    <a:ln w="6350"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486978" y="4225282"/>
                  <a:ext cx="816131" cy="24622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>
                  <a:prstShdw prst="shdw17" dist="17961" dir="2700000">
                    <a:schemeClr val="accent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kumimoji="1" lang="en-US" altLang="ko-KR" sz="1000" b="1" dirty="0">
                      <a:solidFill>
                        <a:prstClr val="black"/>
                      </a:solidFill>
                    </a:rPr>
                    <a:t>Slave 2</a:t>
                  </a:r>
                </a:p>
              </p:txBody>
            </p:sp>
            <p:sp>
              <p:nvSpPr>
                <p:cNvPr id="2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368387" y="4225282"/>
                  <a:ext cx="816131" cy="24622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>
                  <a:prstShdw prst="shdw17" dist="17961" dir="2700000">
                    <a:schemeClr val="accent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kumimoji="1" lang="en-US" altLang="ko-KR" sz="1000" b="1" dirty="0">
                      <a:solidFill>
                        <a:prstClr val="black"/>
                      </a:solidFill>
                    </a:rPr>
                    <a:t>Slave 2</a:t>
                  </a:r>
                </a:p>
              </p:txBody>
            </p:sp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43702" t="22680" r="41178" b="26921"/>
                <a:stretch>
                  <a:fillRect/>
                </a:stretch>
              </p:blipFill>
              <p:spPr bwMode="auto">
                <a:xfrm>
                  <a:off x="2845953" y="4509120"/>
                  <a:ext cx="480768" cy="9464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43702" t="22680" r="41178" b="26921"/>
                <a:stretch>
                  <a:fillRect/>
                </a:stretch>
              </p:blipFill>
              <p:spPr bwMode="auto">
                <a:xfrm>
                  <a:off x="3703135" y="4509120"/>
                  <a:ext cx="480768" cy="9464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43702" t="22680" r="41178" b="26921"/>
                <a:stretch>
                  <a:fillRect/>
                </a:stretch>
              </p:blipFill>
              <p:spPr bwMode="auto">
                <a:xfrm>
                  <a:off x="4528643" y="4509120"/>
                  <a:ext cx="480768" cy="9464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" name="TextBox 67"/>
                <p:cNvSpPr txBox="1"/>
                <p:nvPr/>
              </p:nvSpPr>
              <p:spPr>
                <a:xfrm>
                  <a:off x="1712047" y="2735342"/>
                  <a:ext cx="922047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pl-PL" altLang="ko-KR" sz="1100" dirty="0" smtClean="0">
                      <a:ln>
                        <a:solidFill>
                          <a:srgbClr val="000000">
                            <a:alpha val="10000"/>
                          </a:srgbClr>
                        </a:solidFill>
                      </a:ln>
                      <a:solidFill>
                        <a:prstClr val="black"/>
                      </a:solidFill>
                      <a:latin typeface="굴림" charset="-127"/>
                      <a:ea typeface="굴림" charset="-127"/>
                    </a:rPr>
                    <a:t>Panel </a:t>
                  </a:r>
                  <a:r>
                    <a:rPr kumimoji="1" lang="en-US" altLang="ko-KR" sz="1100" dirty="0" smtClean="0">
                      <a:ln>
                        <a:solidFill>
                          <a:srgbClr val="000000">
                            <a:alpha val="10000"/>
                          </a:srgbClr>
                        </a:solidFill>
                      </a:ln>
                      <a:solidFill>
                        <a:prstClr val="black"/>
                      </a:solidFill>
                      <a:latin typeface="굴림" charset="-127"/>
                      <a:ea typeface="굴림" charset="-127"/>
                    </a:rPr>
                    <a:t>LCD </a:t>
                  </a:r>
                  <a:endParaRPr kumimoji="1" lang="ko-KR" altLang="en-US" sz="1100" dirty="0">
                    <a:ln>
                      <a:solidFill>
                        <a:srgbClr val="000000">
                          <a:alpha val="10000"/>
                        </a:srgbClr>
                      </a:solidFill>
                    </a:ln>
                    <a:solidFill>
                      <a:prstClr val="black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pic>
              <p:nvPicPr>
                <p:cNvPr id="30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43702" t="22680" r="41178" b="26921"/>
                <a:stretch>
                  <a:fillRect/>
                </a:stretch>
              </p:blipFill>
              <p:spPr bwMode="auto">
                <a:xfrm>
                  <a:off x="2000885" y="4509120"/>
                  <a:ext cx="480768" cy="9464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1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771800" y="5661248"/>
                  <a:ext cx="1872208" cy="24622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>
                  <a:prstShdw prst="shdw17" dist="17961" dir="2700000">
                    <a:schemeClr val="accent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kumimoji="1" lang="pl-PL" altLang="ko-KR" sz="1000" b="1" dirty="0" smtClean="0">
                      <a:solidFill>
                        <a:prstClr val="black"/>
                      </a:solidFill>
                    </a:rPr>
                    <a:t>Komunikacja </a:t>
                  </a:r>
                  <a:r>
                    <a:rPr kumimoji="1" lang="en-US" altLang="ko-KR" sz="1000" b="1" dirty="0" smtClean="0">
                      <a:solidFill>
                        <a:prstClr val="black"/>
                      </a:solidFill>
                    </a:rPr>
                    <a:t>RS485 </a:t>
                  </a:r>
                  <a:endParaRPr kumimoji="1" lang="en-US" altLang="ko-KR" sz="1000" b="1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0" name="모서리가 둥근 직사각형 72"/>
              <p:cNvSpPr/>
              <p:nvPr/>
            </p:nvSpPr>
            <p:spPr>
              <a:xfrm>
                <a:off x="1727176" y="2492896"/>
                <a:ext cx="925083" cy="3240360"/>
              </a:xfrm>
              <a:prstGeom prst="roundRect">
                <a:avLst/>
              </a:prstGeom>
              <a:solidFill>
                <a:srgbClr val="4F81BD">
                  <a:alpha val="20000"/>
                </a:srgbClr>
              </a:solidFill>
              <a:ln w="1905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lnSpc>
                    <a:spcPts val="12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5415"/>
            <a:ext cx="9144000" cy="717341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83568" y="18864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Komunikacja  P2P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4" name="Grupa 13"/>
          <p:cNvGrpSpPr/>
          <p:nvPr/>
        </p:nvGrpSpPr>
        <p:grpSpPr>
          <a:xfrm>
            <a:off x="395536" y="980728"/>
            <a:ext cx="7632848" cy="5112568"/>
            <a:chOff x="1641444" y="1020563"/>
            <a:chExt cx="7432774" cy="3760831"/>
          </a:xfrm>
        </p:grpSpPr>
        <p:sp>
          <p:nvSpPr>
            <p:cNvPr id="5" name="TextBox 73"/>
            <p:cNvSpPr txBox="1"/>
            <p:nvPr/>
          </p:nvSpPr>
          <p:spPr>
            <a:xfrm>
              <a:off x="1763688" y="1020563"/>
              <a:ext cx="7200800" cy="4053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Komunikacja </a:t>
              </a:r>
              <a:r>
                <a:rPr lang="pl-PL" altLang="ko-KR" sz="14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peer</a:t>
              </a: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to </a:t>
              </a:r>
              <a:r>
                <a:rPr lang="pl-PL" altLang="ko-KR" sz="14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peer</a:t>
              </a: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(P2P) umożliwia dzielenie się wejściami/wyjściami pomiędzy falownikami, będącymi podłączonymi do sieci P2P</a:t>
              </a:r>
              <a:r>
                <a:rPr lang="en-US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Opcja szczególnie przydatna w systemach wielonapędowych.</a:t>
              </a:r>
              <a:r>
                <a:rPr lang="en-US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altLang="ko-KR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0790" t="25108" r="20683" b="33916"/>
            <a:stretch>
              <a:fillRect/>
            </a:stretch>
          </p:blipFill>
          <p:spPr bwMode="auto">
            <a:xfrm>
              <a:off x="5796136" y="2132856"/>
              <a:ext cx="3278082" cy="2648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Freeform 25"/>
            <p:cNvSpPr>
              <a:spLocks/>
            </p:cNvSpPr>
            <p:nvPr/>
          </p:nvSpPr>
          <p:spPr bwMode="auto">
            <a:xfrm>
              <a:off x="3036842" y="3516064"/>
              <a:ext cx="1233456" cy="107533"/>
            </a:xfrm>
            <a:custGeom>
              <a:avLst/>
              <a:gdLst>
                <a:gd name="T0" fmla="*/ 0 w 567"/>
                <a:gd name="T1" fmla="*/ 41 h 41"/>
                <a:gd name="T2" fmla="*/ 63 w 567"/>
                <a:gd name="T3" fmla="*/ 18 h 41"/>
                <a:gd name="T4" fmla="*/ 123 w 567"/>
                <a:gd name="T5" fmla="*/ 4 h 41"/>
                <a:gd name="T6" fmla="*/ 180 w 567"/>
                <a:gd name="T7" fmla="*/ 0 h 41"/>
                <a:gd name="T8" fmla="*/ 236 w 567"/>
                <a:gd name="T9" fmla="*/ 4 h 41"/>
                <a:gd name="T10" fmla="*/ 342 w 567"/>
                <a:gd name="T11" fmla="*/ 32 h 41"/>
                <a:gd name="T12" fmla="*/ 396 w 567"/>
                <a:gd name="T13" fmla="*/ 40 h 41"/>
                <a:gd name="T14" fmla="*/ 452 w 567"/>
                <a:gd name="T15" fmla="*/ 40 h 41"/>
                <a:gd name="T16" fmla="*/ 509 w 567"/>
                <a:gd name="T17" fmla="*/ 32 h 41"/>
                <a:gd name="T18" fmla="*/ 567 w 567"/>
                <a:gd name="T19" fmla="*/ 18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7"/>
                <a:gd name="T31" fmla="*/ 0 h 41"/>
                <a:gd name="T32" fmla="*/ 567 w 567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7" h="41">
                  <a:moveTo>
                    <a:pt x="0" y="41"/>
                  </a:moveTo>
                  <a:lnTo>
                    <a:pt x="63" y="18"/>
                  </a:lnTo>
                  <a:lnTo>
                    <a:pt x="123" y="4"/>
                  </a:lnTo>
                  <a:lnTo>
                    <a:pt x="180" y="0"/>
                  </a:lnTo>
                  <a:lnTo>
                    <a:pt x="236" y="4"/>
                  </a:lnTo>
                  <a:lnTo>
                    <a:pt x="342" y="32"/>
                  </a:lnTo>
                  <a:lnTo>
                    <a:pt x="396" y="40"/>
                  </a:lnTo>
                  <a:lnTo>
                    <a:pt x="452" y="40"/>
                  </a:lnTo>
                  <a:lnTo>
                    <a:pt x="509" y="32"/>
                  </a:lnTo>
                  <a:lnTo>
                    <a:pt x="567" y="18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4"/>
            <p:cNvSpPr>
              <a:spLocks/>
            </p:cNvSpPr>
            <p:nvPr/>
          </p:nvSpPr>
          <p:spPr bwMode="auto">
            <a:xfrm>
              <a:off x="3041193" y="3497706"/>
              <a:ext cx="1237807" cy="110154"/>
            </a:xfrm>
            <a:custGeom>
              <a:avLst/>
              <a:gdLst>
                <a:gd name="T0" fmla="*/ 0 w 569"/>
                <a:gd name="T1" fmla="*/ 0 h 42"/>
                <a:gd name="T2" fmla="*/ 46 w 569"/>
                <a:gd name="T3" fmla="*/ 19 h 42"/>
                <a:gd name="T4" fmla="*/ 94 w 569"/>
                <a:gd name="T5" fmla="*/ 33 h 42"/>
                <a:gd name="T6" fmla="*/ 142 w 569"/>
                <a:gd name="T7" fmla="*/ 41 h 42"/>
                <a:gd name="T8" fmla="*/ 191 w 569"/>
                <a:gd name="T9" fmla="*/ 42 h 42"/>
                <a:gd name="T10" fmla="*/ 241 w 569"/>
                <a:gd name="T11" fmla="*/ 38 h 42"/>
                <a:gd name="T12" fmla="*/ 342 w 569"/>
                <a:gd name="T13" fmla="*/ 17 h 42"/>
                <a:gd name="T14" fmla="*/ 390 w 569"/>
                <a:gd name="T15" fmla="*/ 11 h 42"/>
                <a:gd name="T16" fmla="*/ 437 w 569"/>
                <a:gd name="T17" fmla="*/ 11 h 42"/>
                <a:gd name="T18" fmla="*/ 483 w 569"/>
                <a:gd name="T19" fmla="*/ 15 h 42"/>
                <a:gd name="T20" fmla="*/ 527 w 569"/>
                <a:gd name="T21" fmla="*/ 25 h 42"/>
                <a:gd name="T22" fmla="*/ 569 w 569"/>
                <a:gd name="T23" fmla="*/ 40 h 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69"/>
                <a:gd name="T37" fmla="*/ 0 h 42"/>
                <a:gd name="T38" fmla="*/ 569 w 569"/>
                <a:gd name="T39" fmla="*/ 42 h 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69" h="42">
                  <a:moveTo>
                    <a:pt x="0" y="0"/>
                  </a:moveTo>
                  <a:lnTo>
                    <a:pt x="46" y="19"/>
                  </a:lnTo>
                  <a:lnTo>
                    <a:pt x="94" y="33"/>
                  </a:lnTo>
                  <a:lnTo>
                    <a:pt x="142" y="41"/>
                  </a:lnTo>
                  <a:lnTo>
                    <a:pt x="191" y="42"/>
                  </a:lnTo>
                  <a:lnTo>
                    <a:pt x="241" y="38"/>
                  </a:lnTo>
                  <a:lnTo>
                    <a:pt x="342" y="17"/>
                  </a:lnTo>
                  <a:lnTo>
                    <a:pt x="390" y="11"/>
                  </a:lnTo>
                  <a:lnTo>
                    <a:pt x="437" y="11"/>
                  </a:lnTo>
                  <a:lnTo>
                    <a:pt x="483" y="15"/>
                  </a:lnTo>
                  <a:lnTo>
                    <a:pt x="527" y="25"/>
                  </a:lnTo>
                  <a:lnTo>
                    <a:pt x="569" y="40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2411760" y="3042335"/>
              <a:ext cx="2564805" cy="2878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anchor="ctr">
              <a:spAutoFit/>
            </a:bodyPr>
            <a:lstStyle/>
            <a:p>
              <a:pPr algn="ctr" fontAlgn="base">
                <a:lnSpc>
                  <a:spcPts val="8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pl-PL" altLang="ko-KR" sz="1100" b="1" dirty="0" smtClean="0">
                  <a:solidFill>
                    <a:prstClr val="black"/>
                  </a:solidFill>
                </a:rPr>
                <a:t>Wbudowana </a:t>
              </a:r>
            </a:p>
            <a:p>
              <a:pPr algn="ctr" fontAlgn="base">
                <a:lnSpc>
                  <a:spcPts val="8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pl-PL" altLang="ko-KR" sz="1100" b="1" dirty="0" smtClean="0">
                  <a:solidFill>
                    <a:prstClr val="black"/>
                  </a:solidFill>
                </a:rPr>
                <a:t>komunikacja RS485</a:t>
              </a:r>
              <a:endParaRPr kumimoji="1" lang="en-US" altLang="ko-KR" sz="1100" b="1" dirty="0">
                <a:solidFill>
                  <a:prstClr val="black"/>
                </a:solidFill>
              </a:endParaRPr>
            </a:p>
          </p:txBody>
        </p: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1955666" y="4321243"/>
              <a:ext cx="987635" cy="2943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ko-KR" sz="1200" b="1" dirty="0">
                  <a:solidFill>
                    <a:srgbClr val="007DD2"/>
                  </a:solidFill>
                </a:rPr>
                <a:t>Master</a:t>
              </a:r>
            </a:p>
          </p:txBody>
        </p:sp>
        <p:sp>
          <p:nvSpPr>
            <p:cNvPr id="11" name="Text Box 32"/>
            <p:cNvSpPr txBox="1">
              <a:spLocks noChangeArrowheads="1"/>
            </p:cNvSpPr>
            <p:nvPr/>
          </p:nvSpPr>
          <p:spPr bwMode="auto">
            <a:xfrm>
              <a:off x="4520469" y="4321243"/>
              <a:ext cx="987635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ko-KR" sz="1000" b="1" dirty="0">
                  <a:solidFill>
                    <a:prstClr val="black"/>
                  </a:solidFill>
                </a:rPr>
                <a:t>Slave</a:t>
              </a:r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37560" t="24360" r="40000" b="25241"/>
            <a:stretch>
              <a:fillRect/>
            </a:stretch>
          </p:blipFill>
          <p:spPr bwMode="auto">
            <a:xfrm>
              <a:off x="1641444" y="2492896"/>
              <a:ext cx="1440160" cy="1819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37560" t="24360" r="40000" b="25241"/>
            <a:stretch>
              <a:fillRect/>
            </a:stretch>
          </p:blipFill>
          <p:spPr bwMode="auto">
            <a:xfrm>
              <a:off x="4262196" y="2492896"/>
              <a:ext cx="1440160" cy="1819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5415"/>
            <a:ext cx="9144000" cy="717341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1560" y="188640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Wejście bezpieczeństwa STO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13" name="Grupa 212"/>
          <p:cNvGrpSpPr/>
          <p:nvPr/>
        </p:nvGrpSpPr>
        <p:grpSpPr>
          <a:xfrm>
            <a:off x="755576" y="980728"/>
            <a:ext cx="7164288" cy="4930172"/>
            <a:chOff x="1763712" y="1050109"/>
            <a:chExt cx="7416800" cy="4858225"/>
          </a:xfrm>
        </p:grpSpPr>
        <p:sp>
          <p:nvSpPr>
            <p:cNvPr id="5" name="TextBox 73"/>
            <p:cNvSpPr txBox="1"/>
            <p:nvPr/>
          </p:nvSpPr>
          <p:spPr>
            <a:xfrm>
              <a:off x="1763712" y="1050109"/>
              <a:ext cx="7200800" cy="7915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S100 kompatybilny jest z Europejską Dyrektywą Maszynową, bez konieczności instalowania dodatkowych urządzeń. Pozwala to na oszczędność miejsca, pieniędzy i czynności serwisowych.</a:t>
              </a:r>
              <a:endParaRPr lang="en-US" altLang="ko-KR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" name="그룹 29"/>
            <p:cNvGrpSpPr/>
            <p:nvPr/>
          </p:nvGrpSpPr>
          <p:grpSpPr>
            <a:xfrm>
              <a:off x="2187348" y="2060848"/>
              <a:ext cx="5553004" cy="2892426"/>
              <a:chOff x="765767" y="3632919"/>
              <a:chExt cx="5553004" cy="2892426"/>
            </a:xfrm>
          </p:grpSpPr>
          <p:sp>
            <p:nvSpPr>
              <p:cNvPr id="7" name="직사각형 30"/>
              <p:cNvSpPr/>
              <p:nvPr/>
            </p:nvSpPr>
            <p:spPr>
              <a:xfrm>
                <a:off x="1998291" y="3861048"/>
                <a:ext cx="4320480" cy="2304256"/>
              </a:xfrm>
              <a:prstGeom prst="rect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sz="1000" b="1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" name="직사각형 31"/>
              <p:cNvSpPr/>
              <p:nvPr/>
            </p:nvSpPr>
            <p:spPr>
              <a:xfrm>
                <a:off x="5022627" y="4085781"/>
                <a:ext cx="1008112" cy="1764000"/>
              </a:xfrm>
              <a:prstGeom prst="rect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sz="1000" b="1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9" name="Text Box 5"/>
              <p:cNvSpPr txBox="1">
                <a:spLocks noChangeArrowheads="1"/>
              </p:cNvSpPr>
              <p:nvPr/>
            </p:nvSpPr>
            <p:spPr bwMode="auto">
              <a:xfrm>
                <a:off x="1709317" y="4352057"/>
                <a:ext cx="338554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FF6600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>
                <a:spAutoFit/>
              </a:bodyPr>
              <a:lstStyle/>
              <a:p>
                <a:pPr latinLnBrk="0">
                  <a:defRPr/>
                </a:pPr>
                <a:r>
                  <a:rPr kumimoji="1" lang="en-US" altLang="ko-KR" sz="1000" b="1" dirty="0">
                    <a:ln>
                      <a:solidFill>
                        <a:srgbClr val="000000">
                          <a:alpha val="10000"/>
                        </a:srgbClr>
                      </a:solidFill>
                    </a:ln>
                    <a:solidFill>
                      <a:prstClr val="black"/>
                    </a:solidFill>
                  </a:rPr>
                  <a:t>SC</a:t>
                </a:r>
                <a:endParaRPr kumimoji="1" lang="ko-KR" altLang="en-US" sz="1000" b="1" dirty="0">
                  <a:ln>
                    <a:solidFill>
                      <a:srgbClr val="000000">
                        <a:alpha val="10000"/>
                      </a:srgbClr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0" name="Group 24"/>
              <p:cNvGrpSpPr>
                <a:grpSpLocks/>
              </p:cNvGrpSpPr>
              <p:nvPr/>
            </p:nvGrpSpPr>
            <p:grpSpPr bwMode="auto">
              <a:xfrm rot="5400000">
                <a:off x="5457404" y="4223470"/>
                <a:ext cx="107950" cy="900113"/>
                <a:chOff x="3868" y="926"/>
                <a:chExt cx="68" cy="567"/>
              </a:xfrm>
            </p:grpSpPr>
            <p:sp>
              <p:nvSpPr>
                <p:cNvPr id="206" name="AutoShape 25"/>
                <p:cNvSpPr>
                  <a:spLocks noChangeArrowheads="1"/>
                </p:cNvSpPr>
                <p:nvPr/>
              </p:nvSpPr>
              <p:spPr bwMode="auto">
                <a:xfrm>
                  <a:off x="3868" y="1344"/>
                  <a:ext cx="68" cy="68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4F81BD">
                        <a:shade val="51000"/>
                        <a:satMod val="130000"/>
                      </a:srgbClr>
                    </a:gs>
                    <a:gs pos="80000">
                      <a:srgbClr val="4F81BD">
                        <a:shade val="93000"/>
                        <a:satMod val="130000"/>
                      </a:srgbClr>
                    </a:gs>
                    <a:gs pos="100000">
                      <a:srgbClr val="4F81B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wrap="none"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207" name="Line 26"/>
                <p:cNvSpPr>
                  <a:spLocks noChangeShapeType="1"/>
                </p:cNvSpPr>
                <p:nvPr/>
              </p:nvSpPr>
              <p:spPr bwMode="auto">
                <a:xfrm>
                  <a:off x="3868" y="1344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8" name="AutoShape 27"/>
                <p:cNvSpPr>
                  <a:spLocks noChangeArrowheads="1"/>
                </p:cNvSpPr>
                <p:nvPr/>
              </p:nvSpPr>
              <p:spPr bwMode="auto">
                <a:xfrm>
                  <a:off x="3868" y="1003"/>
                  <a:ext cx="68" cy="68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4F81BD">
                        <a:shade val="51000"/>
                        <a:satMod val="130000"/>
                      </a:srgbClr>
                    </a:gs>
                    <a:gs pos="80000">
                      <a:srgbClr val="4F81BD">
                        <a:shade val="93000"/>
                        <a:satMod val="130000"/>
                      </a:srgbClr>
                    </a:gs>
                    <a:gs pos="100000">
                      <a:srgbClr val="4F81B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wrap="none"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209" name="Line 28"/>
                <p:cNvSpPr>
                  <a:spLocks noChangeShapeType="1"/>
                </p:cNvSpPr>
                <p:nvPr/>
              </p:nvSpPr>
              <p:spPr bwMode="auto">
                <a:xfrm>
                  <a:off x="3868" y="1003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10" name="Line 29"/>
                <p:cNvSpPr>
                  <a:spLocks noChangeShapeType="1"/>
                </p:cNvSpPr>
                <p:nvPr/>
              </p:nvSpPr>
              <p:spPr bwMode="auto">
                <a:xfrm>
                  <a:off x="3902" y="926"/>
                  <a:ext cx="0" cy="567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1" name="Group 54"/>
              <p:cNvGrpSpPr>
                <a:grpSpLocks/>
              </p:cNvGrpSpPr>
              <p:nvPr/>
            </p:nvGrpSpPr>
            <p:grpSpPr bwMode="auto">
              <a:xfrm rot="5400000">
                <a:off x="5406604" y="4733057"/>
                <a:ext cx="209550" cy="900113"/>
                <a:chOff x="4452" y="935"/>
                <a:chExt cx="132" cy="567"/>
              </a:xfrm>
            </p:grpSpPr>
            <p:grpSp>
              <p:nvGrpSpPr>
                <p:cNvPr id="183" name="Group 38"/>
                <p:cNvGrpSpPr>
                  <a:grpSpLocks/>
                </p:cNvGrpSpPr>
                <p:nvPr/>
              </p:nvGrpSpPr>
              <p:grpSpPr bwMode="auto">
                <a:xfrm>
                  <a:off x="4452" y="935"/>
                  <a:ext cx="132" cy="204"/>
                  <a:chOff x="3449" y="935"/>
                  <a:chExt cx="132" cy="204"/>
                </a:xfrm>
              </p:grpSpPr>
              <p:sp>
                <p:nvSpPr>
                  <p:cNvPr id="195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3547" y="1019"/>
                    <a:ext cx="34" cy="34"/>
                  </a:xfrm>
                  <a:prstGeom prst="triangle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4F81BD">
                          <a:shade val="51000"/>
                          <a:satMod val="130000"/>
                        </a:srgbClr>
                      </a:gs>
                      <a:gs pos="80000">
                        <a:srgbClr val="4F81BD">
                          <a:shade val="93000"/>
                          <a:satMod val="130000"/>
                        </a:srgbClr>
                      </a:gs>
                      <a:gs pos="100000">
                        <a:srgbClr val="4F81BD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  <a:headEnd/>
                    <a:tailE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wrap="none" anchor="ctr"/>
                  <a:lstStyle/>
                  <a:p>
                    <a:pPr latinLnBrk="0">
                      <a:defRPr/>
                    </a:pPr>
                    <a:endParaRPr lang="ko-KR" altLang="en-US" sz="1000" b="1" kern="0">
                      <a:solidFill>
                        <a:sysClr val="window" lastClr="FFFFFF"/>
                      </a:solidFill>
                    </a:endParaRPr>
                  </a:p>
                </p:txBody>
              </p:sp>
              <p:sp>
                <p:nvSpPr>
                  <p:cNvPr id="196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547" y="1019"/>
                    <a:ext cx="34" cy="0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latinLnBrk="0">
                      <a:defRPr/>
                    </a:pPr>
                    <a:endParaRPr lang="ko-KR" altLang="en-US" sz="1000" b="1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97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483" y="1003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latinLnBrk="0">
                      <a:defRPr/>
                    </a:pPr>
                    <a:endParaRPr lang="ko-KR" altLang="en-US" sz="1000" b="1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9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528" y="935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latinLnBrk="0">
                      <a:defRPr/>
                    </a:pPr>
                    <a:endParaRPr lang="ko-KR" altLang="en-US" sz="1000" b="1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9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528" y="1071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latinLnBrk="0">
                      <a:defRPr/>
                    </a:pPr>
                    <a:endParaRPr lang="ko-KR" altLang="en-US" sz="1000" b="1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00" name="Line 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83" y="1003"/>
                    <a:ext cx="45" cy="23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latinLnBrk="0">
                      <a:defRPr/>
                    </a:pPr>
                    <a:endParaRPr lang="ko-KR" altLang="en-US" sz="1000" b="1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0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483" y="1049"/>
                    <a:ext cx="45" cy="22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  <a:headEnd/>
                    <a:tailEnd type="stealth" w="sm" len="sm"/>
                  </a:ln>
                  <a:effectLst/>
                </p:spPr>
                <p:txBody>
                  <a:bodyPr anchor="ctr"/>
                  <a:lstStyle/>
                  <a:p>
                    <a:pPr latinLnBrk="0">
                      <a:defRPr/>
                    </a:pPr>
                    <a:endParaRPr lang="ko-KR" altLang="en-US" sz="1000" b="1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02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449" y="1036"/>
                    <a:ext cx="34" cy="0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latinLnBrk="0">
                      <a:defRPr/>
                    </a:pPr>
                    <a:endParaRPr lang="ko-KR" altLang="en-US" sz="1000" b="1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03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528" y="981"/>
                    <a:ext cx="34" cy="0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latinLnBrk="0">
                      <a:defRPr/>
                    </a:pPr>
                    <a:endParaRPr lang="ko-KR" altLang="en-US" sz="1000" b="1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04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528" y="1094"/>
                    <a:ext cx="34" cy="0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latinLnBrk="0">
                      <a:defRPr/>
                    </a:pPr>
                    <a:endParaRPr lang="ko-KR" altLang="en-US" sz="1000" b="1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05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564" y="981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latinLnBrk="0">
                      <a:defRPr/>
                    </a:pPr>
                    <a:endParaRPr lang="ko-KR" altLang="en-US" sz="1000" b="1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184" name="AutoShape 40"/>
                <p:cNvSpPr>
                  <a:spLocks noChangeArrowheads="1"/>
                </p:cNvSpPr>
                <p:nvPr/>
              </p:nvSpPr>
              <p:spPr bwMode="auto">
                <a:xfrm>
                  <a:off x="4550" y="1382"/>
                  <a:ext cx="34" cy="34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4F81BD">
                        <a:shade val="51000"/>
                        <a:satMod val="130000"/>
                      </a:srgbClr>
                    </a:gs>
                    <a:gs pos="80000">
                      <a:srgbClr val="4F81BD">
                        <a:shade val="93000"/>
                        <a:satMod val="130000"/>
                      </a:srgbClr>
                    </a:gs>
                    <a:gs pos="100000">
                      <a:srgbClr val="4F81B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wrap="none"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185" name="Line 41"/>
                <p:cNvSpPr>
                  <a:spLocks noChangeShapeType="1"/>
                </p:cNvSpPr>
                <p:nvPr/>
              </p:nvSpPr>
              <p:spPr bwMode="auto">
                <a:xfrm>
                  <a:off x="4550" y="1382"/>
                  <a:ext cx="34" cy="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6" name="Line 42"/>
                <p:cNvSpPr>
                  <a:spLocks noChangeShapeType="1"/>
                </p:cNvSpPr>
                <p:nvPr/>
              </p:nvSpPr>
              <p:spPr bwMode="auto">
                <a:xfrm>
                  <a:off x="4486" y="1366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7" name="Line 43"/>
                <p:cNvSpPr>
                  <a:spLocks noChangeShapeType="1"/>
                </p:cNvSpPr>
                <p:nvPr/>
              </p:nvSpPr>
              <p:spPr bwMode="auto">
                <a:xfrm>
                  <a:off x="4531" y="1117"/>
                  <a:ext cx="0" cy="249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8" name="Line 44"/>
                <p:cNvSpPr>
                  <a:spLocks noChangeShapeType="1"/>
                </p:cNvSpPr>
                <p:nvPr/>
              </p:nvSpPr>
              <p:spPr bwMode="auto">
                <a:xfrm>
                  <a:off x="4531" y="1434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9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4486" y="1366"/>
                  <a:ext cx="45" cy="23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0" name="Line 46"/>
                <p:cNvSpPr>
                  <a:spLocks noChangeShapeType="1"/>
                </p:cNvSpPr>
                <p:nvPr/>
              </p:nvSpPr>
              <p:spPr bwMode="auto">
                <a:xfrm>
                  <a:off x="4486" y="1412"/>
                  <a:ext cx="45" cy="22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 type="stealth" w="sm" len="sm"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1" name="Line 47"/>
                <p:cNvSpPr>
                  <a:spLocks noChangeShapeType="1"/>
                </p:cNvSpPr>
                <p:nvPr/>
              </p:nvSpPr>
              <p:spPr bwMode="auto">
                <a:xfrm>
                  <a:off x="4452" y="1399"/>
                  <a:ext cx="34" cy="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2" name="Line 48"/>
                <p:cNvSpPr>
                  <a:spLocks noChangeShapeType="1"/>
                </p:cNvSpPr>
                <p:nvPr/>
              </p:nvSpPr>
              <p:spPr bwMode="auto">
                <a:xfrm>
                  <a:off x="4531" y="1344"/>
                  <a:ext cx="34" cy="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3" name="Line 49"/>
                <p:cNvSpPr>
                  <a:spLocks noChangeShapeType="1"/>
                </p:cNvSpPr>
                <p:nvPr/>
              </p:nvSpPr>
              <p:spPr bwMode="auto">
                <a:xfrm>
                  <a:off x="4531" y="1457"/>
                  <a:ext cx="34" cy="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4" name="Line 50"/>
                <p:cNvSpPr>
                  <a:spLocks noChangeShapeType="1"/>
                </p:cNvSpPr>
                <p:nvPr/>
              </p:nvSpPr>
              <p:spPr bwMode="auto">
                <a:xfrm>
                  <a:off x="4567" y="134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2" name="Line 51"/>
              <p:cNvSpPr>
                <a:spLocks noChangeShapeType="1"/>
              </p:cNvSpPr>
              <p:nvPr/>
            </p:nvSpPr>
            <p:spPr bwMode="auto">
              <a:xfrm rot="5400000">
                <a:off x="4277891" y="4952132"/>
                <a:ext cx="1566863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Line 53"/>
              <p:cNvSpPr>
                <a:spLocks noChangeShapeType="1"/>
              </p:cNvSpPr>
              <p:nvPr/>
            </p:nvSpPr>
            <p:spPr bwMode="auto">
              <a:xfrm rot="5400000">
                <a:off x="5178004" y="4952132"/>
                <a:ext cx="1566863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14" name="Group 55"/>
              <p:cNvGrpSpPr>
                <a:grpSpLocks/>
              </p:cNvGrpSpPr>
              <p:nvPr/>
            </p:nvGrpSpPr>
            <p:grpSpPr bwMode="auto">
              <a:xfrm rot="5400000">
                <a:off x="5406604" y="5001345"/>
                <a:ext cx="209550" cy="900113"/>
                <a:chOff x="4452" y="935"/>
                <a:chExt cx="132" cy="567"/>
              </a:xfrm>
            </p:grpSpPr>
            <p:grpSp>
              <p:nvGrpSpPr>
                <p:cNvPr id="160" name="Group 56"/>
                <p:cNvGrpSpPr>
                  <a:grpSpLocks/>
                </p:cNvGrpSpPr>
                <p:nvPr/>
              </p:nvGrpSpPr>
              <p:grpSpPr bwMode="auto">
                <a:xfrm>
                  <a:off x="4452" y="935"/>
                  <a:ext cx="132" cy="204"/>
                  <a:chOff x="3449" y="935"/>
                  <a:chExt cx="132" cy="204"/>
                </a:xfrm>
              </p:grpSpPr>
              <p:sp>
                <p:nvSpPr>
                  <p:cNvPr id="172" name="AutoShape 57"/>
                  <p:cNvSpPr>
                    <a:spLocks noChangeArrowheads="1"/>
                  </p:cNvSpPr>
                  <p:nvPr/>
                </p:nvSpPr>
                <p:spPr bwMode="auto">
                  <a:xfrm>
                    <a:off x="3547" y="1019"/>
                    <a:ext cx="34" cy="34"/>
                  </a:xfrm>
                  <a:prstGeom prst="triangle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4F81BD">
                          <a:shade val="51000"/>
                          <a:satMod val="130000"/>
                        </a:srgbClr>
                      </a:gs>
                      <a:gs pos="80000">
                        <a:srgbClr val="4F81BD">
                          <a:shade val="93000"/>
                          <a:satMod val="130000"/>
                        </a:srgbClr>
                      </a:gs>
                      <a:gs pos="100000">
                        <a:srgbClr val="4F81BD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  <a:headEnd/>
                    <a:tailE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wrap="none" anchor="ctr"/>
                  <a:lstStyle/>
                  <a:p>
                    <a:pPr latinLnBrk="0">
                      <a:defRPr/>
                    </a:pPr>
                    <a:endParaRPr lang="ko-KR" altLang="en-US" sz="1000" b="1" kern="0">
                      <a:solidFill>
                        <a:sysClr val="window" lastClr="FFFFFF"/>
                      </a:solidFill>
                    </a:endParaRPr>
                  </a:p>
                </p:txBody>
              </p:sp>
              <p:sp>
                <p:nvSpPr>
                  <p:cNvPr id="173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547" y="1019"/>
                    <a:ext cx="34" cy="0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latinLnBrk="0">
                      <a:defRPr/>
                    </a:pPr>
                    <a:endParaRPr lang="ko-KR" altLang="en-US" sz="1000" b="1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74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3483" y="1003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latinLnBrk="0">
                      <a:defRPr/>
                    </a:pPr>
                    <a:endParaRPr lang="ko-KR" altLang="en-US" sz="1000" b="1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75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528" y="935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latinLnBrk="0">
                      <a:defRPr/>
                    </a:pPr>
                    <a:endParaRPr lang="ko-KR" altLang="en-US" sz="1000" b="1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76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528" y="1071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latinLnBrk="0">
                      <a:defRPr/>
                    </a:pPr>
                    <a:endParaRPr lang="ko-KR" altLang="en-US" sz="1000" b="1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77" name="Line 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83" y="1003"/>
                    <a:ext cx="45" cy="23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latinLnBrk="0">
                      <a:defRPr/>
                    </a:pPr>
                    <a:endParaRPr lang="ko-KR" altLang="en-US" sz="1000" b="1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78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483" y="1049"/>
                    <a:ext cx="45" cy="22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  <a:headEnd/>
                    <a:tailEnd type="stealth" w="sm" len="sm"/>
                  </a:ln>
                  <a:effectLst/>
                </p:spPr>
                <p:txBody>
                  <a:bodyPr anchor="ctr"/>
                  <a:lstStyle/>
                  <a:p>
                    <a:pPr latinLnBrk="0">
                      <a:defRPr/>
                    </a:pPr>
                    <a:endParaRPr lang="ko-KR" altLang="en-US" sz="1000" b="1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79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449" y="1036"/>
                    <a:ext cx="34" cy="0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latinLnBrk="0">
                      <a:defRPr/>
                    </a:pPr>
                    <a:endParaRPr lang="ko-KR" altLang="en-US" sz="1000" b="1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80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3528" y="981"/>
                    <a:ext cx="34" cy="0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latinLnBrk="0">
                      <a:defRPr/>
                    </a:pPr>
                    <a:endParaRPr lang="ko-KR" altLang="en-US" sz="1000" b="1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81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528" y="1094"/>
                    <a:ext cx="34" cy="0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latinLnBrk="0">
                      <a:defRPr/>
                    </a:pPr>
                    <a:endParaRPr lang="ko-KR" altLang="en-US" sz="1000" b="1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82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3564" y="981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latinLnBrk="0">
                      <a:defRPr/>
                    </a:pPr>
                    <a:endParaRPr lang="ko-KR" altLang="en-US" sz="1000" b="1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161" name="AutoShape 68"/>
                <p:cNvSpPr>
                  <a:spLocks noChangeArrowheads="1"/>
                </p:cNvSpPr>
                <p:nvPr/>
              </p:nvSpPr>
              <p:spPr bwMode="auto">
                <a:xfrm>
                  <a:off x="4550" y="1382"/>
                  <a:ext cx="34" cy="34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4F81BD">
                        <a:shade val="51000"/>
                        <a:satMod val="130000"/>
                      </a:srgbClr>
                    </a:gs>
                    <a:gs pos="80000">
                      <a:srgbClr val="4F81BD">
                        <a:shade val="93000"/>
                        <a:satMod val="130000"/>
                      </a:srgbClr>
                    </a:gs>
                    <a:gs pos="100000">
                      <a:srgbClr val="4F81B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wrap="none"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162" name="Line 69"/>
                <p:cNvSpPr>
                  <a:spLocks noChangeShapeType="1"/>
                </p:cNvSpPr>
                <p:nvPr/>
              </p:nvSpPr>
              <p:spPr bwMode="auto">
                <a:xfrm>
                  <a:off x="4550" y="1382"/>
                  <a:ext cx="34" cy="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63" name="Line 70"/>
                <p:cNvSpPr>
                  <a:spLocks noChangeShapeType="1"/>
                </p:cNvSpPr>
                <p:nvPr/>
              </p:nvSpPr>
              <p:spPr bwMode="auto">
                <a:xfrm>
                  <a:off x="4486" y="1366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64" name="Line 71"/>
                <p:cNvSpPr>
                  <a:spLocks noChangeShapeType="1"/>
                </p:cNvSpPr>
                <p:nvPr/>
              </p:nvSpPr>
              <p:spPr bwMode="auto">
                <a:xfrm>
                  <a:off x="4531" y="1117"/>
                  <a:ext cx="0" cy="249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65" name="Line 72"/>
                <p:cNvSpPr>
                  <a:spLocks noChangeShapeType="1"/>
                </p:cNvSpPr>
                <p:nvPr/>
              </p:nvSpPr>
              <p:spPr bwMode="auto">
                <a:xfrm>
                  <a:off x="4531" y="1434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66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4486" y="1366"/>
                  <a:ext cx="45" cy="23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67" name="Line 74"/>
                <p:cNvSpPr>
                  <a:spLocks noChangeShapeType="1"/>
                </p:cNvSpPr>
                <p:nvPr/>
              </p:nvSpPr>
              <p:spPr bwMode="auto">
                <a:xfrm>
                  <a:off x="4486" y="1412"/>
                  <a:ext cx="45" cy="22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 type="stealth" w="sm" len="sm"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68" name="Line 75"/>
                <p:cNvSpPr>
                  <a:spLocks noChangeShapeType="1"/>
                </p:cNvSpPr>
                <p:nvPr/>
              </p:nvSpPr>
              <p:spPr bwMode="auto">
                <a:xfrm>
                  <a:off x="4452" y="1399"/>
                  <a:ext cx="34" cy="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69" name="Line 76"/>
                <p:cNvSpPr>
                  <a:spLocks noChangeShapeType="1"/>
                </p:cNvSpPr>
                <p:nvPr/>
              </p:nvSpPr>
              <p:spPr bwMode="auto">
                <a:xfrm>
                  <a:off x="4531" y="1344"/>
                  <a:ext cx="34" cy="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0" name="Line 77"/>
                <p:cNvSpPr>
                  <a:spLocks noChangeShapeType="1"/>
                </p:cNvSpPr>
                <p:nvPr/>
              </p:nvSpPr>
              <p:spPr bwMode="auto">
                <a:xfrm>
                  <a:off x="4531" y="1457"/>
                  <a:ext cx="34" cy="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1" name="Line 78"/>
                <p:cNvSpPr>
                  <a:spLocks noChangeShapeType="1"/>
                </p:cNvSpPr>
                <p:nvPr/>
              </p:nvSpPr>
              <p:spPr bwMode="auto">
                <a:xfrm>
                  <a:off x="4567" y="134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5" name="Group 79"/>
              <p:cNvGrpSpPr>
                <a:grpSpLocks/>
              </p:cNvGrpSpPr>
              <p:nvPr/>
            </p:nvGrpSpPr>
            <p:grpSpPr bwMode="auto">
              <a:xfrm rot="5400000">
                <a:off x="5406604" y="5263282"/>
                <a:ext cx="209550" cy="900113"/>
                <a:chOff x="4452" y="935"/>
                <a:chExt cx="132" cy="567"/>
              </a:xfrm>
            </p:grpSpPr>
            <p:grpSp>
              <p:nvGrpSpPr>
                <p:cNvPr id="137" name="Group 80"/>
                <p:cNvGrpSpPr>
                  <a:grpSpLocks/>
                </p:cNvGrpSpPr>
                <p:nvPr/>
              </p:nvGrpSpPr>
              <p:grpSpPr bwMode="auto">
                <a:xfrm>
                  <a:off x="4452" y="935"/>
                  <a:ext cx="132" cy="204"/>
                  <a:chOff x="3449" y="935"/>
                  <a:chExt cx="132" cy="204"/>
                </a:xfrm>
              </p:grpSpPr>
              <p:sp>
                <p:nvSpPr>
                  <p:cNvPr id="149" name="AutoShape 81"/>
                  <p:cNvSpPr>
                    <a:spLocks noChangeArrowheads="1"/>
                  </p:cNvSpPr>
                  <p:nvPr/>
                </p:nvSpPr>
                <p:spPr bwMode="auto">
                  <a:xfrm>
                    <a:off x="3547" y="1019"/>
                    <a:ext cx="34" cy="34"/>
                  </a:xfrm>
                  <a:prstGeom prst="triangle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4F81BD">
                          <a:shade val="51000"/>
                          <a:satMod val="130000"/>
                        </a:srgbClr>
                      </a:gs>
                      <a:gs pos="80000">
                        <a:srgbClr val="4F81BD">
                          <a:shade val="93000"/>
                          <a:satMod val="130000"/>
                        </a:srgbClr>
                      </a:gs>
                      <a:gs pos="100000">
                        <a:srgbClr val="4F81BD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  <a:headEnd/>
                    <a:tailE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wrap="none" anchor="ctr"/>
                  <a:lstStyle/>
                  <a:p>
                    <a:pPr latinLnBrk="0">
                      <a:defRPr/>
                    </a:pPr>
                    <a:endParaRPr lang="ko-KR" altLang="en-US" sz="1000" b="1" kern="0">
                      <a:solidFill>
                        <a:sysClr val="window" lastClr="FFFFFF"/>
                      </a:solidFill>
                    </a:endParaRPr>
                  </a:p>
                </p:txBody>
              </p:sp>
              <p:sp>
                <p:nvSpPr>
                  <p:cNvPr id="150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3547" y="1019"/>
                    <a:ext cx="34" cy="0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latinLnBrk="0">
                      <a:defRPr/>
                    </a:pPr>
                    <a:endParaRPr lang="ko-KR" altLang="en-US" sz="1000" b="1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1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3483" y="1003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latinLnBrk="0">
                      <a:defRPr/>
                    </a:pPr>
                    <a:endParaRPr lang="ko-KR" altLang="en-US" sz="1000" b="1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2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3528" y="935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latinLnBrk="0">
                      <a:defRPr/>
                    </a:pPr>
                    <a:endParaRPr lang="ko-KR" altLang="en-US" sz="1000" b="1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3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3528" y="1071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latinLnBrk="0">
                      <a:defRPr/>
                    </a:pPr>
                    <a:endParaRPr lang="ko-KR" altLang="en-US" sz="1000" b="1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4" name="Line 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83" y="1003"/>
                    <a:ext cx="45" cy="23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latinLnBrk="0">
                      <a:defRPr/>
                    </a:pPr>
                    <a:endParaRPr lang="ko-KR" altLang="en-US" sz="1000" b="1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5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3483" y="1049"/>
                    <a:ext cx="45" cy="22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  <a:headEnd/>
                    <a:tailEnd type="stealth" w="sm" len="sm"/>
                  </a:ln>
                  <a:effectLst/>
                </p:spPr>
                <p:txBody>
                  <a:bodyPr anchor="ctr"/>
                  <a:lstStyle/>
                  <a:p>
                    <a:pPr latinLnBrk="0">
                      <a:defRPr/>
                    </a:pPr>
                    <a:endParaRPr lang="ko-KR" altLang="en-US" sz="1000" b="1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6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3449" y="1036"/>
                    <a:ext cx="34" cy="0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latinLnBrk="0">
                      <a:defRPr/>
                    </a:pPr>
                    <a:endParaRPr lang="ko-KR" altLang="en-US" sz="1000" b="1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7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3528" y="981"/>
                    <a:ext cx="34" cy="0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latinLnBrk="0">
                      <a:defRPr/>
                    </a:pPr>
                    <a:endParaRPr lang="ko-KR" altLang="en-US" sz="1000" b="1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8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3528" y="1094"/>
                    <a:ext cx="34" cy="0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latinLnBrk="0">
                      <a:defRPr/>
                    </a:pPr>
                    <a:endParaRPr lang="ko-KR" altLang="en-US" sz="1000" b="1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9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3564" y="981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latinLnBrk="0">
                      <a:defRPr/>
                    </a:pPr>
                    <a:endParaRPr lang="ko-KR" altLang="en-US" sz="1000" b="1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138" name="AutoShape 92"/>
                <p:cNvSpPr>
                  <a:spLocks noChangeArrowheads="1"/>
                </p:cNvSpPr>
                <p:nvPr/>
              </p:nvSpPr>
              <p:spPr bwMode="auto">
                <a:xfrm>
                  <a:off x="4550" y="1382"/>
                  <a:ext cx="34" cy="34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4F81BD">
                        <a:shade val="51000"/>
                        <a:satMod val="130000"/>
                      </a:srgbClr>
                    </a:gs>
                    <a:gs pos="80000">
                      <a:srgbClr val="4F81BD">
                        <a:shade val="93000"/>
                        <a:satMod val="130000"/>
                      </a:srgbClr>
                    </a:gs>
                    <a:gs pos="100000">
                      <a:srgbClr val="4F81B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wrap="none"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139" name="Line 93"/>
                <p:cNvSpPr>
                  <a:spLocks noChangeShapeType="1"/>
                </p:cNvSpPr>
                <p:nvPr/>
              </p:nvSpPr>
              <p:spPr bwMode="auto">
                <a:xfrm>
                  <a:off x="4550" y="1382"/>
                  <a:ext cx="34" cy="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40" name="Line 94"/>
                <p:cNvSpPr>
                  <a:spLocks noChangeShapeType="1"/>
                </p:cNvSpPr>
                <p:nvPr/>
              </p:nvSpPr>
              <p:spPr bwMode="auto">
                <a:xfrm>
                  <a:off x="4486" y="1366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41" name="Line 95"/>
                <p:cNvSpPr>
                  <a:spLocks noChangeShapeType="1"/>
                </p:cNvSpPr>
                <p:nvPr/>
              </p:nvSpPr>
              <p:spPr bwMode="auto">
                <a:xfrm>
                  <a:off x="4531" y="1117"/>
                  <a:ext cx="0" cy="249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42" name="Line 96"/>
                <p:cNvSpPr>
                  <a:spLocks noChangeShapeType="1"/>
                </p:cNvSpPr>
                <p:nvPr/>
              </p:nvSpPr>
              <p:spPr bwMode="auto">
                <a:xfrm>
                  <a:off x="4531" y="1434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43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4486" y="1366"/>
                  <a:ext cx="45" cy="23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44" name="Line 98"/>
                <p:cNvSpPr>
                  <a:spLocks noChangeShapeType="1"/>
                </p:cNvSpPr>
                <p:nvPr/>
              </p:nvSpPr>
              <p:spPr bwMode="auto">
                <a:xfrm>
                  <a:off x="4486" y="1412"/>
                  <a:ext cx="45" cy="22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 type="stealth" w="sm" len="sm"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45" name="Line 99"/>
                <p:cNvSpPr>
                  <a:spLocks noChangeShapeType="1"/>
                </p:cNvSpPr>
                <p:nvPr/>
              </p:nvSpPr>
              <p:spPr bwMode="auto">
                <a:xfrm>
                  <a:off x="4452" y="1399"/>
                  <a:ext cx="34" cy="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46" name="Line 100"/>
                <p:cNvSpPr>
                  <a:spLocks noChangeShapeType="1"/>
                </p:cNvSpPr>
                <p:nvPr/>
              </p:nvSpPr>
              <p:spPr bwMode="auto">
                <a:xfrm>
                  <a:off x="4531" y="1344"/>
                  <a:ext cx="34" cy="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47" name="Line 101"/>
                <p:cNvSpPr>
                  <a:spLocks noChangeShapeType="1"/>
                </p:cNvSpPr>
                <p:nvPr/>
              </p:nvSpPr>
              <p:spPr bwMode="auto">
                <a:xfrm>
                  <a:off x="4531" y="1457"/>
                  <a:ext cx="34" cy="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48" name="Line 102"/>
                <p:cNvSpPr>
                  <a:spLocks noChangeShapeType="1"/>
                </p:cNvSpPr>
                <p:nvPr/>
              </p:nvSpPr>
              <p:spPr bwMode="auto">
                <a:xfrm>
                  <a:off x="4567" y="134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6" name="Line 104"/>
              <p:cNvSpPr>
                <a:spLocks noChangeShapeType="1"/>
              </p:cNvSpPr>
              <p:nvPr/>
            </p:nvSpPr>
            <p:spPr bwMode="auto">
              <a:xfrm rot="5400000">
                <a:off x="5439148" y="4911651"/>
                <a:ext cx="107950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" name="Line 105"/>
              <p:cNvSpPr>
                <a:spLocks noChangeShapeType="1"/>
              </p:cNvSpPr>
              <p:nvPr/>
            </p:nvSpPr>
            <p:spPr bwMode="auto">
              <a:xfrm rot="5400000" flipV="1">
                <a:off x="5745535" y="4692576"/>
                <a:ext cx="0" cy="43180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Line 106"/>
              <p:cNvSpPr>
                <a:spLocks noChangeShapeType="1"/>
              </p:cNvSpPr>
              <p:nvPr/>
            </p:nvSpPr>
            <p:spPr bwMode="auto">
              <a:xfrm rot="5400000" flipV="1">
                <a:off x="5277223" y="4692576"/>
                <a:ext cx="0" cy="43180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Rectangle 112"/>
              <p:cNvSpPr>
                <a:spLocks noChangeArrowheads="1"/>
              </p:cNvSpPr>
              <p:nvPr/>
            </p:nvSpPr>
            <p:spPr bwMode="auto">
              <a:xfrm>
                <a:off x="3927507" y="5201171"/>
                <a:ext cx="647700" cy="287338"/>
              </a:xfrm>
              <a:prstGeom prst="rect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anchor="ctr"/>
              <a:lstStyle/>
              <a:p>
                <a:pPr algn="ctr" latinLnBrk="0">
                  <a:defRPr/>
                </a:pPr>
                <a:r>
                  <a:rPr lang="pl-PL" altLang="ko-KR" sz="1000" b="1" kern="0" dirty="0" smtClean="0">
                    <a:solidFill>
                      <a:sysClr val="window" lastClr="FFFFFF"/>
                    </a:solidFill>
                  </a:rPr>
                  <a:t>Bramki</a:t>
                </a:r>
                <a:endParaRPr lang="en-US" altLang="ko-KR" sz="1000" b="1" kern="0" dirty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0" name="Rectangle 113"/>
              <p:cNvSpPr>
                <a:spLocks noChangeArrowheads="1"/>
              </p:cNvSpPr>
              <p:nvPr/>
            </p:nvSpPr>
            <p:spPr bwMode="auto">
              <a:xfrm>
                <a:off x="3906417" y="4472707"/>
                <a:ext cx="647700" cy="287338"/>
              </a:xfrm>
              <a:prstGeom prst="rect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anchor="ctr"/>
              <a:lstStyle/>
              <a:p>
                <a:pPr algn="ctr" latinLnBrk="0">
                  <a:defRPr/>
                </a:pPr>
                <a:r>
                  <a:rPr lang="pl-PL" altLang="ko-KR" sz="1000" b="1" kern="0" dirty="0" smtClean="0">
                    <a:solidFill>
                      <a:sysClr val="window" lastClr="FFFFFF"/>
                    </a:solidFill>
                  </a:rPr>
                  <a:t>Sterowanie</a:t>
                </a:r>
                <a:endParaRPr lang="en-US" altLang="ko-KR" sz="1000" b="1" kern="0" dirty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1" name="Rectangle 164"/>
              <p:cNvSpPr>
                <a:spLocks noChangeArrowheads="1"/>
              </p:cNvSpPr>
              <p:nvPr/>
            </p:nvSpPr>
            <p:spPr bwMode="auto">
              <a:xfrm>
                <a:off x="4949403" y="5034682"/>
                <a:ext cx="1153343" cy="842963"/>
              </a:xfrm>
              <a:prstGeom prst="rect">
                <a:avLst/>
              </a:prstGeom>
              <a:noFill/>
              <a:ln w="9525" algn="ctr">
                <a:solidFill>
                  <a:sysClr val="windowText" lastClr="000000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latinLnBrk="0">
                  <a:defRPr/>
                </a:pPr>
                <a:endParaRPr lang="en-US" altLang="ko-KR" sz="1000" b="1" kern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22" name="AutoShape 166"/>
              <p:cNvCxnSpPr>
                <a:cxnSpLocks noChangeShapeType="1"/>
                <a:stCxn id="99" idx="3"/>
                <a:endCxn id="19" idx="0"/>
              </p:cNvCxnSpPr>
              <p:nvPr/>
            </p:nvCxnSpPr>
            <p:spPr bwMode="auto">
              <a:xfrm>
                <a:off x="3438105" y="5102151"/>
                <a:ext cx="813252" cy="99020"/>
              </a:xfrm>
              <a:prstGeom prst="bentConnector2">
                <a:avLst/>
              </a:prstGeom>
              <a:noFill/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</p:spPr>
          </p:cxnSp>
          <p:sp>
            <p:nvSpPr>
              <p:cNvPr id="23" name="Line 172"/>
              <p:cNvSpPr>
                <a:spLocks noChangeShapeType="1"/>
              </p:cNvSpPr>
              <p:nvPr/>
            </p:nvSpPr>
            <p:spPr bwMode="auto">
              <a:xfrm flipV="1">
                <a:off x="1529929" y="5025157"/>
                <a:ext cx="15843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Oval 173"/>
              <p:cNvSpPr>
                <a:spLocks noChangeArrowheads="1"/>
              </p:cNvSpPr>
              <p:nvPr/>
            </p:nvSpPr>
            <p:spPr bwMode="auto">
              <a:xfrm>
                <a:off x="1968079" y="4987057"/>
                <a:ext cx="71438" cy="71438"/>
              </a:xfrm>
              <a:prstGeom prst="ellipse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5" name="Line 174"/>
              <p:cNvSpPr>
                <a:spLocks noChangeShapeType="1"/>
              </p:cNvSpPr>
              <p:nvPr/>
            </p:nvSpPr>
            <p:spPr bwMode="auto">
              <a:xfrm flipV="1">
                <a:off x="1529929" y="5609357"/>
                <a:ext cx="15843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" name="Oval 175"/>
              <p:cNvSpPr>
                <a:spLocks noChangeArrowheads="1"/>
              </p:cNvSpPr>
              <p:nvPr/>
            </p:nvSpPr>
            <p:spPr bwMode="auto">
              <a:xfrm>
                <a:off x="1968079" y="5571257"/>
                <a:ext cx="71438" cy="71438"/>
              </a:xfrm>
              <a:prstGeom prst="ellipse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7" name="Rectangle 176"/>
              <p:cNvSpPr>
                <a:spLocks noChangeArrowheads="1"/>
              </p:cNvSpPr>
              <p:nvPr/>
            </p:nvSpPr>
            <p:spPr bwMode="auto">
              <a:xfrm>
                <a:off x="2285579" y="4971182"/>
                <a:ext cx="360363" cy="107950"/>
              </a:xfrm>
              <a:prstGeom prst="rect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8" name="Rectangle 177"/>
              <p:cNvSpPr>
                <a:spLocks noChangeArrowheads="1"/>
              </p:cNvSpPr>
              <p:nvPr/>
            </p:nvSpPr>
            <p:spPr bwMode="auto">
              <a:xfrm>
                <a:off x="2285579" y="5556969"/>
                <a:ext cx="360363" cy="107950"/>
              </a:xfrm>
              <a:prstGeom prst="rect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9" name="AutoShape 179"/>
              <p:cNvSpPr>
                <a:spLocks noChangeArrowheads="1"/>
              </p:cNvSpPr>
              <p:nvPr/>
            </p:nvSpPr>
            <p:spPr bwMode="auto">
              <a:xfrm rot="16200000">
                <a:off x="2226842" y="4526682"/>
                <a:ext cx="71438" cy="71438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30" name="Line 182"/>
              <p:cNvSpPr>
                <a:spLocks noChangeShapeType="1"/>
              </p:cNvSpPr>
              <p:nvPr/>
            </p:nvSpPr>
            <p:spPr bwMode="auto">
              <a:xfrm rot="5400000" flipV="1">
                <a:off x="1753767" y="3837707"/>
                <a:ext cx="0" cy="1452563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Line 184"/>
              <p:cNvSpPr>
                <a:spLocks noChangeShapeType="1"/>
              </p:cNvSpPr>
              <p:nvPr/>
            </p:nvSpPr>
            <p:spPr bwMode="auto">
              <a:xfrm>
                <a:off x="2226842" y="4509219"/>
                <a:ext cx="0" cy="10795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AutoShape 192"/>
              <p:cNvSpPr>
                <a:spLocks noChangeArrowheads="1"/>
              </p:cNvSpPr>
              <p:nvPr/>
            </p:nvSpPr>
            <p:spPr bwMode="auto">
              <a:xfrm rot="10800000">
                <a:off x="2969792" y="5264869"/>
                <a:ext cx="71438" cy="71438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ysClr val="windowText" lastClr="000000">
                      <a:shade val="51000"/>
                      <a:satMod val="130000"/>
                    </a:sysClr>
                  </a:gs>
                  <a:gs pos="80000">
                    <a:sysClr val="windowText" lastClr="000000">
                      <a:shade val="93000"/>
                      <a:satMod val="130000"/>
                    </a:sysClr>
                  </a:gs>
                  <a:gs pos="100000">
                    <a:sysClr val="windowText" lastClr="000000">
                      <a:shade val="94000"/>
                      <a:satMod val="135000"/>
                    </a:sys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33" name="Line 193"/>
              <p:cNvSpPr>
                <a:spLocks noChangeShapeType="1"/>
              </p:cNvSpPr>
              <p:nvPr/>
            </p:nvSpPr>
            <p:spPr bwMode="auto">
              <a:xfrm flipV="1">
                <a:off x="3006304" y="5172794"/>
                <a:ext cx="0" cy="92075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Line 194"/>
              <p:cNvSpPr>
                <a:spLocks noChangeShapeType="1"/>
              </p:cNvSpPr>
              <p:nvPr/>
            </p:nvSpPr>
            <p:spPr bwMode="auto">
              <a:xfrm>
                <a:off x="3006304" y="5174382"/>
                <a:ext cx="107950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AutoShape 195"/>
              <p:cNvSpPr>
                <a:spLocks noChangeArrowheads="1"/>
              </p:cNvSpPr>
              <p:nvPr/>
            </p:nvSpPr>
            <p:spPr bwMode="auto">
              <a:xfrm rot="10800000">
                <a:off x="2969792" y="5842719"/>
                <a:ext cx="71438" cy="71438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ysClr val="windowText" lastClr="000000">
                      <a:shade val="51000"/>
                      <a:satMod val="130000"/>
                    </a:sysClr>
                  </a:gs>
                  <a:gs pos="80000">
                    <a:sysClr val="windowText" lastClr="000000">
                      <a:shade val="93000"/>
                      <a:satMod val="130000"/>
                    </a:sysClr>
                  </a:gs>
                  <a:gs pos="100000">
                    <a:sysClr val="windowText" lastClr="000000">
                      <a:shade val="94000"/>
                      <a:satMod val="135000"/>
                    </a:sys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36" name="Line 196"/>
              <p:cNvSpPr>
                <a:spLocks noChangeShapeType="1"/>
              </p:cNvSpPr>
              <p:nvPr/>
            </p:nvSpPr>
            <p:spPr bwMode="auto">
              <a:xfrm flipV="1">
                <a:off x="3006304" y="5750644"/>
                <a:ext cx="0" cy="92075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Line 197"/>
              <p:cNvSpPr>
                <a:spLocks noChangeShapeType="1"/>
              </p:cNvSpPr>
              <p:nvPr/>
            </p:nvSpPr>
            <p:spPr bwMode="auto">
              <a:xfrm>
                <a:off x="3006304" y="5752232"/>
                <a:ext cx="107950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Line 205"/>
              <p:cNvSpPr>
                <a:spLocks noChangeShapeType="1"/>
              </p:cNvSpPr>
              <p:nvPr/>
            </p:nvSpPr>
            <p:spPr bwMode="auto">
              <a:xfrm flipV="1">
                <a:off x="3438104" y="5661744"/>
                <a:ext cx="215900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39" name="AutoShape 206"/>
              <p:cNvCxnSpPr>
                <a:cxnSpLocks noChangeShapeType="1"/>
                <a:stCxn id="82" idx="3"/>
                <a:endCxn id="19" idx="2"/>
              </p:cNvCxnSpPr>
              <p:nvPr/>
            </p:nvCxnSpPr>
            <p:spPr bwMode="auto">
              <a:xfrm flipV="1">
                <a:off x="3942929" y="5488509"/>
                <a:ext cx="308429" cy="171647"/>
              </a:xfrm>
              <a:prstGeom prst="bentConnector2">
                <a:avLst/>
              </a:prstGeom>
              <a:noFill/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</p:spPr>
          </p:cxnSp>
          <p:sp>
            <p:nvSpPr>
              <p:cNvPr id="40" name="Line 207"/>
              <p:cNvSpPr>
                <a:spLocks noChangeShapeType="1"/>
              </p:cNvSpPr>
              <p:nvPr/>
            </p:nvSpPr>
            <p:spPr bwMode="auto">
              <a:xfrm>
                <a:off x="2479254" y="4352057"/>
                <a:ext cx="0" cy="211138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Rectangle 208"/>
              <p:cNvSpPr>
                <a:spLocks noChangeArrowheads="1"/>
              </p:cNvSpPr>
              <p:nvPr/>
            </p:nvSpPr>
            <p:spPr bwMode="auto">
              <a:xfrm>
                <a:off x="2442742" y="4423494"/>
                <a:ext cx="71438" cy="107950"/>
              </a:xfrm>
              <a:prstGeom prst="rect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2" name="Oval 171"/>
              <p:cNvSpPr>
                <a:spLocks noChangeArrowheads="1"/>
              </p:cNvSpPr>
              <p:nvPr/>
            </p:nvSpPr>
            <p:spPr bwMode="auto">
              <a:xfrm>
                <a:off x="1969667" y="4531444"/>
                <a:ext cx="71438" cy="71438"/>
              </a:xfrm>
              <a:prstGeom prst="ellipse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3" name="Text Box 209"/>
              <p:cNvSpPr txBox="1">
                <a:spLocks noChangeArrowheads="1"/>
              </p:cNvSpPr>
              <p:nvPr/>
            </p:nvSpPr>
            <p:spPr bwMode="auto">
              <a:xfrm>
                <a:off x="2298279" y="4123457"/>
                <a:ext cx="418704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FF6600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>
                <a:spAutoFit/>
              </a:bodyPr>
              <a:lstStyle/>
              <a:p>
                <a:pPr latinLnBrk="0">
                  <a:defRPr/>
                </a:pPr>
                <a:r>
                  <a:rPr kumimoji="1" lang="en-US" altLang="ko-KR" sz="1000" b="1" dirty="0">
                    <a:ln>
                      <a:solidFill>
                        <a:srgbClr val="000000">
                          <a:alpha val="10000"/>
                        </a:srgbClr>
                      </a:solidFill>
                    </a:ln>
                    <a:solidFill>
                      <a:prstClr val="black"/>
                    </a:solidFill>
                  </a:rPr>
                  <a:t>24V</a:t>
                </a:r>
                <a:endParaRPr kumimoji="1" lang="ko-KR" altLang="en-US" sz="1000" b="1" dirty="0">
                  <a:ln>
                    <a:solidFill>
                      <a:srgbClr val="000000">
                        <a:alpha val="10000"/>
                      </a:srgbClr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210"/>
              <p:cNvSpPr>
                <a:spLocks noChangeArrowheads="1"/>
              </p:cNvSpPr>
              <p:nvPr/>
            </p:nvSpPr>
            <p:spPr bwMode="auto">
              <a:xfrm>
                <a:off x="2461792" y="4320307"/>
                <a:ext cx="36513" cy="36513"/>
              </a:xfrm>
              <a:prstGeom prst="ellipse">
                <a:avLst/>
              </a:prstGeom>
              <a:solidFill>
                <a:sysClr val="window" lastClr="FFFFFF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5" name="AutoShape 212"/>
              <p:cNvSpPr>
                <a:spLocks noChangeArrowheads="1"/>
              </p:cNvSpPr>
              <p:nvPr/>
            </p:nvSpPr>
            <p:spPr bwMode="auto">
              <a:xfrm>
                <a:off x="4373142" y="4833069"/>
                <a:ext cx="180975" cy="323850"/>
              </a:xfrm>
              <a:prstGeom prst="downArrow">
                <a:avLst>
                  <a:gd name="adj1" fmla="val 38593"/>
                  <a:gd name="adj2" fmla="val 67544"/>
                </a:avLst>
              </a:prstGeom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6" name="AutoShape 215"/>
              <p:cNvSpPr>
                <a:spLocks noChangeArrowheads="1"/>
              </p:cNvSpPr>
              <p:nvPr/>
            </p:nvSpPr>
            <p:spPr bwMode="auto">
              <a:xfrm rot="16200000">
                <a:off x="4662067" y="5209307"/>
                <a:ext cx="180975" cy="323850"/>
              </a:xfrm>
              <a:prstGeom prst="downArrow">
                <a:avLst>
                  <a:gd name="adj1" fmla="val 38593"/>
                  <a:gd name="adj2" fmla="val 67544"/>
                </a:avLst>
              </a:prstGeom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7" name="Line 216"/>
              <p:cNvSpPr>
                <a:spLocks noChangeShapeType="1"/>
              </p:cNvSpPr>
              <p:nvPr/>
            </p:nvSpPr>
            <p:spPr bwMode="auto">
              <a:xfrm>
                <a:off x="5525667" y="3874219"/>
                <a:ext cx="0" cy="53975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Line 217"/>
              <p:cNvSpPr>
                <a:spLocks noChangeShapeType="1"/>
              </p:cNvSpPr>
              <p:nvPr/>
            </p:nvSpPr>
            <p:spPr bwMode="auto">
              <a:xfrm>
                <a:off x="5417717" y="3874219"/>
                <a:ext cx="0" cy="287338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Line 218"/>
              <p:cNvSpPr>
                <a:spLocks noChangeShapeType="1"/>
              </p:cNvSpPr>
              <p:nvPr/>
            </p:nvSpPr>
            <p:spPr bwMode="auto">
              <a:xfrm>
                <a:off x="5633617" y="3874219"/>
                <a:ext cx="0" cy="792163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50" name="Group 221"/>
              <p:cNvGrpSpPr>
                <a:grpSpLocks/>
              </p:cNvGrpSpPr>
              <p:nvPr/>
            </p:nvGrpSpPr>
            <p:grpSpPr bwMode="auto">
              <a:xfrm>
                <a:off x="5382792" y="3823419"/>
                <a:ext cx="71438" cy="71438"/>
                <a:chOff x="5275" y="662"/>
                <a:chExt cx="45" cy="45"/>
              </a:xfrm>
            </p:grpSpPr>
            <p:sp>
              <p:nvSpPr>
                <p:cNvPr id="135" name="Oval 219"/>
                <p:cNvSpPr>
                  <a:spLocks noChangeArrowheads="1"/>
                </p:cNvSpPr>
                <p:nvPr/>
              </p:nvSpPr>
              <p:spPr bwMode="auto">
                <a:xfrm>
                  <a:off x="5275" y="662"/>
                  <a:ext cx="45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shade val="51000"/>
                        <a:satMod val="130000"/>
                      </a:srgbClr>
                    </a:gs>
                    <a:gs pos="80000">
                      <a:srgbClr val="4F81BD">
                        <a:shade val="93000"/>
                        <a:satMod val="130000"/>
                      </a:srgbClr>
                    </a:gs>
                    <a:gs pos="100000">
                      <a:srgbClr val="4F81B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wrap="none"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136" name="Oval 220"/>
                <p:cNvSpPr>
                  <a:spLocks noChangeArrowheads="1"/>
                </p:cNvSpPr>
                <p:nvPr/>
              </p:nvSpPr>
              <p:spPr bwMode="auto">
                <a:xfrm>
                  <a:off x="5287" y="673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shade val="51000"/>
                        <a:satMod val="130000"/>
                      </a:srgbClr>
                    </a:gs>
                    <a:gs pos="80000">
                      <a:srgbClr val="4F81BD">
                        <a:shade val="93000"/>
                        <a:satMod val="130000"/>
                      </a:srgbClr>
                    </a:gs>
                    <a:gs pos="100000">
                      <a:srgbClr val="4F81B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wrap="none"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" lastClr="FFFFFF"/>
                    </a:solidFill>
                  </a:endParaRPr>
                </a:p>
              </p:txBody>
            </p:sp>
          </p:grpSp>
          <p:grpSp>
            <p:nvGrpSpPr>
              <p:cNvPr id="51" name="Group 222"/>
              <p:cNvGrpSpPr>
                <a:grpSpLocks/>
              </p:cNvGrpSpPr>
              <p:nvPr/>
            </p:nvGrpSpPr>
            <p:grpSpPr bwMode="auto">
              <a:xfrm>
                <a:off x="5490742" y="3825007"/>
                <a:ext cx="71438" cy="71438"/>
                <a:chOff x="5275" y="662"/>
                <a:chExt cx="45" cy="45"/>
              </a:xfrm>
            </p:grpSpPr>
            <p:sp>
              <p:nvSpPr>
                <p:cNvPr id="133" name="Oval 223"/>
                <p:cNvSpPr>
                  <a:spLocks noChangeArrowheads="1"/>
                </p:cNvSpPr>
                <p:nvPr/>
              </p:nvSpPr>
              <p:spPr bwMode="auto">
                <a:xfrm>
                  <a:off x="5275" y="662"/>
                  <a:ext cx="45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shade val="51000"/>
                        <a:satMod val="130000"/>
                      </a:srgbClr>
                    </a:gs>
                    <a:gs pos="80000">
                      <a:srgbClr val="4F81BD">
                        <a:shade val="93000"/>
                        <a:satMod val="130000"/>
                      </a:srgbClr>
                    </a:gs>
                    <a:gs pos="100000">
                      <a:srgbClr val="4F81B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wrap="none"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134" name="Oval 224"/>
                <p:cNvSpPr>
                  <a:spLocks noChangeArrowheads="1"/>
                </p:cNvSpPr>
                <p:nvPr/>
              </p:nvSpPr>
              <p:spPr bwMode="auto">
                <a:xfrm>
                  <a:off x="5287" y="673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shade val="51000"/>
                        <a:satMod val="130000"/>
                      </a:srgbClr>
                    </a:gs>
                    <a:gs pos="80000">
                      <a:srgbClr val="4F81BD">
                        <a:shade val="93000"/>
                        <a:satMod val="130000"/>
                      </a:srgbClr>
                    </a:gs>
                    <a:gs pos="100000">
                      <a:srgbClr val="4F81B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wrap="none"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" lastClr="FFFFFF"/>
                    </a:solidFill>
                  </a:endParaRPr>
                </a:p>
              </p:txBody>
            </p:sp>
          </p:grpSp>
          <p:grpSp>
            <p:nvGrpSpPr>
              <p:cNvPr id="52" name="Group 225"/>
              <p:cNvGrpSpPr>
                <a:grpSpLocks/>
              </p:cNvGrpSpPr>
              <p:nvPr/>
            </p:nvGrpSpPr>
            <p:grpSpPr bwMode="auto">
              <a:xfrm>
                <a:off x="5598692" y="3825007"/>
                <a:ext cx="71438" cy="71438"/>
                <a:chOff x="5275" y="662"/>
                <a:chExt cx="45" cy="45"/>
              </a:xfrm>
            </p:grpSpPr>
            <p:sp>
              <p:nvSpPr>
                <p:cNvPr id="131" name="Oval 226"/>
                <p:cNvSpPr>
                  <a:spLocks noChangeArrowheads="1"/>
                </p:cNvSpPr>
                <p:nvPr/>
              </p:nvSpPr>
              <p:spPr bwMode="auto">
                <a:xfrm>
                  <a:off x="5275" y="662"/>
                  <a:ext cx="45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shade val="51000"/>
                        <a:satMod val="130000"/>
                      </a:srgbClr>
                    </a:gs>
                    <a:gs pos="80000">
                      <a:srgbClr val="4F81BD">
                        <a:shade val="93000"/>
                        <a:satMod val="130000"/>
                      </a:srgbClr>
                    </a:gs>
                    <a:gs pos="100000">
                      <a:srgbClr val="4F81B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wrap="none"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132" name="Oval 227"/>
                <p:cNvSpPr>
                  <a:spLocks noChangeArrowheads="1"/>
                </p:cNvSpPr>
                <p:nvPr/>
              </p:nvSpPr>
              <p:spPr bwMode="auto">
                <a:xfrm>
                  <a:off x="5287" y="673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shade val="51000"/>
                        <a:satMod val="130000"/>
                      </a:srgbClr>
                    </a:gs>
                    <a:gs pos="80000">
                      <a:srgbClr val="4F81BD">
                        <a:shade val="93000"/>
                        <a:satMod val="130000"/>
                      </a:srgbClr>
                    </a:gs>
                    <a:gs pos="100000">
                      <a:srgbClr val="4F81B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wrap="none"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" lastClr="FFFFFF"/>
                    </a:solidFill>
                  </a:endParaRPr>
                </a:p>
              </p:txBody>
            </p:sp>
          </p:grpSp>
          <p:sp>
            <p:nvSpPr>
              <p:cNvPr id="53" name="Line 228"/>
              <p:cNvSpPr>
                <a:spLocks noChangeShapeType="1"/>
              </p:cNvSpPr>
              <p:nvPr/>
            </p:nvSpPr>
            <p:spPr bwMode="auto">
              <a:xfrm>
                <a:off x="5408192" y="5730007"/>
                <a:ext cx="0" cy="61595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54" name="Group 229"/>
              <p:cNvGrpSpPr>
                <a:grpSpLocks/>
              </p:cNvGrpSpPr>
              <p:nvPr/>
            </p:nvGrpSpPr>
            <p:grpSpPr bwMode="auto">
              <a:xfrm>
                <a:off x="5373267" y="6131648"/>
                <a:ext cx="71438" cy="71438"/>
                <a:chOff x="5275" y="662"/>
                <a:chExt cx="45" cy="45"/>
              </a:xfrm>
            </p:grpSpPr>
            <p:sp>
              <p:nvSpPr>
                <p:cNvPr id="129" name="Oval 230"/>
                <p:cNvSpPr>
                  <a:spLocks noChangeArrowheads="1"/>
                </p:cNvSpPr>
                <p:nvPr/>
              </p:nvSpPr>
              <p:spPr bwMode="auto">
                <a:xfrm>
                  <a:off x="5275" y="662"/>
                  <a:ext cx="45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shade val="51000"/>
                        <a:satMod val="130000"/>
                      </a:srgbClr>
                    </a:gs>
                    <a:gs pos="80000">
                      <a:srgbClr val="4F81BD">
                        <a:shade val="93000"/>
                        <a:satMod val="130000"/>
                      </a:srgbClr>
                    </a:gs>
                    <a:gs pos="100000">
                      <a:srgbClr val="4F81B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wrap="none"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130" name="Oval 231"/>
                <p:cNvSpPr>
                  <a:spLocks noChangeArrowheads="1"/>
                </p:cNvSpPr>
                <p:nvPr/>
              </p:nvSpPr>
              <p:spPr bwMode="auto">
                <a:xfrm>
                  <a:off x="5287" y="673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shade val="51000"/>
                        <a:satMod val="130000"/>
                      </a:srgbClr>
                    </a:gs>
                    <a:gs pos="80000">
                      <a:srgbClr val="4F81BD">
                        <a:shade val="93000"/>
                        <a:satMod val="130000"/>
                      </a:srgbClr>
                    </a:gs>
                    <a:gs pos="100000">
                      <a:srgbClr val="4F81B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wrap="none"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" lastClr="FFFFFF"/>
                    </a:solidFill>
                  </a:endParaRPr>
                </a:p>
              </p:txBody>
            </p:sp>
          </p:grpSp>
          <p:sp>
            <p:nvSpPr>
              <p:cNvPr id="55" name="Line 238"/>
              <p:cNvSpPr>
                <a:spLocks noChangeShapeType="1"/>
              </p:cNvSpPr>
              <p:nvPr/>
            </p:nvSpPr>
            <p:spPr bwMode="auto">
              <a:xfrm>
                <a:off x="5517729" y="5464894"/>
                <a:ext cx="0" cy="808038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" name="Line 239"/>
              <p:cNvSpPr>
                <a:spLocks noChangeShapeType="1"/>
              </p:cNvSpPr>
              <p:nvPr/>
            </p:nvSpPr>
            <p:spPr bwMode="auto">
              <a:xfrm>
                <a:off x="5625679" y="5196607"/>
                <a:ext cx="0" cy="1112838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57" name="Group 232"/>
              <p:cNvGrpSpPr>
                <a:grpSpLocks/>
              </p:cNvGrpSpPr>
              <p:nvPr/>
            </p:nvGrpSpPr>
            <p:grpSpPr bwMode="auto">
              <a:xfrm>
                <a:off x="5481217" y="6133236"/>
                <a:ext cx="71438" cy="71438"/>
                <a:chOff x="5275" y="662"/>
                <a:chExt cx="45" cy="45"/>
              </a:xfrm>
            </p:grpSpPr>
            <p:sp>
              <p:nvSpPr>
                <p:cNvPr id="127" name="Oval 233"/>
                <p:cNvSpPr>
                  <a:spLocks noChangeArrowheads="1"/>
                </p:cNvSpPr>
                <p:nvPr/>
              </p:nvSpPr>
              <p:spPr bwMode="auto">
                <a:xfrm>
                  <a:off x="5275" y="662"/>
                  <a:ext cx="45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shade val="51000"/>
                        <a:satMod val="130000"/>
                      </a:srgbClr>
                    </a:gs>
                    <a:gs pos="80000">
                      <a:srgbClr val="4F81BD">
                        <a:shade val="93000"/>
                        <a:satMod val="130000"/>
                      </a:srgbClr>
                    </a:gs>
                    <a:gs pos="100000">
                      <a:srgbClr val="4F81B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wrap="none"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128" name="Oval 234"/>
                <p:cNvSpPr>
                  <a:spLocks noChangeArrowheads="1"/>
                </p:cNvSpPr>
                <p:nvPr/>
              </p:nvSpPr>
              <p:spPr bwMode="auto">
                <a:xfrm>
                  <a:off x="5287" y="673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shade val="51000"/>
                        <a:satMod val="130000"/>
                      </a:srgbClr>
                    </a:gs>
                    <a:gs pos="80000">
                      <a:srgbClr val="4F81BD">
                        <a:shade val="93000"/>
                        <a:satMod val="130000"/>
                      </a:srgbClr>
                    </a:gs>
                    <a:gs pos="100000">
                      <a:srgbClr val="4F81B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wrap="none"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" lastClr="FFFFFF"/>
                    </a:solidFill>
                  </a:endParaRPr>
                </a:p>
              </p:txBody>
            </p:sp>
          </p:grpSp>
          <p:sp>
            <p:nvSpPr>
              <p:cNvPr id="58" name="Oval 240"/>
              <p:cNvSpPr>
                <a:spLocks noChangeArrowheads="1"/>
              </p:cNvSpPr>
              <p:nvPr/>
            </p:nvSpPr>
            <p:spPr bwMode="auto">
              <a:xfrm>
                <a:off x="5373267" y="6238007"/>
                <a:ext cx="287338" cy="287338"/>
              </a:xfrm>
              <a:prstGeom prst="ellipse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anchor="ctr"/>
              <a:lstStyle/>
              <a:p>
                <a:pPr algn="ctr" latinLnBrk="0">
                  <a:defRPr/>
                </a:pPr>
                <a:r>
                  <a:rPr lang="en-US" altLang="ko-KR" sz="1000" b="1" kern="0">
                    <a:solidFill>
                      <a:sysClr val="window" lastClr="FFFFFF"/>
                    </a:solidFill>
                  </a:rPr>
                  <a:t>M</a:t>
                </a:r>
              </a:p>
            </p:txBody>
          </p:sp>
          <p:sp>
            <p:nvSpPr>
              <p:cNvPr id="59" name="Text Box 241"/>
              <p:cNvSpPr txBox="1">
                <a:spLocks noChangeArrowheads="1"/>
              </p:cNvSpPr>
              <p:nvPr/>
            </p:nvSpPr>
            <p:spPr bwMode="auto">
              <a:xfrm>
                <a:off x="5130379" y="3632919"/>
                <a:ext cx="554274" cy="22611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FF6600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>
                <a:spAutoFit/>
              </a:bodyPr>
              <a:lstStyle/>
              <a:p>
                <a:pPr latinLnBrk="0">
                  <a:defRPr/>
                </a:pPr>
                <a:r>
                  <a:rPr kumimoji="1" lang="pl-PL" altLang="ko-KR" sz="1000" b="1" dirty="0" smtClean="0">
                    <a:ln>
                      <a:solidFill>
                        <a:srgbClr val="000000">
                          <a:alpha val="10000"/>
                        </a:srgbClr>
                      </a:solidFill>
                    </a:ln>
                    <a:solidFill>
                      <a:prstClr val="black"/>
                    </a:solidFill>
                  </a:rPr>
                  <a:t>Zasilanie</a:t>
                </a:r>
                <a:endParaRPr kumimoji="1" lang="en-US" altLang="ko-KR" sz="1000" b="1" dirty="0">
                  <a:ln>
                    <a:solidFill>
                      <a:srgbClr val="000000">
                        <a:alpha val="10000"/>
                      </a:srgbClr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0" name="Group 235"/>
              <p:cNvGrpSpPr>
                <a:grpSpLocks/>
              </p:cNvGrpSpPr>
              <p:nvPr/>
            </p:nvGrpSpPr>
            <p:grpSpPr bwMode="auto">
              <a:xfrm>
                <a:off x="5589167" y="6133236"/>
                <a:ext cx="71438" cy="71438"/>
                <a:chOff x="5275" y="662"/>
                <a:chExt cx="45" cy="45"/>
              </a:xfrm>
            </p:grpSpPr>
            <p:sp>
              <p:nvSpPr>
                <p:cNvPr id="125" name="Oval 236"/>
                <p:cNvSpPr>
                  <a:spLocks noChangeArrowheads="1"/>
                </p:cNvSpPr>
                <p:nvPr/>
              </p:nvSpPr>
              <p:spPr bwMode="auto">
                <a:xfrm>
                  <a:off x="5275" y="662"/>
                  <a:ext cx="45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shade val="51000"/>
                        <a:satMod val="130000"/>
                      </a:srgbClr>
                    </a:gs>
                    <a:gs pos="80000">
                      <a:srgbClr val="4F81BD">
                        <a:shade val="93000"/>
                        <a:satMod val="130000"/>
                      </a:srgbClr>
                    </a:gs>
                    <a:gs pos="100000">
                      <a:srgbClr val="4F81B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wrap="none"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126" name="Oval 237"/>
                <p:cNvSpPr>
                  <a:spLocks noChangeArrowheads="1"/>
                </p:cNvSpPr>
                <p:nvPr/>
              </p:nvSpPr>
              <p:spPr bwMode="auto">
                <a:xfrm>
                  <a:off x="5287" y="673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shade val="51000"/>
                        <a:satMod val="130000"/>
                      </a:srgbClr>
                    </a:gs>
                    <a:gs pos="80000">
                      <a:srgbClr val="4F81BD">
                        <a:shade val="93000"/>
                        <a:satMod val="130000"/>
                      </a:srgbClr>
                    </a:gs>
                    <a:gs pos="100000">
                      <a:srgbClr val="4F81B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wrap="none"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" lastClr="FFFFFF"/>
                    </a:solidFill>
                  </a:endParaRPr>
                </a:p>
              </p:txBody>
            </p:sp>
          </p:grpSp>
          <p:sp>
            <p:nvSpPr>
              <p:cNvPr id="61" name="Text Box 243"/>
              <p:cNvSpPr txBox="1">
                <a:spLocks noChangeArrowheads="1"/>
              </p:cNvSpPr>
              <p:nvPr/>
            </p:nvSpPr>
            <p:spPr bwMode="auto">
              <a:xfrm>
                <a:off x="1709317" y="4844182"/>
                <a:ext cx="346570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FF6600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>
                <a:spAutoFit/>
              </a:bodyPr>
              <a:lstStyle/>
              <a:p>
                <a:pPr latinLnBrk="0">
                  <a:defRPr/>
                </a:pPr>
                <a:r>
                  <a:rPr kumimoji="1" lang="en-US" altLang="ko-KR" sz="1000" b="1" dirty="0">
                    <a:ln>
                      <a:solidFill>
                        <a:srgbClr val="000000">
                          <a:alpha val="10000"/>
                        </a:srgbClr>
                      </a:solidFill>
                    </a:ln>
                    <a:solidFill>
                      <a:prstClr val="black"/>
                    </a:solidFill>
                  </a:rPr>
                  <a:t>SA</a:t>
                </a:r>
                <a:endParaRPr kumimoji="1" lang="ko-KR" altLang="en-US" sz="1000" b="1" dirty="0">
                  <a:ln>
                    <a:solidFill>
                      <a:srgbClr val="000000">
                        <a:alpha val="10000"/>
                      </a:srgbClr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Text Box 244"/>
              <p:cNvSpPr txBox="1">
                <a:spLocks noChangeArrowheads="1"/>
              </p:cNvSpPr>
              <p:nvPr/>
            </p:nvSpPr>
            <p:spPr bwMode="auto">
              <a:xfrm>
                <a:off x="1709317" y="5420444"/>
                <a:ext cx="338554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FF6600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>
                <a:spAutoFit/>
              </a:bodyPr>
              <a:lstStyle/>
              <a:p>
                <a:pPr latinLnBrk="0">
                  <a:defRPr/>
                </a:pPr>
                <a:r>
                  <a:rPr kumimoji="1" lang="en-US" altLang="ko-KR" sz="1000" b="1" dirty="0">
                    <a:ln>
                      <a:solidFill>
                        <a:srgbClr val="000000">
                          <a:alpha val="10000"/>
                        </a:srgbClr>
                      </a:solidFill>
                    </a:ln>
                    <a:solidFill>
                      <a:prstClr val="black"/>
                    </a:solidFill>
                  </a:rPr>
                  <a:t>SB</a:t>
                </a:r>
                <a:endParaRPr kumimoji="1" lang="ko-KR" altLang="en-US" sz="1000" b="1" dirty="0">
                  <a:ln>
                    <a:solidFill>
                      <a:srgbClr val="000000">
                        <a:alpha val="10000"/>
                      </a:srgbClr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Rectangle 250"/>
              <p:cNvSpPr>
                <a:spLocks noChangeArrowheads="1"/>
              </p:cNvSpPr>
              <p:nvPr/>
            </p:nvSpPr>
            <p:spPr bwMode="auto">
              <a:xfrm>
                <a:off x="1171154" y="4891807"/>
                <a:ext cx="431800" cy="865188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64" name="Line 254"/>
              <p:cNvSpPr>
                <a:spLocks noChangeShapeType="1"/>
              </p:cNvSpPr>
              <p:nvPr/>
            </p:nvSpPr>
            <p:spPr bwMode="auto">
              <a:xfrm>
                <a:off x="1026692" y="4563194"/>
                <a:ext cx="0" cy="1042988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" name="Line 256"/>
              <p:cNvSpPr>
                <a:spLocks noChangeShapeType="1"/>
              </p:cNvSpPr>
              <p:nvPr/>
            </p:nvSpPr>
            <p:spPr bwMode="auto">
              <a:xfrm flipV="1">
                <a:off x="1026692" y="5026744"/>
                <a:ext cx="215900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" name="Line 257"/>
              <p:cNvSpPr>
                <a:spLocks noChangeShapeType="1"/>
              </p:cNvSpPr>
              <p:nvPr/>
            </p:nvSpPr>
            <p:spPr bwMode="auto">
              <a:xfrm flipV="1">
                <a:off x="1026692" y="5606182"/>
                <a:ext cx="214313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" name="Text Box 259"/>
              <p:cNvSpPr txBox="1">
                <a:spLocks noChangeArrowheads="1"/>
              </p:cNvSpPr>
              <p:nvPr/>
            </p:nvSpPr>
            <p:spPr bwMode="auto">
              <a:xfrm>
                <a:off x="765767" y="5778766"/>
                <a:ext cx="1186600" cy="48049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FF6600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>
                <a:spAutoFit/>
              </a:bodyPr>
              <a:lstStyle/>
              <a:p>
                <a:pPr latinLnBrk="0">
                  <a:defRPr/>
                </a:pPr>
                <a:r>
                  <a:rPr kumimoji="1" lang="pl-PL" altLang="ko-KR" sz="1400" b="1" dirty="0" smtClean="0">
                    <a:ln>
                      <a:solidFill>
                        <a:srgbClr val="000000">
                          <a:alpha val="10000"/>
                        </a:srgbClr>
                      </a:solidFill>
                    </a:ln>
                    <a:solidFill>
                      <a:srgbClr val="8064A2">
                        <a:lumMod val="75000"/>
                      </a:srgbClr>
                    </a:solidFill>
                  </a:rPr>
                  <a:t>Przekaźnik</a:t>
                </a:r>
              </a:p>
              <a:p>
                <a:pPr latinLnBrk="0">
                  <a:defRPr/>
                </a:pPr>
                <a:r>
                  <a:rPr kumimoji="1" lang="pl-PL" altLang="ko-KR" sz="1400" b="1" dirty="0" smtClean="0">
                    <a:ln>
                      <a:solidFill>
                        <a:srgbClr val="000000">
                          <a:alpha val="10000"/>
                        </a:srgbClr>
                      </a:solidFill>
                    </a:ln>
                    <a:solidFill>
                      <a:srgbClr val="8064A2">
                        <a:lumMod val="75000"/>
                      </a:srgbClr>
                    </a:solidFill>
                  </a:rPr>
                  <a:t> bezpieczeństwa</a:t>
                </a:r>
                <a:endParaRPr kumimoji="1" lang="en-US" altLang="ko-KR" sz="1400" b="1" dirty="0">
                  <a:ln>
                    <a:solidFill>
                      <a:srgbClr val="000000">
                        <a:alpha val="10000"/>
                      </a:srgbClr>
                    </a:solidFill>
                  </a:ln>
                  <a:solidFill>
                    <a:srgbClr val="8064A2">
                      <a:lumMod val="75000"/>
                    </a:srgbClr>
                  </a:solidFill>
                </a:endParaRPr>
              </a:p>
            </p:txBody>
          </p:sp>
          <p:grpSp>
            <p:nvGrpSpPr>
              <p:cNvPr id="68" name="그룹 218"/>
              <p:cNvGrpSpPr/>
              <p:nvPr/>
            </p:nvGrpSpPr>
            <p:grpSpPr>
              <a:xfrm>
                <a:off x="3112667" y="5553794"/>
                <a:ext cx="325438" cy="252413"/>
                <a:chOff x="3112667" y="5553794"/>
                <a:chExt cx="325438" cy="252413"/>
              </a:xfrm>
            </p:grpSpPr>
            <p:sp>
              <p:nvSpPr>
                <p:cNvPr id="112" name="Rectangle 161"/>
                <p:cNvSpPr>
                  <a:spLocks noChangeArrowheads="1"/>
                </p:cNvSpPr>
                <p:nvPr/>
              </p:nvSpPr>
              <p:spPr bwMode="auto">
                <a:xfrm>
                  <a:off x="3112667" y="5553794"/>
                  <a:ext cx="325438" cy="252413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shade val="51000"/>
                        <a:satMod val="130000"/>
                      </a:srgbClr>
                    </a:gs>
                    <a:gs pos="80000">
                      <a:srgbClr val="F79646">
                        <a:shade val="93000"/>
                        <a:satMod val="130000"/>
                      </a:srgbClr>
                    </a:gs>
                    <a:gs pos="100000">
                      <a:srgbClr val="F79646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wrap="none" anchor="ctr"/>
                <a:lstStyle/>
                <a:p>
                  <a:pPr algn="ctr" latinLnBrk="0">
                    <a:defRPr/>
                  </a:pPr>
                  <a:endParaRPr lang="en-US" altLang="ko-KR" sz="1000" b="1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113" name="AutoShape 151"/>
                <p:cNvSpPr>
                  <a:spLocks noChangeArrowheads="1"/>
                </p:cNvSpPr>
                <p:nvPr/>
              </p:nvSpPr>
              <p:spPr bwMode="auto">
                <a:xfrm rot="10800000">
                  <a:off x="3149180" y="5647457"/>
                  <a:ext cx="71438" cy="71438"/>
                </a:xfrm>
                <a:prstGeom prst="triangle">
                  <a:avLst>
                    <a:gd name="adj" fmla="val 50000"/>
                  </a:avLst>
                </a:prstGeom>
                <a:noFill/>
                <a:ln w="9525" algn="ctr">
                  <a:solidFill>
                    <a:sysClr val="windowText" lastClr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4" name="Line 152"/>
                <p:cNvSpPr>
                  <a:spLocks noChangeShapeType="1"/>
                </p:cNvSpPr>
                <p:nvPr/>
              </p:nvSpPr>
              <p:spPr bwMode="auto">
                <a:xfrm>
                  <a:off x="3149180" y="5717307"/>
                  <a:ext cx="71438" cy="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5" name="Line 153"/>
                <p:cNvSpPr>
                  <a:spLocks noChangeShapeType="1"/>
                </p:cNvSpPr>
                <p:nvPr/>
              </p:nvSpPr>
              <p:spPr bwMode="auto">
                <a:xfrm>
                  <a:off x="3112667" y="5609357"/>
                  <a:ext cx="73025" cy="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6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3185692" y="5609357"/>
                  <a:ext cx="0" cy="142875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7" name="Line 155"/>
                <p:cNvSpPr>
                  <a:spLocks noChangeShapeType="1"/>
                </p:cNvSpPr>
                <p:nvPr/>
              </p:nvSpPr>
              <p:spPr bwMode="auto">
                <a:xfrm>
                  <a:off x="3112667" y="5752232"/>
                  <a:ext cx="73025" cy="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8" name="Line 156"/>
                <p:cNvSpPr>
                  <a:spLocks noChangeShapeType="1"/>
                </p:cNvSpPr>
                <p:nvPr/>
              </p:nvSpPr>
              <p:spPr bwMode="auto">
                <a:xfrm>
                  <a:off x="3319042" y="5618882"/>
                  <a:ext cx="0" cy="10795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9" name="Line 157"/>
                <p:cNvSpPr>
                  <a:spLocks noChangeShapeType="1"/>
                </p:cNvSpPr>
                <p:nvPr/>
              </p:nvSpPr>
              <p:spPr bwMode="auto">
                <a:xfrm flipH="1">
                  <a:off x="3319042" y="5587132"/>
                  <a:ext cx="61913" cy="68263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0" name="Line 158"/>
                <p:cNvSpPr>
                  <a:spLocks noChangeShapeType="1"/>
                </p:cNvSpPr>
                <p:nvPr/>
              </p:nvSpPr>
              <p:spPr bwMode="auto">
                <a:xfrm>
                  <a:off x="3319042" y="5691907"/>
                  <a:ext cx="61913" cy="74613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 type="stealth" w="sm" len="sm"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1" name="Line 159"/>
                <p:cNvSpPr>
                  <a:spLocks noChangeShapeType="1"/>
                </p:cNvSpPr>
                <p:nvPr/>
              </p:nvSpPr>
              <p:spPr bwMode="auto">
                <a:xfrm>
                  <a:off x="3374605" y="5766519"/>
                  <a:ext cx="63500" cy="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2" name="Line 160"/>
                <p:cNvSpPr>
                  <a:spLocks noChangeShapeType="1"/>
                </p:cNvSpPr>
                <p:nvPr/>
              </p:nvSpPr>
              <p:spPr bwMode="auto">
                <a:xfrm>
                  <a:off x="3374605" y="5587132"/>
                  <a:ext cx="63500" cy="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3" name="Line 162"/>
                <p:cNvSpPr>
                  <a:spLocks noChangeShapeType="1"/>
                </p:cNvSpPr>
                <p:nvPr/>
              </p:nvSpPr>
              <p:spPr bwMode="auto">
                <a:xfrm>
                  <a:off x="3230142" y="5626819"/>
                  <a:ext cx="71438" cy="34925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 type="stealth" w="sm" len="sm"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4" name="Line 163"/>
                <p:cNvSpPr>
                  <a:spLocks noChangeShapeType="1"/>
                </p:cNvSpPr>
                <p:nvPr/>
              </p:nvSpPr>
              <p:spPr bwMode="auto">
                <a:xfrm>
                  <a:off x="3231730" y="5677619"/>
                  <a:ext cx="71438" cy="34925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 type="stealth" w="sm" len="sm"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69" name="그룹 219"/>
              <p:cNvGrpSpPr/>
              <p:nvPr/>
            </p:nvGrpSpPr>
            <p:grpSpPr>
              <a:xfrm>
                <a:off x="3112667" y="4975944"/>
                <a:ext cx="325438" cy="252413"/>
                <a:chOff x="3112667" y="4975944"/>
                <a:chExt cx="325438" cy="252413"/>
              </a:xfrm>
            </p:grpSpPr>
            <p:sp>
              <p:nvSpPr>
                <p:cNvPr id="99" name="Rectangle 145"/>
                <p:cNvSpPr>
                  <a:spLocks noChangeArrowheads="1"/>
                </p:cNvSpPr>
                <p:nvPr/>
              </p:nvSpPr>
              <p:spPr bwMode="auto">
                <a:xfrm>
                  <a:off x="3112667" y="4975944"/>
                  <a:ext cx="325438" cy="252413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shade val="51000"/>
                        <a:satMod val="130000"/>
                      </a:srgbClr>
                    </a:gs>
                    <a:gs pos="80000">
                      <a:srgbClr val="F79646">
                        <a:shade val="93000"/>
                        <a:satMod val="130000"/>
                      </a:srgbClr>
                    </a:gs>
                    <a:gs pos="100000">
                      <a:srgbClr val="F79646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wrap="none" anchor="ctr"/>
                <a:lstStyle/>
                <a:p>
                  <a:pPr algn="ctr" latinLnBrk="0">
                    <a:defRPr/>
                  </a:pPr>
                  <a:endParaRPr lang="en-US" altLang="ko-KR" sz="1000" b="1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100" name="AutoShape 12"/>
                <p:cNvSpPr>
                  <a:spLocks noChangeArrowheads="1"/>
                </p:cNvSpPr>
                <p:nvPr/>
              </p:nvSpPr>
              <p:spPr bwMode="auto">
                <a:xfrm rot="10800000">
                  <a:off x="3149180" y="5069607"/>
                  <a:ext cx="71438" cy="71438"/>
                </a:xfrm>
                <a:prstGeom prst="triangle">
                  <a:avLst>
                    <a:gd name="adj" fmla="val 50000"/>
                  </a:avLst>
                </a:prstGeom>
                <a:noFill/>
                <a:ln w="9525" algn="ctr">
                  <a:solidFill>
                    <a:sysClr val="windowText" lastClr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1" name="Line 114"/>
                <p:cNvSpPr>
                  <a:spLocks noChangeShapeType="1"/>
                </p:cNvSpPr>
                <p:nvPr/>
              </p:nvSpPr>
              <p:spPr bwMode="auto">
                <a:xfrm>
                  <a:off x="3149180" y="5139457"/>
                  <a:ext cx="71438" cy="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2" name="Line 115"/>
                <p:cNvSpPr>
                  <a:spLocks noChangeShapeType="1"/>
                </p:cNvSpPr>
                <p:nvPr/>
              </p:nvSpPr>
              <p:spPr bwMode="auto">
                <a:xfrm>
                  <a:off x="3112667" y="5031507"/>
                  <a:ext cx="73025" cy="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3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3185692" y="5031507"/>
                  <a:ext cx="0" cy="142875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4" name="Line 117"/>
                <p:cNvSpPr>
                  <a:spLocks noChangeShapeType="1"/>
                </p:cNvSpPr>
                <p:nvPr/>
              </p:nvSpPr>
              <p:spPr bwMode="auto">
                <a:xfrm>
                  <a:off x="3112667" y="5174382"/>
                  <a:ext cx="73025" cy="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5" name="Line 122"/>
                <p:cNvSpPr>
                  <a:spLocks noChangeShapeType="1"/>
                </p:cNvSpPr>
                <p:nvPr/>
              </p:nvSpPr>
              <p:spPr bwMode="auto">
                <a:xfrm>
                  <a:off x="3319042" y="5041032"/>
                  <a:ext cx="0" cy="10795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6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3319042" y="5009282"/>
                  <a:ext cx="61913" cy="68263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7" name="Line 126"/>
                <p:cNvSpPr>
                  <a:spLocks noChangeShapeType="1"/>
                </p:cNvSpPr>
                <p:nvPr/>
              </p:nvSpPr>
              <p:spPr bwMode="auto">
                <a:xfrm>
                  <a:off x="3319042" y="5114057"/>
                  <a:ext cx="61913" cy="74613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 type="stealth" w="sm" len="sm"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8" name="Line 143"/>
                <p:cNvSpPr>
                  <a:spLocks noChangeShapeType="1"/>
                </p:cNvSpPr>
                <p:nvPr/>
              </p:nvSpPr>
              <p:spPr bwMode="auto">
                <a:xfrm>
                  <a:off x="3374605" y="5188669"/>
                  <a:ext cx="63500" cy="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9" name="Line 144"/>
                <p:cNvSpPr>
                  <a:spLocks noChangeShapeType="1"/>
                </p:cNvSpPr>
                <p:nvPr/>
              </p:nvSpPr>
              <p:spPr bwMode="auto">
                <a:xfrm>
                  <a:off x="3374605" y="5009282"/>
                  <a:ext cx="63500" cy="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0" name="Line 146"/>
                <p:cNvSpPr>
                  <a:spLocks noChangeShapeType="1"/>
                </p:cNvSpPr>
                <p:nvPr/>
              </p:nvSpPr>
              <p:spPr bwMode="auto">
                <a:xfrm>
                  <a:off x="3230142" y="5048969"/>
                  <a:ext cx="71438" cy="34925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 type="stealth" w="sm" len="sm"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1" name="Line 147"/>
                <p:cNvSpPr>
                  <a:spLocks noChangeShapeType="1"/>
                </p:cNvSpPr>
                <p:nvPr/>
              </p:nvSpPr>
              <p:spPr bwMode="auto">
                <a:xfrm>
                  <a:off x="3231730" y="5099769"/>
                  <a:ext cx="71438" cy="34925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 type="stealth" w="sm" len="sm"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70" name="Line 13"/>
              <p:cNvSpPr>
                <a:spLocks noChangeShapeType="1"/>
              </p:cNvSpPr>
              <p:nvPr/>
            </p:nvSpPr>
            <p:spPr bwMode="auto">
              <a:xfrm rot="5400000">
                <a:off x="5475660" y="4911651"/>
                <a:ext cx="107950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71" name="Group 17"/>
              <p:cNvGrpSpPr>
                <a:grpSpLocks/>
              </p:cNvGrpSpPr>
              <p:nvPr/>
            </p:nvGrpSpPr>
            <p:grpSpPr bwMode="auto">
              <a:xfrm rot="5400000">
                <a:off x="5457404" y="3720232"/>
                <a:ext cx="107950" cy="900113"/>
                <a:chOff x="3868" y="926"/>
                <a:chExt cx="68" cy="567"/>
              </a:xfrm>
            </p:grpSpPr>
            <p:sp>
              <p:nvSpPr>
                <p:cNvPr id="94" name="AutoShape 7"/>
                <p:cNvSpPr>
                  <a:spLocks noChangeArrowheads="1"/>
                </p:cNvSpPr>
                <p:nvPr/>
              </p:nvSpPr>
              <p:spPr bwMode="auto">
                <a:xfrm>
                  <a:off x="3868" y="1344"/>
                  <a:ext cx="68" cy="68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4F81BD">
                        <a:shade val="51000"/>
                        <a:satMod val="130000"/>
                      </a:srgbClr>
                    </a:gs>
                    <a:gs pos="80000">
                      <a:srgbClr val="4F81BD">
                        <a:shade val="93000"/>
                        <a:satMod val="130000"/>
                      </a:srgbClr>
                    </a:gs>
                    <a:gs pos="100000">
                      <a:srgbClr val="4F81B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wrap="none"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95" name="Line 8"/>
                <p:cNvSpPr>
                  <a:spLocks noChangeShapeType="1"/>
                </p:cNvSpPr>
                <p:nvPr/>
              </p:nvSpPr>
              <p:spPr bwMode="auto">
                <a:xfrm>
                  <a:off x="3868" y="1344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6" name="AutoShape 9"/>
                <p:cNvSpPr>
                  <a:spLocks noChangeArrowheads="1"/>
                </p:cNvSpPr>
                <p:nvPr/>
              </p:nvSpPr>
              <p:spPr bwMode="auto">
                <a:xfrm>
                  <a:off x="3868" y="1003"/>
                  <a:ext cx="68" cy="68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4F81BD">
                        <a:shade val="51000"/>
                        <a:satMod val="130000"/>
                      </a:srgbClr>
                    </a:gs>
                    <a:gs pos="80000">
                      <a:srgbClr val="4F81BD">
                        <a:shade val="93000"/>
                        <a:satMod val="130000"/>
                      </a:srgbClr>
                    </a:gs>
                    <a:gs pos="100000">
                      <a:srgbClr val="4F81B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wrap="none"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97" name="Line 10"/>
                <p:cNvSpPr>
                  <a:spLocks noChangeShapeType="1"/>
                </p:cNvSpPr>
                <p:nvPr/>
              </p:nvSpPr>
              <p:spPr bwMode="auto">
                <a:xfrm>
                  <a:off x="3868" y="1003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8" name="Line 11"/>
                <p:cNvSpPr>
                  <a:spLocks noChangeShapeType="1"/>
                </p:cNvSpPr>
                <p:nvPr/>
              </p:nvSpPr>
              <p:spPr bwMode="auto">
                <a:xfrm>
                  <a:off x="3902" y="926"/>
                  <a:ext cx="0" cy="567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72" name="Group 18"/>
              <p:cNvGrpSpPr>
                <a:grpSpLocks/>
              </p:cNvGrpSpPr>
              <p:nvPr/>
            </p:nvGrpSpPr>
            <p:grpSpPr bwMode="auto">
              <a:xfrm rot="5400000">
                <a:off x="5457404" y="3972645"/>
                <a:ext cx="107950" cy="900113"/>
                <a:chOff x="3868" y="926"/>
                <a:chExt cx="68" cy="567"/>
              </a:xfrm>
            </p:grpSpPr>
            <p:sp>
              <p:nvSpPr>
                <p:cNvPr id="89" name="AutoShape 19"/>
                <p:cNvSpPr>
                  <a:spLocks noChangeArrowheads="1"/>
                </p:cNvSpPr>
                <p:nvPr/>
              </p:nvSpPr>
              <p:spPr bwMode="auto">
                <a:xfrm>
                  <a:off x="3868" y="1344"/>
                  <a:ext cx="68" cy="68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4F81BD">
                        <a:shade val="51000"/>
                        <a:satMod val="130000"/>
                      </a:srgbClr>
                    </a:gs>
                    <a:gs pos="80000">
                      <a:srgbClr val="4F81BD">
                        <a:shade val="93000"/>
                        <a:satMod val="130000"/>
                      </a:srgbClr>
                    </a:gs>
                    <a:gs pos="100000">
                      <a:srgbClr val="4F81B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wrap="none"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90" name="Line 20"/>
                <p:cNvSpPr>
                  <a:spLocks noChangeShapeType="1"/>
                </p:cNvSpPr>
                <p:nvPr/>
              </p:nvSpPr>
              <p:spPr bwMode="auto">
                <a:xfrm>
                  <a:off x="3868" y="1344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1" name="AutoShape 21"/>
                <p:cNvSpPr>
                  <a:spLocks noChangeArrowheads="1"/>
                </p:cNvSpPr>
                <p:nvPr/>
              </p:nvSpPr>
              <p:spPr bwMode="auto">
                <a:xfrm>
                  <a:off x="3868" y="1003"/>
                  <a:ext cx="68" cy="68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4F81BD">
                        <a:shade val="51000"/>
                        <a:satMod val="130000"/>
                      </a:srgbClr>
                    </a:gs>
                    <a:gs pos="80000">
                      <a:srgbClr val="4F81BD">
                        <a:shade val="93000"/>
                        <a:satMod val="130000"/>
                      </a:srgbClr>
                    </a:gs>
                    <a:gs pos="100000">
                      <a:srgbClr val="4F81B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wrap="none"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92" name="Line 22"/>
                <p:cNvSpPr>
                  <a:spLocks noChangeShapeType="1"/>
                </p:cNvSpPr>
                <p:nvPr/>
              </p:nvSpPr>
              <p:spPr bwMode="auto">
                <a:xfrm>
                  <a:off x="3868" y="1003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" name="Line 23"/>
                <p:cNvSpPr>
                  <a:spLocks noChangeShapeType="1"/>
                </p:cNvSpPr>
                <p:nvPr/>
              </p:nvSpPr>
              <p:spPr bwMode="auto">
                <a:xfrm>
                  <a:off x="3902" y="926"/>
                  <a:ext cx="0" cy="567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73" name="그룹 221"/>
              <p:cNvGrpSpPr/>
              <p:nvPr/>
            </p:nvGrpSpPr>
            <p:grpSpPr>
              <a:xfrm>
                <a:off x="3654004" y="5588719"/>
                <a:ext cx="288926" cy="142875"/>
                <a:chOff x="3654004" y="5588719"/>
                <a:chExt cx="288926" cy="142875"/>
              </a:xfrm>
            </p:grpSpPr>
            <p:sp>
              <p:nvSpPr>
                <p:cNvPr id="82" name="Rectangle 189"/>
                <p:cNvSpPr>
                  <a:spLocks noChangeArrowheads="1"/>
                </p:cNvSpPr>
                <p:nvPr/>
              </p:nvSpPr>
              <p:spPr bwMode="auto">
                <a:xfrm>
                  <a:off x="3654004" y="5588719"/>
                  <a:ext cx="288925" cy="142875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shade val="51000"/>
                        <a:satMod val="130000"/>
                      </a:srgbClr>
                    </a:gs>
                    <a:gs pos="80000">
                      <a:srgbClr val="F79646">
                        <a:shade val="93000"/>
                        <a:satMod val="130000"/>
                      </a:srgbClr>
                    </a:gs>
                    <a:gs pos="100000">
                      <a:srgbClr val="F79646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wrap="none" anchor="ctr"/>
                <a:lstStyle/>
                <a:p>
                  <a:pPr algn="ctr" latinLnBrk="0">
                    <a:defRPr/>
                  </a:pPr>
                  <a:endParaRPr lang="en-US" altLang="ko-KR" sz="1000" b="1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83" name="Line 188"/>
                <p:cNvSpPr>
                  <a:spLocks noChangeShapeType="1"/>
                </p:cNvSpPr>
                <p:nvPr/>
              </p:nvSpPr>
              <p:spPr bwMode="auto">
                <a:xfrm>
                  <a:off x="3727029" y="5690319"/>
                  <a:ext cx="144463" cy="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" name="Line 199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3846092" y="5622057"/>
                  <a:ext cx="61913" cy="68263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5" name="Line 200"/>
                <p:cNvSpPr>
                  <a:spLocks noChangeShapeType="1"/>
                </p:cNvSpPr>
                <p:nvPr/>
              </p:nvSpPr>
              <p:spPr bwMode="auto">
                <a:xfrm>
                  <a:off x="3701629" y="5617294"/>
                  <a:ext cx="61913" cy="74613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 type="stealth" w="sm" len="sm"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6" name="Line 201"/>
                <p:cNvSpPr>
                  <a:spLocks noChangeShapeType="1"/>
                </p:cNvSpPr>
                <p:nvPr/>
              </p:nvSpPr>
              <p:spPr bwMode="auto">
                <a:xfrm flipV="1">
                  <a:off x="3798467" y="5690319"/>
                  <a:ext cx="0" cy="34925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7" name="Line 202"/>
                <p:cNvSpPr>
                  <a:spLocks noChangeShapeType="1"/>
                </p:cNvSpPr>
                <p:nvPr/>
              </p:nvSpPr>
              <p:spPr bwMode="auto">
                <a:xfrm>
                  <a:off x="3655592" y="5617294"/>
                  <a:ext cx="44450" cy="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8" name="Line 203"/>
                <p:cNvSpPr>
                  <a:spLocks noChangeShapeType="1"/>
                </p:cNvSpPr>
                <p:nvPr/>
              </p:nvSpPr>
              <p:spPr bwMode="auto">
                <a:xfrm>
                  <a:off x="3912767" y="5617294"/>
                  <a:ext cx="30163" cy="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lang="ko-KR" altLang="en-US" sz="1000" b="1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74" name="Oval 246"/>
              <p:cNvSpPr>
                <a:spLocks noChangeArrowheads="1"/>
              </p:cNvSpPr>
              <p:nvPr/>
            </p:nvSpPr>
            <p:spPr bwMode="auto">
              <a:xfrm>
                <a:off x="1242592" y="4987057"/>
                <a:ext cx="71438" cy="71438"/>
              </a:xfrm>
              <a:prstGeom prst="ellipse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75" name="Oval 247"/>
              <p:cNvSpPr>
                <a:spLocks noChangeArrowheads="1"/>
              </p:cNvSpPr>
              <p:nvPr/>
            </p:nvSpPr>
            <p:spPr bwMode="auto">
              <a:xfrm>
                <a:off x="1458492" y="4987057"/>
                <a:ext cx="71438" cy="71438"/>
              </a:xfrm>
              <a:prstGeom prst="ellipse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76" name="Oval 248"/>
              <p:cNvSpPr>
                <a:spLocks noChangeArrowheads="1"/>
              </p:cNvSpPr>
              <p:nvPr/>
            </p:nvSpPr>
            <p:spPr bwMode="auto">
              <a:xfrm>
                <a:off x="1242592" y="5571257"/>
                <a:ext cx="71438" cy="71438"/>
              </a:xfrm>
              <a:prstGeom prst="ellipse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77" name="Oval 249"/>
              <p:cNvSpPr>
                <a:spLocks noChangeArrowheads="1"/>
              </p:cNvSpPr>
              <p:nvPr/>
            </p:nvSpPr>
            <p:spPr bwMode="auto">
              <a:xfrm>
                <a:off x="1458492" y="5571257"/>
                <a:ext cx="71438" cy="71438"/>
              </a:xfrm>
              <a:prstGeom prst="ellipse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78" name="Line 251"/>
              <p:cNvSpPr>
                <a:spLocks noChangeShapeType="1"/>
              </p:cNvSpPr>
              <p:nvPr/>
            </p:nvSpPr>
            <p:spPr bwMode="auto">
              <a:xfrm rot="5400000" flipV="1">
                <a:off x="1380704" y="4937844"/>
                <a:ext cx="0" cy="250825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" name="Line 252"/>
              <p:cNvSpPr>
                <a:spLocks noChangeShapeType="1"/>
              </p:cNvSpPr>
              <p:nvPr/>
            </p:nvSpPr>
            <p:spPr bwMode="auto">
              <a:xfrm rot="5400000" flipV="1">
                <a:off x="1380704" y="5526807"/>
                <a:ext cx="0" cy="250825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0" name="Line 253"/>
              <p:cNvSpPr>
                <a:spLocks noChangeShapeType="1"/>
              </p:cNvSpPr>
              <p:nvPr/>
            </p:nvSpPr>
            <p:spPr bwMode="auto">
              <a:xfrm rot="16200000">
                <a:off x="972717" y="5234707"/>
                <a:ext cx="828675" cy="0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latinLnBrk="0">
                  <a:defRPr/>
                </a:pPr>
                <a:endParaRPr lang="ko-KR" altLang="en-US" sz="1000" b="1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1" name="Text Box 259"/>
              <p:cNvSpPr txBox="1">
                <a:spLocks noChangeArrowheads="1"/>
              </p:cNvSpPr>
              <p:nvPr/>
            </p:nvSpPr>
            <p:spPr bwMode="auto">
              <a:xfrm>
                <a:off x="1998291" y="3861049"/>
                <a:ext cx="655949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FF6600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>
                <a:spAutoFit/>
              </a:bodyPr>
              <a:lstStyle/>
              <a:p>
                <a:pPr latinLnBrk="0">
                  <a:defRPr/>
                </a:pPr>
                <a:r>
                  <a:rPr kumimoji="1" lang="en-US" altLang="ko-KR" sz="1600" b="1" dirty="0">
                    <a:ln>
                      <a:solidFill>
                        <a:srgbClr val="000000">
                          <a:alpha val="10000"/>
                        </a:srgbClr>
                      </a:solidFill>
                    </a:ln>
                    <a:solidFill>
                      <a:srgbClr val="9BBB59">
                        <a:lumMod val="50000"/>
                      </a:srgbClr>
                    </a:solidFill>
                  </a:rPr>
                  <a:t>S100</a:t>
                </a:r>
              </a:p>
            </p:txBody>
          </p:sp>
        </p:grpSp>
        <p:pic>
          <p:nvPicPr>
            <p:cNvPr id="211" name="Picture 2" descr="fs"/>
            <p:cNvPicPr>
              <a:picLocks noChangeAspect="1" noChangeArrowheads="1"/>
            </p:cNvPicPr>
            <p:nvPr/>
          </p:nvPicPr>
          <p:blipFill>
            <a:blip r:embed="rId3" cstate="print"/>
            <a:srcRect l="45359" r="6641"/>
            <a:stretch>
              <a:fillRect/>
            </a:stretch>
          </p:blipFill>
          <p:spPr bwMode="auto">
            <a:xfrm>
              <a:off x="7956375" y="2288978"/>
              <a:ext cx="1008113" cy="1008112"/>
            </a:xfrm>
            <a:prstGeom prst="rect">
              <a:avLst/>
            </a:prstGeom>
            <a:noFill/>
          </p:spPr>
        </p:pic>
        <p:sp>
          <p:nvSpPr>
            <p:cNvPr id="212" name="TextBox 260"/>
            <p:cNvSpPr txBox="1"/>
            <p:nvPr/>
          </p:nvSpPr>
          <p:spPr>
            <a:xfrm>
              <a:off x="1763712" y="5088666"/>
              <a:ext cx="7416800" cy="8196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pl-PL" altLang="ko-KR" sz="13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Wejście STO pozwala na uzyskanie bezpiecznego stopu, zgodnego z </a:t>
              </a:r>
              <a:r>
                <a:rPr kumimoji="1" lang="en-US" altLang="ko-KR" sz="13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EN60204-1</a:t>
              </a:r>
              <a:r>
                <a:rPr kumimoji="1" lang="en-US" altLang="ko-KR" sz="13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kumimoji="1" lang="pl-PL" altLang="ko-KR" sz="13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kategoria stopu </a:t>
              </a:r>
              <a:r>
                <a:rPr kumimoji="1" lang="en-US" altLang="ko-KR" sz="13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0 </a:t>
              </a:r>
              <a:r>
                <a:rPr kumimoji="1" lang="en-US" altLang="ko-KR" sz="13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(</a:t>
              </a:r>
              <a:r>
                <a:rPr kumimoji="1" lang="pl-PL" altLang="ko-KR" sz="13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niekontrolowany stop przeprowadzony przez odcięcie zasilania</a:t>
              </a:r>
              <a:r>
                <a:rPr kumimoji="1" lang="en-US" altLang="ko-KR" sz="13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). </a:t>
              </a:r>
              <a:r>
                <a:rPr kumimoji="1" lang="pl-PL" altLang="ko-KR" sz="13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Wejście również zgodne z </a:t>
              </a:r>
              <a:r>
                <a:rPr kumimoji="1" lang="en-US" altLang="ko-KR" sz="13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EN954-1</a:t>
              </a:r>
              <a:r>
                <a:rPr kumimoji="1" lang="en-US" altLang="ko-KR" sz="13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kumimoji="1" lang="pl-PL" altLang="ko-KR" sz="13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kategoria bezpieczeństwa </a:t>
              </a:r>
              <a:r>
                <a:rPr kumimoji="1" lang="en-US" altLang="ko-KR" sz="13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1" lang="en-US" altLang="ko-KR" sz="13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3 </a:t>
              </a:r>
              <a:r>
                <a:rPr kumimoji="1" lang="pl-PL" altLang="ko-KR" sz="13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oraz</a:t>
              </a:r>
              <a:r>
                <a:rPr kumimoji="1" lang="en-US" altLang="ko-KR" sz="13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1" lang="en-US" altLang="ko-KR" sz="13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EN61508, SIL2</a:t>
              </a:r>
              <a:r>
                <a:rPr kumimoji="1" lang="en-US" altLang="ko-KR" sz="13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1" lang="pl-PL" altLang="ko-KR" sz="13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kumimoji="1" lang="en-US" altLang="ko-KR" sz="13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1" lang="en-US" altLang="ko-KR" sz="13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EN ISO 13849-1 PL </a:t>
              </a:r>
              <a:r>
                <a:rPr kumimoji="1" lang="en-US" altLang="ko-KR" sz="13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r>
                <a:rPr kumimoji="1" lang="pl-PL" altLang="ko-KR" sz="13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. Zdjęcie zasilania z zacisków </a:t>
              </a:r>
              <a:r>
                <a:rPr kumimoji="1" lang="en-US" altLang="ko-KR" sz="13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SA</a:t>
              </a:r>
              <a:r>
                <a:rPr kumimoji="1" lang="en-US" altLang="ko-KR" sz="13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, SB </a:t>
              </a:r>
              <a:r>
                <a:rPr kumimoji="1" lang="pl-PL" altLang="ko-KR" sz="13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aktywuje bezpieczny stop – falownik odcina napięcie wyjściowe od silnika a na wyświetlaczu pojawia się napis </a:t>
              </a:r>
              <a:r>
                <a:rPr kumimoji="1" lang="en-US" altLang="ko-KR" sz="13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1" lang="en-US" altLang="ko-KR" sz="13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“</a:t>
              </a:r>
              <a:r>
                <a:rPr kumimoji="1" lang="en-US" altLang="ko-KR" sz="13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SFT.</a:t>
              </a:r>
              <a:endParaRPr kumimoji="1" lang="en-US" altLang="ko-KR" sz="13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5415"/>
            <a:ext cx="9144000" cy="717341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39552" y="18864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Wbudowane funkcje PLC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539552" y="836712"/>
            <a:ext cx="7776864" cy="5426071"/>
            <a:chOff x="323528" y="970872"/>
            <a:chExt cx="8352928" cy="5914894"/>
          </a:xfrm>
        </p:grpSpPr>
        <p:sp>
          <p:nvSpPr>
            <p:cNvPr id="5" name="TextBox 100"/>
            <p:cNvSpPr txBox="1"/>
            <p:nvPr/>
          </p:nvSpPr>
          <p:spPr>
            <a:xfrm>
              <a:off x="323528" y="970872"/>
              <a:ext cx="8352928" cy="22252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altLang="ko-KR" sz="1400" b="1" i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Wbudowana sekwencja użytkownika </a:t>
              </a:r>
              <a:r>
                <a:rPr lang="en-US" altLang="ko-KR" sz="1400" b="1" i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(</a:t>
              </a:r>
              <a:r>
                <a:rPr lang="pl-PL" altLang="ko-KR" sz="1400" b="1" i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Proste funkcje PLC)</a:t>
              </a:r>
              <a:endParaRPr lang="en-US" altLang="ko-KR" sz="1400" b="1" i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342900" indent="-3429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1.</a:t>
              </a: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Możliwa implementacja prostych sekwencji, przy użyciu </a:t>
              </a:r>
              <a:r>
                <a:rPr lang="en-US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PID</a:t>
              </a:r>
              <a:r>
                <a:rPr lang="en-US" altLang="ko-KR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</a:p>
            <a:p>
              <a:pPr marL="342900" indent="-3429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Operacji arytmetycznych</a:t>
              </a:r>
              <a:r>
                <a:rPr lang="en-US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operacji bitowych</a:t>
              </a:r>
              <a:r>
                <a:rPr lang="en-US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,</a:t>
              </a: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itp.</a:t>
              </a:r>
              <a:endParaRPr lang="en-US" altLang="ko-KR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342900" indent="-3429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2. </a:t>
              </a: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Możliwe zaprogramowanie do </a:t>
              </a:r>
              <a:r>
                <a:rPr lang="en-US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max</a:t>
              </a:r>
              <a:r>
                <a:rPr lang="en-US" altLang="ko-KR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. 18 </a:t>
              </a: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kroków</a:t>
              </a:r>
              <a:r>
                <a:rPr lang="en-US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przy użyciu </a:t>
              </a:r>
              <a:r>
                <a:rPr lang="en-US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altLang="ko-KR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29 </a:t>
              </a: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bloków funkcyjnych</a:t>
              </a:r>
              <a:r>
                <a:rPr lang="en-US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altLang="ko-KR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30 </a:t>
              </a: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parametrów typu </a:t>
              </a:r>
              <a:r>
                <a:rPr lang="pl-PL" altLang="ko-KR" sz="14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void</a:t>
              </a:r>
              <a:r>
                <a:rPr lang="en-US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altLang="ko-KR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342900" indent="-3429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Czas pętli</a:t>
              </a:r>
              <a:r>
                <a:rPr lang="en-US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do wyboru z przedziału </a:t>
              </a:r>
              <a:r>
                <a:rPr lang="en-US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10mse</a:t>
              </a: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k</a:t>
              </a:r>
              <a:r>
                <a:rPr lang="en-US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altLang="ko-KR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~ </a:t>
              </a:r>
              <a:r>
                <a:rPr lang="en-US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1se</a:t>
              </a: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k</a:t>
              </a:r>
              <a:endParaRPr lang="en-US" altLang="ko-KR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342900" indent="-3429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Grupy parametrów</a:t>
              </a:r>
              <a:endParaRPr lang="en-US" altLang="ko-KR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342900" indent="-3429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US Group : </a:t>
              </a: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Ustawienia sekwencji użytkownika</a:t>
              </a:r>
              <a:endParaRPr lang="en-US" altLang="ko-KR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342900" indent="-3429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UF Group : </a:t>
              </a: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Funkcje bloków funkcyjnych, definicja wejść/wyjść</a:t>
              </a:r>
              <a:endParaRPr lang="en-US" altLang="ko-KR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605" y="3325723"/>
              <a:ext cx="6344939" cy="3560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5415"/>
            <a:ext cx="9144000" cy="717341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1560" y="18864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Szybki i prosty montaż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upa 14"/>
          <p:cNvGrpSpPr/>
          <p:nvPr/>
        </p:nvGrpSpPr>
        <p:grpSpPr>
          <a:xfrm>
            <a:off x="467544" y="908720"/>
            <a:ext cx="7488832" cy="5229200"/>
            <a:chOff x="1403648" y="761568"/>
            <a:chExt cx="7488832" cy="5622456"/>
          </a:xfrm>
        </p:grpSpPr>
        <p:grpSp>
          <p:nvGrpSpPr>
            <p:cNvPr id="16" name="그룹 81"/>
            <p:cNvGrpSpPr/>
            <p:nvPr/>
          </p:nvGrpSpPr>
          <p:grpSpPr>
            <a:xfrm>
              <a:off x="5148065" y="1916832"/>
              <a:ext cx="3384375" cy="3054605"/>
              <a:chOff x="4932040" y="1268760"/>
              <a:chExt cx="2935894" cy="2550549"/>
            </a:xfrm>
          </p:grpSpPr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7243" t="38465" r="57242" b="16621"/>
              <a:stretch>
                <a:fillRect/>
              </a:stretch>
            </p:blipFill>
            <p:spPr bwMode="auto">
              <a:xfrm>
                <a:off x="5292079" y="1268760"/>
                <a:ext cx="2575855" cy="2550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TextBox 70"/>
              <p:cNvSpPr txBox="1"/>
              <p:nvPr/>
            </p:nvSpPr>
            <p:spPr>
              <a:xfrm>
                <a:off x="4932040" y="2708920"/>
                <a:ext cx="1077279" cy="43688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altLang="ko-KR" sz="1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Przepust kablowy</a:t>
                </a:r>
                <a:endParaRPr lang="ko-KR" altLang="en-US" sz="1400" dirty="0"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7" name="TextBox 71"/>
            <p:cNvSpPr txBox="1"/>
            <p:nvPr/>
          </p:nvSpPr>
          <p:spPr>
            <a:xfrm>
              <a:off x="1763688" y="761568"/>
              <a:ext cx="3384376" cy="3174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altLang="ko-KR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Prosta wymiana wentylatora</a:t>
              </a:r>
              <a:endParaRPr lang="es-ES" altLang="ko-KR" sz="1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8" name="그룹 76"/>
            <p:cNvGrpSpPr/>
            <p:nvPr/>
          </p:nvGrpSpPr>
          <p:grpSpPr>
            <a:xfrm>
              <a:off x="1403648" y="2027507"/>
              <a:ext cx="3096344" cy="3489724"/>
              <a:chOff x="1619672" y="4092762"/>
              <a:chExt cx="2664544" cy="2765237"/>
            </a:xfrm>
          </p:grpSpPr>
          <p:grpSp>
            <p:nvGrpSpPr>
              <p:cNvPr id="25" name="그룹 75"/>
              <p:cNvGrpSpPr/>
              <p:nvPr/>
            </p:nvGrpSpPr>
            <p:grpSpPr>
              <a:xfrm>
                <a:off x="1619672" y="4092762"/>
                <a:ext cx="2664544" cy="2765237"/>
                <a:chOff x="1696782" y="4092762"/>
                <a:chExt cx="2664544" cy="2765237"/>
              </a:xfrm>
            </p:grpSpPr>
            <p:pic>
              <p:nvPicPr>
                <p:cNvPr id="27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23068" t="36959" r="58032" b="20201"/>
                <a:stretch>
                  <a:fillRect/>
                </a:stretch>
              </p:blipFill>
              <p:spPr bwMode="auto">
                <a:xfrm>
                  <a:off x="2192511" y="4092762"/>
                  <a:ext cx="2168815" cy="27652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TextBox 72"/>
                <p:cNvSpPr txBox="1"/>
                <p:nvPr/>
              </p:nvSpPr>
              <p:spPr>
                <a:xfrm>
                  <a:off x="1696782" y="4471908"/>
                  <a:ext cx="1077279" cy="21949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l-PL" altLang="ko-KR" sz="1200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Wentylator</a:t>
                  </a:r>
                  <a:endParaRPr lang="ko-KR" altLang="en-US" sz="1200" dirty="0"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73"/>
              <p:cNvSpPr txBox="1"/>
              <p:nvPr/>
            </p:nvSpPr>
            <p:spPr>
              <a:xfrm>
                <a:off x="2105214" y="4094272"/>
                <a:ext cx="1077279" cy="3658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altLang="ko-KR" sz="12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Pokrywa wentylatora</a:t>
                </a:r>
                <a:endParaRPr lang="ko-KR" altLang="en-US" sz="1200" dirty="0"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9" name="TextBox 74"/>
            <p:cNvSpPr txBox="1"/>
            <p:nvPr/>
          </p:nvSpPr>
          <p:spPr>
            <a:xfrm>
              <a:off x="5582610" y="761739"/>
              <a:ext cx="2664296" cy="3174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altLang="ko-KR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Łatwe kablowanie</a:t>
              </a:r>
              <a:endParaRPr lang="es-ES" altLang="ko-KR" sz="1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TextBox 82"/>
            <p:cNvSpPr txBox="1"/>
            <p:nvPr/>
          </p:nvSpPr>
          <p:spPr>
            <a:xfrm>
              <a:off x="1763688" y="1053221"/>
              <a:ext cx="3995936" cy="10402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Wentylator chłodzący zorientowany jest na górze we wszystkich modelach </a:t>
              </a:r>
              <a:r>
                <a:rPr lang="en-US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(</a:t>
              </a: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powyżej mocy </a:t>
              </a:r>
              <a:r>
                <a:rPr lang="en-US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1.5kW)</a:t>
              </a: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. Wymiana wentylatora nie wymaga odłączenia kabli siłowych i jest bardzo prosta.</a:t>
              </a:r>
              <a:endParaRPr lang="en-US" altLang="ko-KR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TextBox 83"/>
            <p:cNvSpPr txBox="1"/>
            <p:nvPr/>
          </p:nvSpPr>
          <p:spPr>
            <a:xfrm>
              <a:off x="5580112" y="1053221"/>
              <a:ext cx="3312368" cy="8032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Dzięki licznym prowadnicom oraz przepustom, kablowanie jest bardzo proste </a:t>
              </a:r>
              <a:r>
                <a:rPr lang="en-US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altLang="ko-KR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22" name="그림 45" descr="TerminalBracket01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9884070">
              <a:off x="5535314" y="3981086"/>
              <a:ext cx="971168" cy="662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85"/>
            <p:cNvSpPr txBox="1"/>
            <p:nvPr/>
          </p:nvSpPr>
          <p:spPr>
            <a:xfrm>
              <a:off x="1763688" y="5517232"/>
              <a:ext cx="5544616" cy="3174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altLang="ko-KR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Monitorowanie zużycia wentylatora i kondensatorów</a:t>
              </a:r>
              <a:endParaRPr lang="es-ES" altLang="ko-KR" sz="1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TextBox 86"/>
            <p:cNvSpPr txBox="1"/>
            <p:nvPr/>
          </p:nvSpPr>
          <p:spPr>
            <a:xfrm>
              <a:off x="1763688" y="5817715"/>
              <a:ext cx="7056784" cy="5663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S100 na bieżąco monitoruje stan wentylatorów chłodzących oraz kondensatorów</a:t>
              </a:r>
              <a:r>
                <a:rPr lang="en-US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Gdy żywotność elementów zbliża się końcowi, wyjście  aktywowane jest jako stan alarmowy.</a:t>
              </a:r>
              <a:endParaRPr lang="en-US" altLang="ko-KR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-430330"/>
            <a:ext cx="10009112" cy="747697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83568" y="18864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Uniwersalne przeznaczenie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504589" y="1124744"/>
            <a:ext cx="8639411" cy="5245702"/>
            <a:chOff x="1619672" y="1423658"/>
            <a:chExt cx="8352928" cy="5245702"/>
          </a:xfrm>
        </p:grpSpPr>
        <p:cxnSp>
          <p:nvCxnSpPr>
            <p:cNvPr id="7" name="직선 연결선 60"/>
            <p:cNvCxnSpPr/>
            <p:nvPr/>
          </p:nvCxnSpPr>
          <p:spPr bwMode="auto">
            <a:xfrm>
              <a:off x="3946775" y="1423658"/>
              <a:ext cx="3347453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TextBox 61"/>
            <p:cNvSpPr txBox="1"/>
            <p:nvPr/>
          </p:nvSpPr>
          <p:spPr>
            <a:xfrm>
              <a:off x="6167602" y="2348880"/>
              <a:ext cx="528544" cy="3542356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vert="eaVert" wrap="none" lIns="0" tIns="0" rIns="0" bIns="0" rtlCol="0" anchor="ctr" anchorCtr="1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pl-PL" altLang="ko-KR" sz="1400" b="1" dirty="0" smtClean="0">
                  <a:solidFill>
                    <a:prstClr val="black"/>
                  </a:solidFill>
                  <a:cs typeface="Arial" pitchFamily="34" charset="0"/>
                </a:rPr>
                <a:t>Ruch poziomy/tarcie</a:t>
              </a:r>
              <a:endParaRPr kumimoji="1" lang="ko-KR" altLang="en-US" sz="14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" name="TextBox 62"/>
            <p:cNvSpPr txBox="1"/>
            <p:nvPr/>
          </p:nvSpPr>
          <p:spPr>
            <a:xfrm>
              <a:off x="3417261" y="1423658"/>
              <a:ext cx="581369" cy="1213254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vert="eaVert" wrap="none" lIns="0" tIns="0" rIns="0" bIns="0" rtlCol="0" anchor="ctr" anchorCtr="1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pl-PL" altLang="ko-KR" sz="1400" b="1" dirty="0" smtClean="0">
                  <a:solidFill>
                    <a:prstClr val="black"/>
                  </a:solidFill>
                  <a:cs typeface="Arial" pitchFamily="34" charset="0"/>
                </a:rPr>
                <a:t>Sterowanie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pl-PL" altLang="ko-KR" sz="1400" b="1" dirty="0" smtClean="0">
                  <a:solidFill>
                    <a:prstClr val="black"/>
                  </a:solidFill>
                  <a:cs typeface="Arial" pitchFamily="34" charset="0"/>
                </a:rPr>
                <a:t> liniami</a:t>
              </a:r>
              <a:endParaRPr kumimoji="1" lang="ko-KR" altLang="en-US" sz="14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TextBox 63"/>
            <p:cNvSpPr txBox="1"/>
            <p:nvPr/>
          </p:nvSpPr>
          <p:spPr>
            <a:xfrm>
              <a:off x="4313896" y="1423658"/>
              <a:ext cx="528544" cy="2293374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vert="eaVert" wrap="none" lIns="0" tIns="0" rIns="0" bIns="0" rtlCol="0" anchor="ctr" anchorCtr="1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pl-PL" altLang="ko-KR" sz="1400" b="1" dirty="0" smtClean="0">
                  <a:solidFill>
                    <a:prstClr val="black"/>
                  </a:solidFill>
                  <a:cs typeface="Arial" pitchFamily="34" charset="0"/>
                </a:rPr>
                <a:t>Uderzenia</a:t>
              </a:r>
              <a:r>
                <a:rPr kumimoji="1" lang="en-US" altLang="ko-KR" sz="1400" b="1" dirty="0" smtClean="0">
                  <a:solidFill>
                    <a:prstClr val="black"/>
                  </a:solidFill>
                  <a:cs typeface="Arial" pitchFamily="34" charset="0"/>
                </a:rPr>
                <a:t>/</a:t>
              </a:r>
              <a:r>
                <a:rPr kumimoji="1" lang="pl-PL" altLang="ko-KR" sz="1400" b="1" dirty="0" smtClean="0">
                  <a:solidFill>
                    <a:prstClr val="black"/>
                  </a:solidFill>
                  <a:cs typeface="Arial" pitchFamily="34" charset="0"/>
                </a:rPr>
                <a:t>bezwładność</a:t>
              </a:r>
              <a:endParaRPr kumimoji="1" lang="ko-KR" altLang="en-US" sz="14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" name="TextBox 64"/>
            <p:cNvSpPr txBox="1"/>
            <p:nvPr/>
          </p:nvSpPr>
          <p:spPr>
            <a:xfrm>
              <a:off x="5248857" y="1572933"/>
              <a:ext cx="528544" cy="264815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vert="eaVert" wrap="none" lIns="0" tIns="0" rIns="0" bIns="0" rtlCol="0" anchor="ctr" anchorCtr="1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pl-PL" altLang="ko-KR" sz="1400" b="1" dirty="0" smtClean="0">
                  <a:solidFill>
                    <a:prstClr val="black"/>
                  </a:solidFill>
                  <a:cs typeface="Arial" pitchFamily="34" charset="0"/>
                </a:rPr>
                <a:t>Ruch pionowy/grawitacja</a:t>
              </a:r>
              <a:endParaRPr kumimoji="1" lang="ko-KR" altLang="en-US" sz="14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" name="TextBox 65"/>
            <p:cNvSpPr txBox="1"/>
            <p:nvPr/>
          </p:nvSpPr>
          <p:spPr>
            <a:xfrm>
              <a:off x="7118388" y="2348880"/>
              <a:ext cx="528544" cy="3542356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vert="eaVert" wrap="none" lIns="0" tIns="0" rIns="0" bIns="0" rtlCol="0" anchor="ctr" anchorCtr="1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pl-PL" altLang="ko-KR" sz="1400" b="1" dirty="0" smtClean="0">
                  <a:solidFill>
                    <a:prstClr val="black"/>
                  </a:solidFill>
                  <a:cs typeface="Arial" pitchFamily="34" charset="0"/>
                </a:rPr>
                <a:t>Rotacja/płyny</a:t>
              </a:r>
              <a:endParaRPr kumimoji="1" lang="ko-KR" altLang="en-US" sz="14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직사각형 72"/>
            <p:cNvSpPr/>
            <p:nvPr/>
          </p:nvSpPr>
          <p:spPr>
            <a:xfrm>
              <a:off x="2915816" y="2719802"/>
              <a:ext cx="1474514" cy="2484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pl-PL" altLang="ko-KR" sz="1200" dirty="0" smtClean="0">
                  <a:cs typeface="Arial" pitchFamily="34" charset="0"/>
                </a:rPr>
                <a:t>Metal, papier</a:t>
              </a:r>
              <a:endParaRPr kumimoji="1" lang="en-US" altLang="ko-KR" sz="1200" dirty="0">
                <a:cs typeface="Arial" pitchFamily="34" charset="0"/>
              </a:endParaRPr>
            </a:p>
          </p:txBody>
        </p:sp>
        <p:sp>
          <p:nvSpPr>
            <p:cNvPr id="14" name="직사각형 73"/>
            <p:cNvSpPr/>
            <p:nvPr/>
          </p:nvSpPr>
          <p:spPr>
            <a:xfrm>
              <a:off x="4029854" y="3725441"/>
              <a:ext cx="10570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pl-PL" altLang="ko-KR" sz="1200" dirty="0" smtClean="0">
                  <a:solidFill>
                    <a:srgbClr val="000000"/>
                  </a:solidFill>
                  <a:cs typeface="Arial" pitchFamily="34" charset="0"/>
                </a:rPr>
                <a:t>Prasy, nawijaki</a:t>
              </a:r>
              <a:endParaRPr kumimoji="1" lang="ko-KR" altLang="en-US" sz="1200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  <p:sp>
          <p:nvSpPr>
            <p:cNvPr id="15" name="직사각형 74"/>
            <p:cNvSpPr/>
            <p:nvPr/>
          </p:nvSpPr>
          <p:spPr>
            <a:xfrm>
              <a:off x="4854419" y="4237341"/>
              <a:ext cx="12441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pl-PL" altLang="ko-KR" sz="1200" dirty="0" smtClean="0">
                  <a:cs typeface="Arial" pitchFamily="34" charset="0"/>
                </a:rPr>
                <a:t>Suwnice, dźwigi,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pl-PL" altLang="ko-KR" sz="1200" dirty="0" smtClean="0">
                  <a:cs typeface="Arial" pitchFamily="34" charset="0"/>
                </a:rPr>
                <a:t>windy</a:t>
              </a:r>
              <a:endParaRPr kumimoji="1" lang="ko-KR" altLang="en-US" sz="1200" dirty="0">
                <a:cs typeface="Arial" pitchFamily="34" charset="0"/>
              </a:endParaRPr>
            </a:p>
          </p:txBody>
        </p:sp>
        <p:sp>
          <p:nvSpPr>
            <p:cNvPr id="16" name="직사각형 75"/>
            <p:cNvSpPr/>
            <p:nvPr/>
          </p:nvSpPr>
          <p:spPr>
            <a:xfrm>
              <a:off x="5850976" y="5899485"/>
              <a:ext cx="1152128" cy="5561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pl-PL" altLang="ko-KR" sz="1200" dirty="0" smtClean="0">
                  <a:cs typeface="Arial" pitchFamily="34" charset="0"/>
                </a:rPr>
                <a:t>Pakowanie, przetwór, transport</a:t>
              </a:r>
              <a:endParaRPr kumimoji="1" lang="ko-KR" altLang="en-US" sz="1200" dirty="0">
                <a:cs typeface="Arial" pitchFamily="34" charset="0"/>
              </a:endParaRPr>
            </a:p>
          </p:txBody>
        </p:sp>
        <p:sp>
          <p:nvSpPr>
            <p:cNvPr id="17" name="직사각형 76"/>
            <p:cNvSpPr/>
            <p:nvPr/>
          </p:nvSpPr>
          <p:spPr>
            <a:xfrm>
              <a:off x="6804248" y="5888154"/>
              <a:ext cx="1421478" cy="402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pl-PL" altLang="ko-KR" sz="1200" dirty="0" smtClean="0">
                  <a:cs typeface="Arial" pitchFamily="34" charset="0"/>
                </a:rPr>
                <a:t>Wentylator, pompa,</a:t>
              </a:r>
            </a:p>
            <a:p>
              <a:pPr algn="ctr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pl-PL" altLang="ko-KR" sz="1200" dirty="0" smtClean="0">
                  <a:cs typeface="Arial" pitchFamily="34" charset="0"/>
                </a:rPr>
                <a:t>dmuchawa</a:t>
              </a:r>
              <a:endParaRPr kumimoji="1" lang="ko-KR" altLang="en-US" sz="1200" dirty="0">
                <a:cs typeface="Arial" pitchFamily="34" charset="0"/>
              </a:endParaRPr>
            </a:p>
          </p:txBody>
        </p:sp>
        <p:cxnSp>
          <p:nvCxnSpPr>
            <p:cNvPr id="19" name="직선 화살표 연결선 124"/>
            <p:cNvCxnSpPr/>
            <p:nvPr/>
          </p:nvCxnSpPr>
          <p:spPr>
            <a:xfrm flipV="1">
              <a:off x="1619672" y="1471153"/>
              <a:ext cx="0" cy="5198207"/>
            </a:xfrm>
            <a:prstGeom prst="straightConnector1">
              <a:avLst/>
            </a:prstGeom>
            <a:ln>
              <a:solidFill>
                <a:srgbClr val="00206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26"/>
            <p:cNvCxnSpPr/>
            <p:nvPr/>
          </p:nvCxnSpPr>
          <p:spPr>
            <a:xfrm>
              <a:off x="7005142" y="5902991"/>
              <a:ext cx="831438" cy="0"/>
            </a:xfrm>
            <a:prstGeom prst="line">
              <a:avLst/>
            </a:prstGeom>
            <a:ln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129"/>
            <p:cNvCxnSpPr/>
            <p:nvPr/>
          </p:nvCxnSpPr>
          <p:spPr>
            <a:xfrm flipV="1">
              <a:off x="3131840" y="2636629"/>
              <a:ext cx="1115162" cy="283"/>
            </a:xfrm>
            <a:prstGeom prst="line">
              <a:avLst/>
            </a:prstGeom>
            <a:ln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133"/>
            <p:cNvCxnSpPr/>
            <p:nvPr/>
          </p:nvCxnSpPr>
          <p:spPr>
            <a:xfrm>
              <a:off x="4997364" y="4229800"/>
              <a:ext cx="1014462" cy="5899"/>
            </a:xfrm>
            <a:prstGeom prst="line">
              <a:avLst/>
            </a:prstGeom>
            <a:ln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135"/>
            <p:cNvCxnSpPr/>
            <p:nvPr/>
          </p:nvCxnSpPr>
          <p:spPr>
            <a:xfrm>
              <a:off x="4099815" y="3717032"/>
              <a:ext cx="936104" cy="0"/>
            </a:xfrm>
            <a:prstGeom prst="line">
              <a:avLst/>
            </a:prstGeom>
            <a:ln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189"/>
            <p:cNvCxnSpPr/>
            <p:nvPr/>
          </p:nvCxnSpPr>
          <p:spPr>
            <a:xfrm>
              <a:off x="6038511" y="5891840"/>
              <a:ext cx="770076" cy="5566"/>
            </a:xfrm>
            <a:prstGeom prst="line">
              <a:avLst/>
            </a:prstGeom>
            <a:ln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모서리가 둥근 직사각형 192"/>
            <p:cNvSpPr/>
            <p:nvPr/>
          </p:nvSpPr>
          <p:spPr>
            <a:xfrm>
              <a:off x="2837020" y="3223858"/>
              <a:ext cx="5040560" cy="2232248"/>
            </a:xfrm>
            <a:prstGeom prst="roundRect">
              <a:avLst/>
            </a:prstGeom>
            <a:solidFill>
              <a:srgbClr val="4F81BD">
                <a:alpha val="20000"/>
              </a:srgb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TextBox 86"/>
            <p:cNvSpPr txBox="1"/>
            <p:nvPr/>
          </p:nvSpPr>
          <p:spPr>
            <a:xfrm>
              <a:off x="3115500" y="4592010"/>
              <a:ext cx="28803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 dirty="0">
                  <a:cs typeface="Arial" pitchFamily="34" charset="0"/>
                </a:rPr>
                <a:t>S100 </a:t>
              </a:r>
              <a:r>
                <a:rPr kumimoji="1" lang="pl-PL" altLang="ko-KR" sz="1600" b="1" dirty="0" smtClean="0">
                  <a:cs typeface="Arial" pitchFamily="34" charset="0"/>
                </a:rPr>
                <a:t>aplikacje docelowe</a:t>
              </a:r>
              <a:endParaRPr kumimoji="1" lang="ko-KR" altLang="en-US" sz="1600" b="1" dirty="0">
                <a:cs typeface="Arial" pitchFamily="34" charset="0"/>
              </a:endParaRPr>
            </a:p>
          </p:txBody>
        </p:sp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8328" t="41670" r="17754" b="48767"/>
            <a:stretch>
              <a:fillRect/>
            </a:stretch>
          </p:blipFill>
          <p:spPr bwMode="auto">
            <a:xfrm>
              <a:off x="2705486" y="5405874"/>
              <a:ext cx="3202008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" name="그룹 50"/>
            <p:cNvGrpSpPr/>
            <p:nvPr/>
          </p:nvGrpSpPr>
          <p:grpSpPr>
            <a:xfrm>
              <a:off x="7812360" y="2348880"/>
              <a:ext cx="1008112" cy="2232248"/>
              <a:chOff x="7956376" y="3284984"/>
              <a:chExt cx="1008112" cy="2232248"/>
            </a:xfrm>
          </p:grpSpPr>
          <p:pic>
            <p:nvPicPr>
              <p:cNvPr id="35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4758" t="41837" r="57613" b="47507"/>
              <a:stretch>
                <a:fillRect/>
              </a:stretch>
            </p:blipFill>
            <p:spPr bwMode="auto">
              <a:xfrm>
                <a:off x="7956376" y="3284984"/>
                <a:ext cx="1008112" cy="792088"/>
              </a:xfrm>
              <a:prstGeom prst="rect">
                <a:avLst/>
              </a:prstGeom>
              <a:noFill/>
              <a:ln w="12700">
                <a:noFill/>
                <a:prstDash val="sysDot"/>
                <a:miter lim="800000"/>
                <a:headEnd/>
                <a:tailEnd/>
              </a:ln>
            </p:spPr>
          </p:pic>
          <p:pic>
            <p:nvPicPr>
              <p:cNvPr id="36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2868" t="41837" r="51138" b="47507"/>
              <a:stretch>
                <a:fillRect/>
              </a:stretch>
            </p:blipFill>
            <p:spPr bwMode="auto">
              <a:xfrm>
                <a:off x="8133050" y="4005064"/>
                <a:ext cx="792088" cy="792088"/>
              </a:xfrm>
              <a:prstGeom prst="rect">
                <a:avLst/>
              </a:prstGeom>
              <a:noFill/>
              <a:ln w="12700">
                <a:noFill/>
                <a:prstDash val="sysDot"/>
                <a:miter lim="800000"/>
                <a:headEnd/>
                <a:tailEnd/>
              </a:ln>
            </p:spPr>
          </p:pic>
          <p:pic>
            <p:nvPicPr>
              <p:cNvPr id="37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9344" t="41837" r="44307" b="47507"/>
              <a:stretch>
                <a:fillRect/>
              </a:stretch>
            </p:blipFill>
            <p:spPr bwMode="auto">
              <a:xfrm>
                <a:off x="8089506" y="4725144"/>
                <a:ext cx="839070" cy="792088"/>
              </a:xfrm>
              <a:prstGeom prst="rect">
                <a:avLst/>
              </a:prstGeom>
              <a:noFill/>
              <a:ln w="12700">
                <a:noFill/>
                <a:prstDash val="sysDot"/>
                <a:miter lim="800000"/>
                <a:headEnd/>
                <a:tailEnd/>
              </a:ln>
            </p:spPr>
          </p:pic>
        </p:grpSp>
        <p:sp>
          <p:nvSpPr>
            <p:cNvPr id="29" name="TextBox 49"/>
            <p:cNvSpPr txBox="1"/>
            <p:nvPr/>
          </p:nvSpPr>
          <p:spPr>
            <a:xfrm>
              <a:off x="7596336" y="2071730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pl-PL" altLang="ko-KR" sz="1400" b="1" i="1" u="sng" dirty="0" smtClean="0">
                  <a:solidFill>
                    <a:srgbClr val="9BBB59">
                      <a:lumMod val="50000"/>
                    </a:srgbClr>
                  </a:solidFill>
                  <a:cs typeface="Arial" pitchFamily="34" charset="0"/>
                </a:rPr>
                <a:t>Standardowe aplikacje</a:t>
              </a:r>
              <a:endParaRPr kumimoji="1" lang="ko-KR" altLang="en-US" sz="1400" b="1" i="1" u="sng" dirty="0">
                <a:solidFill>
                  <a:srgbClr val="9BBB59">
                    <a:lumMod val="50000"/>
                  </a:srgbClr>
                </a:solidFill>
                <a:cs typeface="Arial" pitchFamily="34" charset="0"/>
              </a:endParaRPr>
            </a:p>
          </p:txBody>
        </p:sp>
        <p:grpSp>
          <p:nvGrpSpPr>
            <p:cNvPr id="30" name="그룹 56"/>
            <p:cNvGrpSpPr/>
            <p:nvPr/>
          </p:nvGrpSpPr>
          <p:grpSpPr>
            <a:xfrm>
              <a:off x="2040834" y="3169432"/>
              <a:ext cx="740229" cy="2199590"/>
              <a:chOff x="2051720" y="3136774"/>
              <a:chExt cx="740229" cy="2199590"/>
            </a:xfrm>
          </p:grpSpPr>
          <p:pic>
            <p:nvPicPr>
              <p:cNvPr id="32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9477" t="51232" r="35075" b="39205"/>
              <a:stretch>
                <a:fillRect/>
              </a:stretch>
            </p:blipFill>
            <p:spPr bwMode="auto">
              <a:xfrm>
                <a:off x="2051720" y="3136774"/>
                <a:ext cx="729343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5169" t="51232" r="29302" b="39205"/>
              <a:stretch>
                <a:fillRect/>
              </a:stretch>
            </p:blipFill>
            <p:spPr bwMode="auto">
              <a:xfrm>
                <a:off x="2051720" y="3856854"/>
                <a:ext cx="740229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1024" t="51232" r="23780" b="39205"/>
              <a:stretch>
                <a:fillRect/>
              </a:stretch>
            </p:blipFill>
            <p:spPr bwMode="auto">
              <a:xfrm>
                <a:off x="2080184" y="4616284"/>
                <a:ext cx="695672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1" name="TextBox 54"/>
            <p:cNvSpPr txBox="1"/>
            <p:nvPr/>
          </p:nvSpPr>
          <p:spPr>
            <a:xfrm>
              <a:off x="1691680" y="2863818"/>
              <a:ext cx="1872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pl-PL" altLang="ko-KR" sz="1400" b="1" i="1" u="sng" dirty="0" smtClean="0">
                  <a:solidFill>
                    <a:srgbClr val="F79646">
                      <a:lumMod val="50000"/>
                    </a:srgbClr>
                  </a:solidFill>
                  <a:cs typeface="Arial" pitchFamily="34" charset="0"/>
                </a:rPr>
                <a:t>Aplikacje przemysłowe</a:t>
              </a:r>
              <a:endParaRPr kumimoji="1" lang="ko-KR" altLang="en-US" sz="1400" b="1" i="1" u="sng" dirty="0">
                <a:solidFill>
                  <a:srgbClr val="F79646">
                    <a:lumMod val="50000"/>
                  </a:srgbClr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79"/>
          <p:cNvSpPr txBox="1"/>
          <p:nvPr/>
        </p:nvSpPr>
        <p:spPr>
          <a:xfrm rot="16200000">
            <a:off x="1136510" y="671801"/>
            <a:ext cx="353943" cy="15478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pl-PL" altLang="ko-KR" sz="1100" b="1" dirty="0" smtClean="0">
                <a:solidFill>
                  <a:prstClr val="black"/>
                </a:solidFill>
                <a:cs typeface="Arial" pitchFamily="34" charset="0"/>
              </a:rPr>
              <a:t>Trudność techniczna </a:t>
            </a:r>
            <a:endParaRPr kumimoji="1" lang="ko-KR" altLang="en-US" sz="1100" b="1" dirty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5415"/>
            <a:ext cx="9144000" cy="717341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1560" y="18864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Dostępne opcje 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611560" y="980728"/>
            <a:ext cx="6984776" cy="5301208"/>
            <a:chOff x="1763688" y="1092571"/>
            <a:chExt cx="7380313" cy="56785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0000" t="25435" r="56298" b="44326"/>
            <a:stretch>
              <a:fillRect/>
            </a:stretch>
          </p:blipFill>
          <p:spPr bwMode="auto">
            <a:xfrm>
              <a:off x="4211960" y="1412776"/>
              <a:ext cx="2088232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4731" t="60110" r="23456" b="24166"/>
            <a:stretch>
              <a:fillRect/>
            </a:stretch>
          </p:blipFill>
          <p:spPr bwMode="auto">
            <a:xfrm>
              <a:off x="2123728" y="5085184"/>
              <a:ext cx="1800200" cy="1347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3702" t="25435" r="39994" b="43486"/>
            <a:stretch>
              <a:fillRect/>
            </a:stretch>
          </p:blipFill>
          <p:spPr bwMode="auto">
            <a:xfrm>
              <a:off x="6732240" y="1484784"/>
              <a:ext cx="2149002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3702" t="58937" r="42596" b="25104"/>
            <a:stretch>
              <a:fillRect/>
            </a:stretch>
          </p:blipFill>
          <p:spPr bwMode="auto">
            <a:xfrm>
              <a:off x="1835696" y="1556792"/>
              <a:ext cx="2088232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62"/>
            <p:cNvSpPr txBox="1"/>
            <p:nvPr/>
          </p:nvSpPr>
          <p:spPr>
            <a:xfrm>
              <a:off x="1763688" y="1092571"/>
              <a:ext cx="7128792" cy="3069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altLang="ko-KR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Pokrywa kabli</a:t>
              </a:r>
              <a:r>
                <a:rPr lang="en-US" altLang="ko-KR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r>
                <a:rPr lang="pl-PL" altLang="ko-KR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Po instalacji pokrywy, </a:t>
              </a:r>
              <a:r>
                <a:rPr lang="en-US" altLang="ko-KR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S100 </a:t>
              </a:r>
              <a:r>
                <a:rPr lang="pl-PL" altLang="ko-KR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spełnia wymagania </a:t>
              </a:r>
              <a:r>
                <a:rPr lang="en-US" altLang="ko-KR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NEMA 1.</a:t>
              </a:r>
              <a:endParaRPr lang="es-ES" altLang="ko-KR" sz="1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TextBox 63"/>
            <p:cNvSpPr txBox="1"/>
            <p:nvPr/>
          </p:nvSpPr>
          <p:spPr>
            <a:xfrm>
              <a:off x="1763688" y="4149080"/>
              <a:ext cx="5472608" cy="5663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altLang="ko-KR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Kołnierz</a:t>
              </a:r>
              <a:r>
                <a:rPr lang="en-US" altLang="ko-KR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r>
                <a:rPr lang="pl-PL" altLang="ko-KR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Instalacja kołnierza pozwala na instalację radiatora za płytą montażową szafy sterowniczej</a:t>
              </a:r>
              <a:r>
                <a:rPr lang="en-US" altLang="ko-KR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.  </a:t>
              </a:r>
              <a:endParaRPr lang="es-ES" altLang="ko-KR" sz="1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TextBox 64"/>
            <p:cNvSpPr txBox="1"/>
            <p:nvPr/>
          </p:nvSpPr>
          <p:spPr>
            <a:xfrm>
              <a:off x="2322294" y="3212976"/>
              <a:ext cx="211788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altLang="ko-KR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Pokrywa wentylatora</a:t>
              </a:r>
              <a:endParaRPr lang="ko-KR" altLang="en-US" sz="1400" b="1" dirty="0"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2129" t="25435" r="18971" b="42709"/>
            <a:stretch>
              <a:fillRect/>
            </a:stretch>
          </p:blipFill>
          <p:spPr bwMode="auto">
            <a:xfrm>
              <a:off x="5076056" y="4761471"/>
              <a:ext cx="2088232" cy="1979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그림 66" descr="INV-FLANGE_3.jpg"/>
            <p:cNvPicPr>
              <a:picLocks noChangeAspect="1"/>
            </p:cNvPicPr>
            <p:nvPr/>
          </p:nvPicPr>
          <p:blipFill>
            <a:blip r:embed="rId4" cstate="print"/>
            <a:srcRect l="3773" r="6015" b="12756"/>
            <a:stretch>
              <a:fillRect/>
            </a:stretch>
          </p:blipFill>
          <p:spPr>
            <a:xfrm rot="5400000" flipH="1" flipV="1">
              <a:off x="6976874" y="4892262"/>
              <a:ext cx="2020799" cy="1110498"/>
            </a:xfrm>
            <a:prstGeom prst="rect">
              <a:avLst/>
            </a:prstGeom>
          </p:spPr>
        </p:pic>
        <p:grpSp>
          <p:nvGrpSpPr>
            <p:cNvPr id="15" name="그룹 67"/>
            <p:cNvGrpSpPr/>
            <p:nvPr/>
          </p:nvGrpSpPr>
          <p:grpSpPr>
            <a:xfrm>
              <a:off x="8748464" y="4149080"/>
              <a:ext cx="106906" cy="2579645"/>
              <a:chOff x="3000376" y="3518623"/>
              <a:chExt cx="72000" cy="2722271"/>
            </a:xfrm>
          </p:grpSpPr>
          <p:cxnSp>
            <p:nvCxnSpPr>
              <p:cNvPr id="19" name="직선 연결선 69"/>
              <p:cNvCxnSpPr/>
              <p:nvPr/>
            </p:nvCxnSpPr>
            <p:spPr>
              <a:xfrm>
                <a:off x="3000376" y="3558051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70"/>
              <p:cNvCxnSpPr/>
              <p:nvPr/>
            </p:nvCxnSpPr>
            <p:spPr>
              <a:xfrm>
                <a:off x="3000376" y="3603766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71"/>
              <p:cNvCxnSpPr/>
              <p:nvPr/>
            </p:nvCxnSpPr>
            <p:spPr>
              <a:xfrm>
                <a:off x="3000376" y="3649481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72"/>
              <p:cNvCxnSpPr/>
              <p:nvPr/>
            </p:nvCxnSpPr>
            <p:spPr>
              <a:xfrm>
                <a:off x="3000376" y="3695196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73"/>
              <p:cNvCxnSpPr/>
              <p:nvPr/>
            </p:nvCxnSpPr>
            <p:spPr>
              <a:xfrm>
                <a:off x="3000376" y="3740911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78"/>
              <p:cNvCxnSpPr/>
              <p:nvPr/>
            </p:nvCxnSpPr>
            <p:spPr>
              <a:xfrm>
                <a:off x="3000376" y="3786626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84"/>
              <p:cNvCxnSpPr/>
              <p:nvPr/>
            </p:nvCxnSpPr>
            <p:spPr>
              <a:xfrm>
                <a:off x="3000376" y="3832341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85"/>
              <p:cNvCxnSpPr/>
              <p:nvPr/>
            </p:nvCxnSpPr>
            <p:spPr>
              <a:xfrm>
                <a:off x="3000376" y="3878056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86"/>
              <p:cNvCxnSpPr/>
              <p:nvPr/>
            </p:nvCxnSpPr>
            <p:spPr>
              <a:xfrm>
                <a:off x="3000376" y="3923771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87"/>
              <p:cNvCxnSpPr/>
              <p:nvPr/>
            </p:nvCxnSpPr>
            <p:spPr>
              <a:xfrm>
                <a:off x="3000376" y="3969486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연결선 88"/>
              <p:cNvCxnSpPr/>
              <p:nvPr/>
            </p:nvCxnSpPr>
            <p:spPr>
              <a:xfrm>
                <a:off x="3000376" y="4015201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89"/>
              <p:cNvCxnSpPr/>
              <p:nvPr/>
            </p:nvCxnSpPr>
            <p:spPr>
              <a:xfrm>
                <a:off x="3000376" y="4060916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연결선 90"/>
              <p:cNvCxnSpPr/>
              <p:nvPr/>
            </p:nvCxnSpPr>
            <p:spPr>
              <a:xfrm>
                <a:off x="3000376" y="4106631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91"/>
              <p:cNvCxnSpPr/>
              <p:nvPr/>
            </p:nvCxnSpPr>
            <p:spPr>
              <a:xfrm>
                <a:off x="3000376" y="4152346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연결선 92"/>
              <p:cNvCxnSpPr/>
              <p:nvPr/>
            </p:nvCxnSpPr>
            <p:spPr>
              <a:xfrm>
                <a:off x="3000376" y="4198061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93"/>
              <p:cNvCxnSpPr/>
              <p:nvPr/>
            </p:nvCxnSpPr>
            <p:spPr>
              <a:xfrm>
                <a:off x="3000376" y="4243776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94"/>
              <p:cNvCxnSpPr/>
              <p:nvPr/>
            </p:nvCxnSpPr>
            <p:spPr>
              <a:xfrm>
                <a:off x="3000376" y="4289491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95"/>
              <p:cNvCxnSpPr/>
              <p:nvPr/>
            </p:nvCxnSpPr>
            <p:spPr>
              <a:xfrm>
                <a:off x="3000376" y="4335206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직선 연결선 96"/>
              <p:cNvCxnSpPr/>
              <p:nvPr/>
            </p:nvCxnSpPr>
            <p:spPr>
              <a:xfrm>
                <a:off x="3000376" y="4380921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97"/>
              <p:cNvCxnSpPr/>
              <p:nvPr/>
            </p:nvCxnSpPr>
            <p:spPr>
              <a:xfrm>
                <a:off x="3000376" y="4472351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직선 연결선 98"/>
              <p:cNvCxnSpPr/>
              <p:nvPr/>
            </p:nvCxnSpPr>
            <p:spPr>
              <a:xfrm>
                <a:off x="3000376" y="4563781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직선 연결선 99"/>
              <p:cNvCxnSpPr/>
              <p:nvPr/>
            </p:nvCxnSpPr>
            <p:spPr>
              <a:xfrm>
                <a:off x="3000376" y="4655211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101"/>
              <p:cNvCxnSpPr/>
              <p:nvPr/>
            </p:nvCxnSpPr>
            <p:spPr>
              <a:xfrm>
                <a:off x="3000376" y="4746641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직선 연결선 102"/>
              <p:cNvCxnSpPr/>
              <p:nvPr/>
            </p:nvCxnSpPr>
            <p:spPr>
              <a:xfrm>
                <a:off x="3000376" y="4838071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연결선 103"/>
              <p:cNvCxnSpPr/>
              <p:nvPr/>
            </p:nvCxnSpPr>
            <p:spPr>
              <a:xfrm>
                <a:off x="3000376" y="4929501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연결선 104"/>
              <p:cNvCxnSpPr/>
              <p:nvPr/>
            </p:nvCxnSpPr>
            <p:spPr>
              <a:xfrm>
                <a:off x="3000376" y="5020931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연결선 105"/>
              <p:cNvCxnSpPr/>
              <p:nvPr/>
            </p:nvCxnSpPr>
            <p:spPr>
              <a:xfrm>
                <a:off x="3000376" y="5066646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직선 연결선 106"/>
              <p:cNvCxnSpPr/>
              <p:nvPr/>
            </p:nvCxnSpPr>
            <p:spPr>
              <a:xfrm>
                <a:off x="3000376" y="5112361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직선 연결선 107"/>
              <p:cNvCxnSpPr/>
              <p:nvPr/>
            </p:nvCxnSpPr>
            <p:spPr>
              <a:xfrm>
                <a:off x="3000376" y="5158076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직선 연결선 108"/>
              <p:cNvCxnSpPr/>
              <p:nvPr/>
            </p:nvCxnSpPr>
            <p:spPr>
              <a:xfrm>
                <a:off x="3000376" y="5203791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직선 연결선 109"/>
              <p:cNvCxnSpPr/>
              <p:nvPr/>
            </p:nvCxnSpPr>
            <p:spPr>
              <a:xfrm>
                <a:off x="3000376" y="5249506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직선 연결선 110"/>
              <p:cNvCxnSpPr/>
              <p:nvPr/>
            </p:nvCxnSpPr>
            <p:spPr>
              <a:xfrm>
                <a:off x="3000376" y="5295221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직선 연결선 111"/>
              <p:cNvCxnSpPr/>
              <p:nvPr/>
            </p:nvCxnSpPr>
            <p:spPr>
              <a:xfrm>
                <a:off x="3000376" y="5340936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직선 연결선 112"/>
              <p:cNvCxnSpPr/>
              <p:nvPr/>
            </p:nvCxnSpPr>
            <p:spPr>
              <a:xfrm>
                <a:off x="3000376" y="5386651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직선 연결선 113"/>
              <p:cNvCxnSpPr/>
              <p:nvPr/>
            </p:nvCxnSpPr>
            <p:spPr>
              <a:xfrm>
                <a:off x="3000376" y="5432366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직선 연결선 114"/>
              <p:cNvCxnSpPr/>
              <p:nvPr/>
            </p:nvCxnSpPr>
            <p:spPr>
              <a:xfrm>
                <a:off x="3000376" y="5478081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직선 연결선 115"/>
              <p:cNvCxnSpPr/>
              <p:nvPr/>
            </p:nvCxnSpPr>
            <p:spPr>
              <a:xfrm>
                <a:off x="3000376" y="5523796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직선 연결선 116"/>
              <p:cNvCxnSpPr/>
              <p:nvPr/>
            </p:nvCxnSpPr>
            <p:spPr>
              <a:xfrm>
                <a:off x="3000376" y="5569511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직선 연결선 117"/>
              <p:cNvCxnSpPr/>
              <p:nvPr/>
            </p:nvCxnSpPr>
            <p:spPr>
              <a:xfrm>
                <a:off x="3000376" y="5615226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직선 연결선 118"/>
              <p:cNvCxnSpPr/>
              <p:nvPr/>
            </p:nvCxnSpPr>
            <p:spPr>
              <a:xfrm>
                <a:off x="3000376" y="5660941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직선 연결선 119"/>
              <p:cNvCxnSpPr/>
              <p:nvPr/>
            </p:nvCxnSpPr>
            <p:spPr>
              <a:xfrm>
                <a:off x="3000376" y="5706656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직선 연결선 120"/>
              <p:cNvCxnSpPr/>
              <p:nvPr/>
            </p:nvCxnSpPr>
            <p:spPr>
              <a:xfrm>
                <a:off x="3000376" y="5752371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직선 연결선 121"/>
              <p:cNvCxnSpPr/>
              <p:nvPr/>
            </p:nvCxnSpPr>
            <p:spPr>
              <a:xfrm>
                <a:off x="3000376" y="5798086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직선 연결선 122"/>
              <p:cNvCxnSpPr/>
              <p:nvPr/>
            </p:nvCxnSpPr>
            <p:spPr>
              <a:xfrm>
                <a:off x="3000376" y="5843801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직선 연결선 123"/>
              <p:cNvCxnSpPr/>
              <p:nvPr/>
            </p:nvCxnSpPr>
            <p:spPr>
              <a:xfrm>
                <a:off x="3000376" y="5889516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직선 연결선 124"/>
              <p:cNvCxnSpPr/>
              <p:nvPr/>
            </p:nvCxnSpPr>
            <p:spPr>
              <a:xfrm>
                <a:off x="3000376" y="5935231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직선 연결선 125"/>
              <p:cNvCxnSpPr/>
              <p:nvPr/>
            </p:nvCxnSpPr>
            <p:spPr>
              <a:xfrm>
                <a:off x="3000376" y="5980935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직선 연결선 126"/>
              <p:cNvCxnSpPr/>
              <p:nvPr/>
            </p:nvCxnSpPr>
            <p:spPr>
              <a:xfrm>
                <a:off x="3000376" y="4426636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직선 연결선 127"/>
              <p:cNvCxnSpPr/>
              <p:nvPr/>
            </p:nvCxnSpPr>
            <p:spPr>
              <a:xfrm>
                <a:off x="3000376" y="4518066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직선 연결선 128"/>
              <p:cNvCxnSpPr/>
              <p:nvPr/>
            </p:nvCxnSpPr>
            <p:spPr>
              <a:xfrm>
                <a:off x="3000376" y="4609496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직선 연결선 129"/>
              <p:cNvCxnSpPr/>
              <p:nvPr/>
            </p:nvCxnSpPr>
            <p:spPr>
              <a:xfrm>
                <a:off x="3000376" y="4700926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직선 연결선 130"/>
              <p:cNvCxnSpPr/>
              <p:nvPr/>
            </p:nvCxnSpPr>
            <p:spPr>
              <a:xfrm>
                <a:off x="3000376" y="4792356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직선 연결선 131"/>
              <p:cNvCxnSpPr/>
              <p:nvPr/>
            </p:nvCxnSpPr>
            <p:spPr>
              <a:xfrm>
                <a:off x="3000376" y="4883786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직선 연결선 132"/>
              <p:cNvCxnSpPr/>
              <p:nvPr/>
            </p:nvCxnSpPr>
            <p:spPr>
              <a:xfrm>
                <a:off x="3000376" y="4975216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직선 연결선 133"/>
              <p:cNvCxnSpPr/>
              <p:nvPr/>
            </p:nvCxnSpPr>
            <p:spPr>
              <a:xfrm>
                <a:off x="3000376" y="6031749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직선 연결선 134"/>
              <p:cNvCxnSpPr/>
              <p:nvPr/>
            </p:nvCxnSpPr>
            <p:spPr>
              <a:xfrm>
                <a:off x="3000376" y="6077464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직선 연결선 135"/>
              <p:cNvCxnSpPr/>
              <p:nvPr/>
            </p:nvCxnSpPr>
            <p:spPr>
              <a:xfrm>
                <a:off x="3000376" y="6123179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직선 연결선 136"/>
              <p:cNvCxnSpPr/>
              <p:nvPr/>
            </p:nvCxnSpPr>
            <p:spPr>
              <a:xfrm>
                <a:off x="3000376" y="6168894"/>
                <a:ext cx="72000" cy="72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직선 연결선 137"/>
              <p:cNvCxnSpPr/>
              <p:nvPr/>
            </p:nvCxnSpPr>
            <p:spPr>
              <a:xfrm>
                <a:off x="3000376" y="3518623"/>
                <a:ext cx="0" cy="268799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38"/>
            <p:cNvSpPr txBox="1"/>
            <p:nvPr/>
          </p:nvSpPr>
          <p:spPr>
            <a:xfrm>
              <a:off x="8774669" y="5064043"/>
              <a:ext cx="369332" cy="66921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altLang="ko-KR" sz="1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Ściana</a:t>
              </a:r>
              <a:endParaRPr lang="ko-KR" altLang="en-US" sz="12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" name="직사각형 139"/>
            <p:cNvSpPr/>
            <p:nvPr/>
          </p:nvSpPr>
          <p:spPr>
            <a:xfrm>
              <a:off x="8112825" y="4006454"/>
              <a:ext cx="45719" cy="27646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8" name="구부러진 연결선 197"/>
            <p:cNvCxnSpPr/>
            <p:nvPr/>
          </p:nvCxnSpPr>
          <p:spPr>
            <a:xfrm flipV="1">
              <a:off x="3635896" y="2852936"/>
              <a:ext cx="864096" cy="375364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rgbClr val="5082BE"/>
              </a:solidFill>
              <a:prstDash val="solid"/>
              <a:tailEnd type="triangle" w="sm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5415"/>
            <a:ext cx="9144000" cy="717341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39552" y="18864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Opcje komunikacji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100"/>
          <p:cNvSpPr txBox="1"/>
          <p:nvPr/>
        </p:nvSpPr>
        <p:spPr>
          <a:xfrm>
            <a:off x="395536" y="836712"/>
            <a:ext cx="7380312" cy="38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ko-K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Karta komunikacyjna</a:t>
            </a:r>
            <a:r>
              <a:rPr lang="en-US" altLang="ko-K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ko-K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CANopen</a:t>
            </a:r>
            <a:endParaRPr lang="en-US" altLang="ko-KR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그림 25" descr="CANop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196752"/>
            <a:ext cx="1261000" cy="1872000"/>
          </a:xfrm>
          <a:prstGeom prst="rect">
            <a:avLst/>
          </a:prstGeom>
        </p:spPr>
      </p:pic>
      <p:graphicFrame>
        <p:nvGraphicFramePr>
          <p:cNvPr id="7" name="표 32"/>
          <p:cNvGraphicFramePr>
            <a:graphicFrameLocks noGrp="1"/>
          </p:cNvGraphicFramePr>
          <p:nvPr/>
        </p:nvGraphicFramePr>
        <p:xfrm>
          <a:off x="3203848" y="1196752"/>
          <a:ext cx="4316413" cy="1863080"/>
        </p:xfrm>
        <a:graphic>
          <a:graphicData uri="http://schemas.openxmlformats.org/drawingml/2006/table">
            <a:tbl>
              <a:tblPr/>
              <a:tblGrid>
                <a:gridCol w="1303247"/>
                <a:gridCol w="481697"/>
                <a:gridCol w="669472"/>
                <a:gridCol w="1861997"/>
              </a:tblGrid>
              <a:tr h="262880">
                <a:tc>
                  <a:txBody>
                    <a:bodyPr/>
                    <a:lstStyle/>
                    <a:p>
                      <a:pPr algn="ctr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Złącze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82B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Pin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82B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</a:t>
                      </a: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ygnał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82B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Opis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82BE">
                        <a:alpha val="70000"/>
                      </a:srgbClr>
                    </a:solidFill>
                  </a:tcPr>
                </a:tc>
              </a:tr>
              <a:tr h="112229">
                <a:tc rowSpan="5">
                  <a:txBody>
                    <a:bodyPr/>
                    <a:lstStyle/>
                    <a:p>
                      <a:pPr algn="just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GND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2865" marR="6286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CAN </a:t>
                      </a: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uziemienie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2865" marR="6286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2229">
                <a:tc vMerge="1">
                  <a:txBody>
                    <a:bodyPr/>
                    <a:lstStyle/>
                    <a:p>
                      <a:pPr algn="just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kumimoji="1" lang="ko-KR" altLang="ko-KR" sz="1050" kern="1200" dirty="0" smtClean="0">
                        <a:ln>
                          <a:solidFill>
                            <a:srgbClr val="000000">
                              <a:alpha val="1000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08서울남산체 B" pitchFamily="18" charset="-127"/>
                        <a:ea typeface="08서울남산체 B" pitchFamily="18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CAN_L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2865" marR="6286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CAN_L Bus Line (</a:t>
                      </a: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Dominujący nisko)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2865" marR="6286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2229">
                <a:tc vMerge="1">
                  <a:txBody>
                    <a:bodyPr/>
                    <a:lstStyle/>
                    <a:p>
                      <a:pPr algn="just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kumimoji="1" lang="ko-KR" altLang="ko-KR" sz="1050" kern="1200" dirty="0" smtClean="0">
                        <a:ln>
                          <a:solidFill>
                            <a:srgbClr val="000000">
                              <a:alpha val="1000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08서울남산체 B" pitchFamily="18" charset="-127"/>
                        <a:ea typeface="08서울남산체 B" pitchFamily="18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SLD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2865" marR="6286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CAN </a:t>
                      </a: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Ekran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2865" marR="6286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2229">
                <a:tc vMerge="1">
                  <a:txBody>
                    <a:bodyPr/>
                    <a:lstStyle/>
                    <a:p>
                      <a:pPr algn="just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kumimoji="1" lang="ko-KR" altLang="ko-KR" sz="1050" kern="1200" dirty="0" smtClean="0">
                        <a:ln>
                          <a:solidFill>
                            <a:srgbClr val="000000">
                              <a:alpha val="1000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08서울남산체 B" pitchFamily="18" charset="-127"/>
                        <a:ea typeface="08서울남산체 B" pitchFamily="18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CAN_H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2865" marR="6286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CAN_H Bus Line (</a:t>
                      </a: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Dominujący wysoko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2865" marR="6286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2229">
                <a:tc vMerge="1">
                  <a:txBody>
                    <a:bodyPr/>
                    <a:lstStyle/>
                    <a:p>
                      <a:pPr algn="just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kumimoji="1" lang="ko-KR" altLang="ko-KR" sz="1050" kern="1200" dirty="0" smtClean="0">
                        <a:ln>
                          <a:solidFill>
                            <a:srgbClr val="000000">
                              <a:alpha val="1000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08서울남산체 B" pitchFamily="18" charset="-127"/>
                        <a:ea typeface="08서울남산체 B" pitchFamily="18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2865" marR="6286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Zarezerwowane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2865" marR="6286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780" t="-214" r="-12" b="-385"/>
          <a:stretch>
            <a:fillRect/>
          </a:stretch>
        </p:blipFill>
        <p:spPr bwMode="auto">
          <a:xfrm>
            <a:off x="2051720" y="1556792"/>
            <a:ext cx="993488" cy="1192514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 rot="1383408">
            <a:off x="3365903" y="1797968"/>
            <a:ext cx="1006798" cy="74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47"/>
          <p:cNvSpPr txBox="1"/>
          <p:nvPr/>
        </p:nvSpPr>
        <p:spPr bwMode="auto">
          <a:xfrm>
            <a:off x="3499845" y="2483083"/>
            <a:ext cx="188337" cy="1523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900" dirty="0">
                <a:ln>
                  <a:solidFill>
                    <a:srgbClr val="000000">
                      <a:alpha val="10000"/>
                    </a:srgbClr>
                  </a:solidFill>
                </a:ln>
                <a:solidFill>
                  <a:prstClr val="black"/>
                </a:solidFill>
                <a:latin typeface="08서울남산체 B" pitchFamily="18" charset="-127"/>
                <a:ea typeface="08서울남산체 B" pitchFamily="18" charset="-127"/>
              </a:rPr>
              <a:t>1</a:t>
            </a:r>
            <a:endParaRPr kumimoji="1" lang="ko-KR" altLang="en-US" sz="900" dirty="0">
              <a:ln>
                <a:solidFill>
                  <a:srgbClr val="000000">
                    <a:alpha val="10000"/>
                  </a:srgbClr>
                </a:solidFill>
              </a:ln>
              <a:solidFill>
                <a:prstClr val="black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1" name="TextBox 48"/>
          <p:cNvSpPr txBox="1"/>
          <p:nvPr/>
        </p:nvSpPr>
        <p:spPr bwMode="auto">
          <a:xfrm>
            <a:off x="4044117" y="2480367"/>
            <a:ext cx="188337" cy="142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900" dirty="0">
                <a:ln>
                  <a:solidFill>
                    <a:srgbClr val="000000">
                      <a:alpha val="10000"/>
                    </a:srgbClr>
                  </a:solidFill>
                </a:ln>
                <a:solidFill>
                  <a:prstClr val="black"/>
                </a:solidFill>
                <a:latin typeface="08서울남산체 B" pitchFamily="18" charset="-127"/>
                <a:ea typeface="08서울남산체 B" pitchFamily="18" charset="-127"/>
              </a:rPr>
              <a:t>5</a:t>
            </a:r>
            <a:endParaRPr kumimoji="1" lang="ko-KR" altLang="en-US" sz="900" dirty="0">
              <a:ln>
                <a:solidFill>
                  <a:srgbClr val="000000">
                    <a:alpha val="10000"/>
                  </a:srgbClr>
                </a:solidFill>
              </a:ln>
              <a:solidFill>
                <a:prstClr val="black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graphicFrame>
        <p:nvGraphicFramePr>
          <p:cNvPr id="12" name="표 49"/>
          <p:cNvGraphicFramePr>
            <a:graphicFrameLocks noGrp="1"/>
          </p:cNvGraphicFramePr>
          <p:nvPr/>
        </p:nvGraphicFramePr>
        <p:xfrm>
          <a:off x="539552" y="3429000"/>
          <a:ext cx="4194503" cy="2794000"/>
        </p:xfrm>
        <a:graphic>
          <a:graphicData uri="http://schemas.openxmlformats.org/drawingml/2006/table">
            <a:tbl>
              <a:tblPr/>
              <a:tblGrid>
                <a:gridCol w="1147600"/>
                <a:gridCol w="3046903"/>
              </a:tblGrid>
              <a:tr h="215930">
                <a:tc>
                  <a:txBody>
                    <a:bodyPr/>
                    <a:lstStyle/>
                    <a:p>
                      <a:pPr algn="just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Typ urządzenia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82B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CANopen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82BE">
                        <a:alpha val="70000"/>
                      </a:srgbClr>
                    </a:solidFill>
                  </a:tcPr>
                </a:tc>
              </a:tr>
              <a:tr h="21593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Topologia</a:t>
                      </a:r>
                      <a:r>
                        <a:rPr lang="pl-PL" altLang="ko-KR" sz="11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sieci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Bus Topology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891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Prędkość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20kbps, 50kbps, 125kbps, 250kbps, 500kbps, 800kbps, 1Mkbps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593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Liczba stacji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64</a:t>
                      </a:r>
                      <a:endParaRPr lang="ko-KR" altLang="ko-KR" sz="11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178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Wspierana</a:t>
                      </a:r>
                      <a:r>
                        <a:rPr lang="pl-PL" altLang="ko-KR" sz="11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kom.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Process Data Object (PDO),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Service Data Object (SDO),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Synchronization (Sync),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Network Management (NMT)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186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Rezystor terminujący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120 ohm 1/4W 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891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Dostępne</a:t>
                      </a: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PDO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PDO1 (</a:t>
                      </a:r>
                      <a:r>
                        <a:rPr lang="en-US" altLang="ko-KR" sz="11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CiA</a:t>
                      </a: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402)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PDO3 (LS Profile)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593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Nazwa </a:t>
                      </a:r>
                      <a:r>
                        <a:rPr lang="pl-PL" altLang="ko-KR" sz="11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vender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0x7D (LSIS)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텍스트 개체 틀 9"/>
          <p:cNvSpPr txBox="1">
            <a:spLocks/>
          </p:cNvSpPr>
          <p:nvPr/>
        </p:nvSpPr>
        <p:spPr bwMode="auto">
          <a:xfrm>
            <a:off x="323528" y="3140968"/>
            <a:ext cx="45150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20" rIns="7200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/>
            </a:pPr>
            <a:r>
              <a:rPr lang="pl-PL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Dane techniczne</a:t>
            </a:r>
            <a:endParaRPr lang="en-US" altLang="ko-K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텍스트 개체 틀 9"/>
          <p:cNvSpPr txBox="1">
            <a:spLocks/>
          </p:cNvSpPr>
          <p:nvPr/>
        </p:nvSpPr>
        <p:spPr bwMode="auto">
          <a:xfrm>
            <a:off x="4806063" y="3537046"/>
            <a:ext cx="28201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20" rIns="7200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/>
            </a:pPr>
            <a:r>
              <a:rPr lang="en-US" altLang="ko-K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LED</a:t>
            </a:r>
          </a:p>
        </p:txBody>
      </p:sp>
      <p:graphicFrame>
        <p:nvGraphicFramePr>
          <p:cNvPr id="15" name="표 60"/>
          <p:cNvGraphicFramePr>
            <a:graphicFrameLocks noGrp="1"/>
          </p:cNvGraphicFramePr>
          <p:nvPr/>
        </p:nvGraphicFramePr>
        <p:xfrm>
          <a:off x="4788024" y="4653136"/>
          <a:ext cx="3384375" cy="1426800"/>
        </p:xfrm>
        <a:graphic>
          <a:graphicData uri="http://schemas.openxmlformats.org/drawingml/2006/table">
            <a:tbl>
              <a:tblPr/>
              <a:tblGrid>
                <a:gridCol w="694501"/>
                <a:gridCol w="802434"/>
                <a:gridCol w="1887440"/>
              </a:tblGrid>
              <a:tr h="130636">
                <a:tc>
                  <a:txBody>
                    <a:bodyPr/>
                    <a:lstStyle/>
                    <a:p>
                      <a:pPr algn="ctr" latinLnBrk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LED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82B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</a:t>
                      </a:r>
                      <a:r>
                        <a:rPr lang="en-US" altLang="ko-KR" sz="11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olor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82B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Opis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82BE">
                        <a:alpha val="70000"/>
                      </a:srgbClr>
                    </a:solidFill>
                  </a:tcPr>
                </a:tc>
              </a:tr>
              <a:tr h="124900">
                <a:tc>
                  <a:txBody>
                    <a:bodyPr/>
                    <a:lstStyle/>
                    <a:p>
                      <a:pPr marL="6477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CPU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Zielony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marR="0" indent="0" algn="l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Zasilanie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4900">
                <a:tc>
                  <a:txBody>
                    <a:bodyPr/>
                    <a:lstStyle/>
                    <a:p>
                      <a:pPr marL="6477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ERROR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Czerwony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marR="0" indent="0" algn="l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Błąd</a:t>
                      </a:r>
                      <a:r>
                        <a:rPr lang="pl-PL" altLang="ko-KR" sz="11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komunikacji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4900">
                <a:tc>
                  <a:txBody>
                    <a:bodyPr/>
                    <a:lstStyle/>
                    <a:p>
                      <a:pPr marL="6477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MODE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Zielony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marR="0" indent="0" algn="l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NMT status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305">
                <a:tc>
                  <a:txBody>
                    <a:bodyPr/>
                    <a:lstStyle/>
                    <a:p>
                      <a:pPr marL="6477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BUS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Czerwony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marR="0" indent="0" algn="l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Inna prędkość i profil od mastera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6" name="그림 61" descr="Canop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3140968"/>
            <a:ext cx="1650009" cy="143560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5415"/>
            <a:ext cx="9144000" cy="717341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1560" y="18864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Opcje komunikacji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100"/>
          <p:cNvSpPr txBox="1"/>
          <p:nvPr/>
        </p:nvSpPr>
        <p:spPr>
          <a:xfrm>
            <a:off x="395536" y="836712"/>
            <a:ext cx="7380312" cy="38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ko-K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Karta komunikacyjna </a:t>
            </a:r>
            <a:r>
              <a:rPr lang="en-US" altLang="ko-K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Profibus</a:t>
            </a:r>
            <a:r>
              <a:rPr lang="en-US" altLang="ko-K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DP</a:t>
            </a:r>
            <a:endParaRPr lang="en-US" altLang="ko-KR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그림 30" descr="Profib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856" y="1112036"/>
            <a:ext cx="1075679" cy="1596884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412776"/>
            <a:ext cx="1105288" cy="128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표 34"/>
          <p:cNvGraphicFramePr>
            <a:graphicFrameLocks noGrp="1"/>
          </p:cNvGraphicFramePr>
          <p:nvPr/>
        </p:nvGraphicFramePr>
        <p:xfrm>
          <a:off x="4427984" y="908720"/>
          <a:ext cx="3751958" cy="3200400"/>
        </p:xfrm>
        <a:graphic>
          <a:graphicData uri="http://schemas.openxmlformats.org/drawingml/2006/table">
            <a:tbl>
              <a:tblPr/>
              <a:tblGrid>
                <a:gridCol w="882840"/>
                <a:gridCol w="375549"/>
                <a:gridCol w="821716"/>
                <a:gridCol w="1671853"/>
              </a:tblGrid>
              <a:tr h="221167">
                <a:tc>
                  <a:txBody>
                    <a:bodyPr/>
                    <a:lstStyle/>
                    <a:p>
                      <a:pPr algn="ctr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Złącze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82B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Pin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82B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</a:t>
                      </a: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ygnał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82B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Opis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82BE">
                        <a:alpha val="70000"/>
                      </a:srgbClr>
                    </a:solidFill>
                  </a:tcPr>
                </a:tc>
              </a:tr>
              <a:tr h="221167">
                <a:tc rowSpan="9">
                  <a:txBody>
                    <a:bodyPr/>
                    <a:lstStyle/>
                    <a:p>
                      <a:pPr algn="just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None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None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167">
                <a:tc vMerge="1">
                  <a:txBody>
                    <a:bodyPr/>
                    <a:lstStyle/>
                    <a:p>
                      <a:pPr algn="just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kumimoji="1" lang="ko-KR" altLang="ko-KR" sz="1050" kern="1200" dirty="0" smtClean="0">
                        <a:ln>
                          <a:solidFill>
                            <a:srgbClr val="000000">
                              <a:alpha val="1000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08서울남산체 B" pitchFamily="18" charset="-127"/>
                        <a:ea typeface="08서울남산체 B" pitchFamily="18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M24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24V output GND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2335">
                <a:tc vMerge="1">
                  <a:txBody>
                    <a:bodyPr/>
                    <a:lstStyle/>
                    <a:p>
                      <a:pPr algn="just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kumimoji="1" lang="ko-KR" altLang="ko-KR" sz="1050" kern="1200" dirty="0" smtClean="0">
                        <a:ln>
                          <a:solidFill>
                            <a:srgbClr val="000000">
                              <a:alpha val="1000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08서울남산체 B" pitchFamily="18" charset="-127"/>
                        <a:ea typeface="08서울남산체 B" pitchFamily="18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RxD</a:t>
                      </a: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en-US" altLang="ko-KR" sz="11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TxD</a:t>
                      </a: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-P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marR="0" indent="0" algn="l" defTabSz="914400" rtl="0" eaLnBrk="1" fontAlgn="auto" latinLnBrk="1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Transmitter-receiver </a:t>
                      </a:r>
                    </a:p>
                    <a:p>
                      <a:pPr marL="64770" marR="0" indent="0" algn="l" defTabSz="914400" rtl="0" eaLnBrk="1" fontAlgn="auto" latinLnBrk="1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data</a:t>
                      </a:r>
                      <a:r>
                        <a:rPr lang="ko-KR" altLang="ko-KR" sz="1100" dirty="0" smtClean="0"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Plus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2335">
                <a:tc vMerge="1">
                  <a:txBody>
                    <a:bodyPr/>
                    <a:lstStyle/>
                    <a:p>
                      <a:pPr algn="just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kumimoji="1" lang="ko-KR" altLang="ko-KR" sz="1050" kern="1200" dirty="0" smtClean="0">
                        <a:ln>
                          <a:solidFill>
                            <a:srgbClr val="000000">
                              <a:alpha val="1000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08서울남산체 B" pitchFamily="18" charset="-127"/>
                        <a:ea typeface="08서울남산체 B" pitchFamily="18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CTRL-P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Control signal for Repeater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167">
                <a:tc vMerge="1">
                  <a:txBody>
                    <a:bodyPr/>
                    <a:lstStyle/>
                    <a:p>
                      <a:pPr algn="just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kumimoji="1" lang="ko-KR" altLang="ko-KR" sz="1050" kern="1200" dirty="0" smtClean="0">
                        <a:ln>
                          <a:solidFill>
                            <a:srgbClr val="000000">
                              <a:alpha val="1000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08서울남산체 B" pitchFamily="18" charset="-127"/>
                        <a:ea typeface="08서울남산체 B" pitchFamily="18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DGND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Signal GND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167">
                <a:tc vMerge="1">
                  <a:txBody>
                    <a:bodyPr/>
                    <a:lstStyle/>
                    <a:p>
                      <a:pPr algn="l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kumimoji="1" lang="ko-KR" altLang="ko-KR" sz="1050" kern="1200" dirty="0" smtClean="0">
                        <a:ln>
                          <a:solidFill>
                            <a:srgbClr val="000000">
                              <a:alpha val="1000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08서울남산체 B" pitchFamily="18" charset="-127"/>
                        <a:ea typeface="08서울남산체 B" pitchFamily="18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VP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5V for terminal resistor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167">
                <a:tc vMerge="1">
                  <a:txBody>
                    <a:bodyPr/>
                    <a:lstStyle/>
                    <a:p>
                      <a:pPr algn="just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kumimoji="1" lang="ko-KR" altLang="ko-KR" sz="1050" kern="1200" dirty="0" smtClean="0">
                        <a:ln>
                          <a:solidFill>
                            <a:srgbClr val="000000">
                              <a:alpha val="1000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08서울남산체 B" pitchFamily="18" charset="-127"/>
                        <a:ea typeface="08서울남산체 B" pitchFamily="18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P24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24V output Plus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2335">
                <a:tc vMerge="1">
                  <a:txBody>
                    <a:bodyPr/>
                    <a:lstStyle/>
                    <a:p>
                      <a:pPr algn="just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kumimoji="1" lang="ko-KR" altLang="ko-KR" sz="1050" kern="1200" dirty="0" smtClean="0">
                        <a:ln>
                          <a:solidFill>
                            <a:srgbClr val="000000">
                              <a:alpha val="1000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08서울남산체 B" pitchFamily="18" charset="-127"/>
                        <a:ea typeface="08서울남산체 B" pitchFamily="18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RxD</a:t>
                      </a: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en-US" altLang="ko-KR" sz="11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TxD</a:t>
                      </a: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-N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marR="0" indent="0" algn="l" defTabSz="914400" rtl="0" eaLnBrk="1" fontAlgn="auto" latinLnBrk="1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Transmitter-receiver </a:t>
                      </a:r>
                    </a:p>
                    <a:p>
                      <a:pPr marL="64770" marR="0" indent="0" algn="l" defTabSz="914400" rtl="0" eaLnBrk="1" fontAlgn="auto" latinLnBrk="1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data</a:t>
                      </a:r>
                      <a:r>
                        <a:rPr lang="ko-KR" altLang="ko-KR" sz="1100" dirty="0" smtClean="0"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Negative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2335">
                <a:tc vMerge="1">
                  <a:txBody>
                    <a:bodyPr/>
                    <a:lstStyle/>
                    <a:p>
                      <a:pPr algn="just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kumimoji="1" lang="ko-KR" altLang="ko-KR" sz="1050" kern="1200" dirty="0" smtClean="0">
                        <a:ln>
                          <a:solidFill>
                            <a:srgbClr val="000000">
                              <a:alpha val="1000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08서울남산체 B" pitchFamily="18" charset="-127"/>
                        <a:ea typeface="08서울남산체 B" pitchFamily="18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CTRL-N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Control signal for Repeater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0" name="그룹 43"/>
          <p:cNvGrpSpPr/>
          <p:nvPr/>
        </p:nvGrpSpPr>
        <p:grpSpPr>
          <a:xfrm>
            <a:off x="4499992" y="1268760"/>
            <a:ext cx="823357" cy="1463320"/>
            <a:chOff x="5063093" y="1288694"/>
            <a:chExt cx="823357" cy="146332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39374" t="29900" r="28218" b="36113"/>
            <a:stretch>
              <a:fillRect/>
            </a:stretch>
          </p:blipFill>
          <p:spPr bwMode="auto">
            <a:xfrm>
              <a:off x="5103913" y="1288694"/>
              <a:ext cx="782537" cy="1463320"/>
            </a:xfrm>
            <a:prstGeom prst="rect">
              <a:avLst/>
            </a:prstGeom>
            <a:noFill/>
          </p:spPr>
        </p:pic>
        <p:sp>
          <p:nvSpPr>
            <p:cNvPr id="12" name="TextBox 62"/>
            <p:cNvSpPr txBox="1"/>
            <p:nvPr/>
          </p:nvSpPr>
          <p:spPr bwMode="auto">
            <a:xfrm>
              <a:off x="5063093" y="1725438"/>
              <a:ext cx="188337" cy="1523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dirty="0">
                  <a:ln>
                    <a:solidFill>
                      <a:srgbClr val="000000">
                        <a:alpha val="10000"/>
                      </a:srgbClr>
                    </a:solidFill>
                  </a:ln>
                  <a:solidFill>
                    <a:prstClr val="black"/>
                  </a:solidFill>
                  <a:latin typeface="08서울남산체 B" pitchFamily="18" charset="-127"/>
                  <a:ea typeface="08서울남산체 B" pitchFamily="18" charset="-127"/>
                </a:rPr>
                <a:t>1</a:t>
              </a:r>
              <a:endParaRPr kumimoji="1" lang="ko-KR" altLang="en-US" sz="900" dirty="0">
                <a:ln>
                  <a:solidFill>
                    <a:srgbClr val="000000">
                      <a:alpha val="10000"/>
                    </a:srgbClr>
                  </a:solidFill>
                </a:ln>
                <a:solidFill>
                  <a:prstClr val="black"/>
                </a:solidFill>
                <a:latin typeface="08서울남산체 B" pitchFamily="18" charset="-127"/>
                <a:ea typeface="08서울남산체 B" pitchFamily="18" charset="-127"/>
              </a:endParaRPr>
            </a:p>
          </p:txBody>
        </p:sp>
        <p:sp>
          <p:nvSpPr>
            <p:cNvPr id="13" name="TextBox 63"/>
            <p:cNvSpPr txBox="1"/>
            <p:nvPr/>
          </p:nvSpPr>
          <p:spPr bwMode="auto">
            <a:xfrm>
              <a:off x="5525725" y="1755378"/>
              <a:ext cx="188337" cy="142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dirty="0">
                  <a:ln>
                    <a:solidFill>
                      <a:srgbClr val="000000">
                        <a:alpha val="10000"/>
                      </a:srgbClr>
                    </a:solidFill>
                  </a:ln>
                  <a:solidFill>
                    <a:prstClr val="black"/>
                  </a:solidFill>
                  <a:latin typeface="08서울남산체 B" pitchFamily="18" charset="-127"/>
                  <a:ea typeface="08서울남산체 B" pitchFamily="18" charset="-127"/>
                </a:rPr>
                <a:t>6</a:t>
              </a:r>
              <a:endParaRPr kumimoji="1" lang="ko-KR" altLang="en-US" sz="900" dirty="0">
                <a:ln>
                  <a:solidFill>
                    <a:srgbClr val="000000">
                      <a:alpha val="10000"/>
                    </a:srgbClr>
                  </a:solidFill>
                </a:ln>
                <a:solidFill>
                  <a:prstClr val="black"/>
                </a:solidFill>
                <a:latin typeface="08서울남산체 B" pitchFamily="18" charset="-127"/>
                <a:ea typeface="08서울남산체 B" pitchFamily="18" charset="-127"/>
              </a:endParaRPr>
            </a:p>
          </p:txBody>
        </p:sp>
        <p:cxnSp>
          <p:nvCxnSpPr>
            <p:cNvPr id="14" name="직선 화살표 연결선 64"/>
            <p:cNvCxnSpPr/>
            <p:nvPr/>
          </p:nvCxnSpPr>
          <p:spPr>
            <a:xfrm>
              <a:off x="5195517" y="1856713"/>
              <a:ext cx="18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65"/>
            <p:cNvCxnSpPr/>
            <p:nvPr/>
          </p:nvCxnSpPr>
          <p:spPr>
            <a:xfrm flipH="1">
              <a:off x="5535689" y="1894817"/>
              <a:ext cx="18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/>
          <a:srcRect t="34454" r="52497"/>
          <a:stretch>
            <a:fillRect/>
          </a:stretch>
        </p:blipFill>
        <p:spPr bwMode="auto">
          <a:xfrm>
            <a:off x="3131840" y="2204864"/>
            <a:ext cx="408215" cy="55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구부러진 연결선 67"/>
          <p:cNvCxnSpPr/>
          <p:nvPr/>
        </p:nvCxnSpPr>
        <p:spPr>
          <a:xfrm flipV="1">
            <a:off x="2399401" y="2120148"/>
            <a:ext cx="1236495" cy="519380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rgbClr val="5082BE"/>
            </a:solidFill>
            <a:prstDash val="solid"/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텍스트 개체 틀 9"/>
          <p:cNvSpPr txBox="1">
            <a:spLocks/>
          </p:cNvSpPr>
          <p:nvPr/>
        </p:nvSpPr>
        <p:spPr bwMode="auto">
          <a:xfrm>
            <a:off x="323528" y="2924944"/>
            <a:ext cx="45150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20" rIns="7200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/>
            </a:pPr>
            <a:r>
              <a:rPr lang="en-US" altLang="ko-K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Dane techniczne</a:t>
            </a:r>
            <a:endParaRPr lang="en-US" altLang="ko-K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" name="그림 70" descr="profibu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4077072"/>
            <a:ext cx="1872208" cy="1044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0" name="텍스트 개체 틀 9"/>
          <p:cNvSpPr txBox="1">
            <a:spLocks/>
          </p:cNvSpPr>
          <p:nvPr/>
        </p:nvSpPr>
        <p:spPr bwMode="auto">
          <a:xfrm>
            <a:off x="5148064" y="4365104"/>
            <a:ext cx="28201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20" rIns="7200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/>
            </a:pPr>
            <a:r>
              <a:rPr lang="en-US" altLang="ko-KR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LED</a:t>
            </a:r>
          </a:p>
        </p:txBody>
      </p:sp>
      <p:graphicFrame>
        <p:nvGraphicFramePr>
          <p:cNvPr id="21" name="표 72"/>
          <p:cNvGraphicFramePr>
            <a:graphicFrameLocks noGrp="1"/>
          </p:cNvGraphicFramePr>
          <p:nvPr/>
        </p:nvGraphicFramePr>
        <p:xfrm>
          <a:off x="5004048" y="5157192"/>
          <a:ext cx="3168352" cy="999200"/>
        </p:xfrm>
        <a:graphic>
          <a:graphicData uri="http://schemas.openxmlformats.org/drawingml/2006/table">
            <a:tbl>
              <a:tblPr/>
              <a:tblGrid>
                <a:gridCol w="650172"/>
                <a:gridCol w="783130"/>
                <a:gridCol w="1735050"/>
              </a:tblGrid>
              <a:tr h="138800">
                <a:tc>
                  <a:txBody>
                    <a:bodyPr/>
                    <a:lstStyle/>
                    <a:p>
                      <a:pPr algn="ctr" latinLnBrk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LED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82B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</a:t>
                      </a:r>
                      <a:r>
                        <a:rPr lang="en-US" altLang="ko-KR" sz="11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olor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82B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Opis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82BE">
                        <a:alpha val="70000"/>
                      </a:srgbClr>
                    </a:solidFill>
                  </a:tcPr>
                </a:tc>
              </a:tr>
              <a:tr h="207305">
                <a:tc>
                  <a:txBody>
                    <a:bodyPr/>
                    <a:lstStyle/>
                    <a:p>
                      <a:pPr marL="6477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CPU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Zielony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marR="0" indent="0" algn="l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Power status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305">
                <a:tc>
                  <a:txBody>
                    <a:bodyPr/>
                    <a:lstStyle/>
                    <a:p>
                      <a:pPr marL="6477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ERROR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Czerwony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marR="0" indent="0" algn="l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Comm. Error 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305">
                <a:tc>
                  <a:txBody>
                    <a:bodyPr/>
                    <a:lstStyle/>
                    <a:p>
                      <a:pPr marL="6477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ONLINE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Zielony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marR="0" indent="0" algn="l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Comm. Online status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2" name="표 73"/>
          <p:cNvGraphicFramePr>
            <a:graphicFrameLocks noGrp="1"/>
          </p:cNvGraphicFramePr>
          <p:nvPr/>
        </p:nvGraphicFramePr>
        <p:xfrm>
          <a:off x="611560" y="3212976"/>
          <a:ext cx="4248472" cy="3086868"/>
        </p:xfrm>
        <a:graphic>
          <a:graphicData uri="http://schemas.openxmlformats.org/drawingml/2006/table">
            <a:tbl>
              <a:tblPr/>
              <a:tblGrid>
                <a:gridCol w="1526795"/>
                <a:gridCol w="2721677"/>
              </a:tblGrid>
              <a:tr h="172819">
                <a:tc>
                  <a:txBody>
                    <a:bodyPr/>
                    <a:lstStyle/>
                    <a:p>
                      <a:pPr algn="just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Typ urządzenia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82B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PROFIBUS-DP Slave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82BE">
                        <a:alpha val="70000"/>
                      </a:srgbClr>
                    </a:solidFill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Auto Baud Rate Detect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Support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81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Sync Mode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Support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81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Freeze Mode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Support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81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Max Input Length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 words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81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Max Output Length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 words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Baud Rate Support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9.6K, 19.2K, 93.75K, 187.5K, 500K, 1.5M, 3M, 6M, 12M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81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Modular Station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Support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81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Max Module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Max. no. of Nodes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Max 32 nodes without repeater (Including Master)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81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LED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CPU, ERR, ONLINE 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81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Comm. connector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9Pin D-sub 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5415"/>
            <a:ext cx="9144000" cy="717341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1560" y="18864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Opcje komunikacji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100"/>
          <p:cNvSpPr txBox="1"/>
          <p:nvPr/>
        </p:nvSpPr>
        <p:spPr>
          <a:xfrm>
            <a:off x="467544" y="836712"/>
            <a:ext cx="7380312" cy="38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ko-K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Karta komunikacyjna </a:t>
            </a:r>
            <a:r>
              <a:rPr lang="en-US" altLang="ko-K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Modbus</a:t>
            </a:r>
            <a:r>
              <a:rPr lang="en-US" altLang="ko-K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ko-KR" b="1" dirty="0">
                <a:latin typeface="Tahoma" pitchFamily="34" charset="0"/>
                <a:ea typeface="Tahoma" pitchFamily="34" charset="0"/>
                <a:cs typeface="Tahoma" pitchFamily="34" charset="0"/>
              </a:rPr>
              <a:t>TCP / Ethernet </a:t>
            </a:r>
            <a:r>
              <a:rPr lang="en-US" altLang="ko-K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I/P</a:t>
            </a:r>
            <a:endParaRPr lang="en-US" altLang="ko-KR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그림 43" descr="Ether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96752"/>
            <a:ext cx="1261000" cy="1872000"/>
          </a:xfrm>
          <a:prstGeom prst="rect">
            <a:avLst/>
          </a:prstGeom>
        </p:spPr>
      </p:pic>
      <p:graphicFrame>
        <p:nvGraphicFramePr>
          <p:cNvPr id="7" name="표 46"/>
          <p:cNvGraphicFramePr>
            <a:graphicFrameLocks noGrp="1"/>
          </p:cNvGraphicFramePr>
          <p:nvPr/>
        </p:nvGraphicFramePr>
        <p:xfrm>
          <a:off x="3635896" y="1196752"/>
          <a:ext cx="4316413" cy="2286000"/>
        </p:xfrm>
        <a:graphic>
          <a:graphicData uri="http://schemas.openxmlformats.org/drawingml/2006/table">
            <a:tbl>
              <a:tblPr/>
              <a:tblGrid>
                <a:gridCol w="1303247"/>
                <a:gridCol w="564606"/>
                <a:gridCol w="890905"/>
                <a:gridCol w="1557655"/>
              </a:tblGrid>
              <a:tr h="166060">
                <a:tc>
                  <a:txBody>
                    <a:bodyPr/>
                    <a:lstStyle/>
                    <a:p>
                      <a:pPr algn="ctr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Złącze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82B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Pin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82B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</a:t>
                      </a: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ygnał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82B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Opis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82BE">
                        <a:alpha val="70000"/>
                      </a:srgbClr>
                    </a:solidFill>
                  </a:tcPr>
                </a:tc>
              </a:tr>
              <a:tr h="166060">
                <a:tc rowSpan="8">
                  <a:txBody>
                    <a:bodyPr/>
                    <a:lstStyle/>
                    <a:p>
                      <a:pPr algn="just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TX+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Transmitter data Plus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6060">
                <a:tc vMerge="1">
                  <a:txBody>
                    <a:bodyPr/>
                    <a:lstStyle/>
                    <a:p>
                      <a:pPr algn="just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kumimoji="1" lang="ko-KR" altLang="ko-KR" sz="1050" kern="1200" dirty="0" smtClean="0">
                        <a:ln>
                          <a:solidFill>
                            <a:srgbClr val="000000">
                              <a:alpha val="1000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08서울남산체 B" pitchFamily="18" charset="-127"/>
                        <a:ea typeface="08서울남산체 B" pitchFamily="18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TX-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Transmitter data Minus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6060">
                <a:tc vMerge="1">
                  <a:txBody>
                    <a:bodyPr/>
                    <a:lstStyle/>
                    <a:p>
                      <a:pPr algn="just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kumimoji="1" lang="ko-KR" altLang="ko-KR" sz="1050" kern="1200" dirty="0" smtClean="0">
                        <a:ln>
                          <a:solidFill>
                            <a:srgbClr val="000000">
                              <a:alpha val="1000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08서울남산체 B" pitchFamily="18" charset="-127"/>
                        <a:ea typeface="08서울남산체 B" pitchFamily="18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RX+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Receiver data Plus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6060">
                <a:tc vMerge="1">
                  <a:txBody>
                    <a:bodyPr/>
                    <a:lstStyle/>
                    <a:p>
                      <a:pPr algn="just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kumimoji="1" lang="ko-KR" altLang="ko-KR" sz="1050" kern="1200" dirty="0" smtClean="0">
                        <a:ln>
                          <a:solidFill>
                            <a:srgbClr val="000000">
                              <a:alpha val="1000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08서울남산체 B" pitchFamily="18" charset="-127"/>
                        <a:ea typeface="08서울남산체 B" pitchFamily="18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NONE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Not used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6060">
                <a:tc vMerge="1">
                  <a:txBody>
                    <a:bodyPr/>
                    <a:lstStyle/>
                    <a:p>
                      <a:pPr algn="just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kumimoji="1" lang="ko-KR" altLang="ko-KR" sz="1050" kern="1200" dirty="0" smtClean="0">
                        <a:ln>
                          <a:solidFill>
                            <a:srgbClr val="000000">
                              <a:alpha val="1000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08서울남산체 B" pitchFamily="18" charset="-127"/>
                        <a:ea typeface="08서울남산체 B" pitchFamily="18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NONE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Not used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6060">
                <a:tc vMerge="1">
                  <a:txBody>
                    <a:bodyPr/>
                    <a:lstStyle/>
                    <a:p>
                      <a:pPr algn="l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kumimoji="1" lang="ko-KR" altLang="ko-KR" sz="1050" kern="1200" dirty="0" smtClean="0">
                        <a:ln>
                          <a:solidFill>
                            <a:srgbClr val="000000">
                              <a:alpha val="1000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08서울남산체 B" pitchFamily="18" charset="-127"/>
                        <a:ea typeface="08서울남산체 B" pitchFamily="18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RX-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Receiver Minus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6060">
                <a:tc vMerge="1">
                  <a:txBody>
                    <a:bodyPr/>
                    <a:lstStyle/>
                    <a:p>
                      <a:pPr algn="just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kumimoji="1" lang="ko-KR" altLang="ko-KR" sz="1050" kern="1200" dirty="0" smtClean="0">
                        <a:ln>
                          <a:solidFill>
                            <a:srgbClr val="000000">
                              <a:alpha val="1000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08서울남산체 B" pitchFamily="18" charset="-127"/>
                        <a:ea typeface="08서울남산체 B" pitchFamily="18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NONE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Not used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6060">
                <a:tc vMerge="1">
                  <a:txBody>
                    <a:bodyPr/>
                    <a:lstStyle/>
                    <a:p>
                      <a:pPr algn="just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kumimoji="1" lang="ko-KR" altLang="ko-KR" sz="1050" kern="1200" dirty="0" smtClean="0">
                        <a:ln>
                          <a:solidFill>
                            <a:srgbClr val="000000">
                              <a:alpha val="1000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08서울남산체 B" pitchFamily="18" charset="-127"/>
                        <a:ea typeface="08서울남산체 B" pitchFamily="18" charset="-127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NONE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Not used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79" y="1700808"/>
            <a:ext cx="1142147" cy="12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모서리가 둥근 직사각형 48"/>
          <p:cNvSpPr/>
          <p:nvPr/>
        </p:nvSpPr>
        <p:spPr>
          <a:xfrm>
            <a:off x="1835695" y="2492896"/>
            <a:ext cx="449040" cy="253093"/>
          </a:xfrm>
          <a:prstGeom prst="roundRect">
            <a:avLst>
              <a:gd name="adj" fmla="val 3744"/>
            </a:avLst>
          </a:prstGeom>
          <a:noFill/>
          <a:ln w="12700">
            <a:solidFill>
              <a:srgbClr val="5082B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cxnSp>
        <p:nvCxnSpPr>
          <p:cNvPr id="10" name="구부러진 연결선 49"/>
          <p:cNvCxnSpPr/>
          <p:nvPr/>
        </p:nvCxnSpPr>
        <p:spPr>
          <a:xfrm flipV="1">
            <a:off x="2339751" y="2348880"/>
            <a:ext cx="1080120" cy="352852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rgbClr val="5082BE"/>
            </a:solidFill>
            <a:prstDash val="solid"/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1" name="그룹 54"/>
          <p:cNvGrpSpPr/>
          <p:nvPr/>
        </p:nvGrpSpPr>
        <p:grpSpPr>
          <a:xfrm>
            <a:off x="3707904" y="1556792"/>
            <a:ext cx="1038082" cy="1442541"/>
            <a:chOff x="5226102" y="1329337"/>
            <a:chExt cx="1038082" cy="1442541"/>
          </a:xfrm>
        </p:grpSpPr>
        <p:pic>
          <p:nvPicPr>
            <p:cNvPr id="12" name="Picture 3" descr="Modular jack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EAC5BC"/>
                </a:clrFrom>
                <a:clrTo>
                  <a:srgbClr val="EAC5B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69984" y="1329337"/>
              <a:ext cx="794200" cy="1157270"/>
            </a:xfrm>
            <a:prstGeom prst="rect">
              <a:avLst/>
            </a:prstGeom>
            <a:noFill/>
          </p:spPr>
        </p:pic>
        <p:sp>
          <p:nvSpPr>
            <p:cNvPr id="13" name="Line 4"/>
            <p:cNvSpPr>
              <a:spLocks noChangeShapeType="1"/>
            </p:cNvSpPr>
            <p:nvPr/>
          </p:nvSpPr>
          <p:spPr bwMode="auto">
            <a:xfrm flipH="1">
              <a:off x="5382021" y="2280461"/>
              <a:ext cx="104157" cy="176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5426756" y="2486991"/>
              <a:ext cx="104157" cy="284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dirty="0">
                  <a:ln>
                    <a:solidFill>
                      <a:srgbClr val="000000">
                        <a:alpha val="10000"/>
                      </a:srgbClr>
                    </a:solidFill>
                  </a:ln>
                  <a:solidFill>
                    <a:prstClr val="black"/>
                  </a:solidFill>
                  <a:latin typeface="08서울남산체 B" pitchFamily="18" charset="-127"/>
                  <a:ea typeface="08서울남산체 B" pitchFamily="18" charset="-127"/>
                </a:rPr>
                <a:t>8</a:t>
              </a:r>
              <a:r>
                <a:rPr kumimoji="1" lang="en-US" altLang="ko-KR" sz="1000" b="1" dirty="0">
                  <a:solidFill>
                    <a:srgbClr val="000000"/>
                  </a:solidFill>
                </a:rPr>
                <a:t> </a:t>
              </a:r>
              <a:endParaRPr kumimoji="1" lang="ko-KR" altLang="ko-KR" dirty="0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5226102" y="2395935"/>
              <a:ext cx="188627" cy="23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dirty="0">
                  <a:ln>
                    <a:solidFill>
                      <a:srgbClr val="000000">
                        <a:alpha val="10000"/>
                      </a:srgbClr>
                    </a:solidFill>
                  </a:ln>
                  <a:solidFill>
                    <a:prstClr val="black"/>
                  </a:solidFill>
                  <a:latin typeface="08서울남산체 B" pitchFamily="18" charset="-127"/>
                  <a:ea typeface="08서울남산체 B" pitchFamily="18" charset="-127"/>
                </a:rPr>
                <a:t>1</a:t>
              </a:r>
              <a:endParaRPr kumimoji="1" lang="ko-KR" altLang="ko-KR" sz="900" dirty="0">
                <a:ln>
                  <a:solidFill>
                    <a:srgbClr val="000000">
                      <a:alpha val="10000"/>
                    </a:srgbClr>
                  </a:solidFill>
                </a:ln>
                <a:solidFill>
                  <a:prstClr val="black"/>
                </a:solidFill>
                <a:latin typeface="08서울남산체 B" pitchFamily="18" charset="-127"/>
                <a:ea typeface="08서울남산체 B" pitchFamily="18" charset="-127"/>
              </a:endParaRP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H="1">
              <a:off x="5503327" y="2351474"/>
              <a:ext cx="104157" cy="176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</p:grp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450" t="12413" r="17670" b="58961"/>
          <a:stretch>
            <a:fillRect/>
          </a:stretch>
        </p:blipFill>
        <p:spPr bwMode="auto">
          <a:xfrm>
            <a:off x="2469143" y="2835777"/>
            <a:ext cx="841714" cy="41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텍스트 개체 틀 9"/>
          <p:cNvSpPr txBox="1">
            <a:spLocks/>
          </p:cNvSpPr>
          <p:nvPr/>
        </p:nvSpPr>
        <p:spPr bwMode="auto">
          <a:xfrm>
            <a:off x="179511" y="3212976"/>
            <a:ext cx="28201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20" rIns="7200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Wybór protokołu (przełącznik nr 1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altLang="ko-KR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0" name="표 79"/>
          <p:cNvGraphicFramePr>
            <a:graphicFrameLocks noGrp="1"/>
          </p:cNvGraphicFramePr>
          <p:nvPr/>
        </p:nvGraphicFramePr>
        <p:xfrm>
          <a:off x="539552" y="3717032"/>
          <a:ext cx="3888432" cy="2514600"/>
        </p:xfrm>
        <a:graphic>
          <a:graphicData uri="http://schemas.openxmlformats.org/drawingml/2006/table">
            <a:tbl>
              <a:tblPr/>
              <a:tblGrid>
                <a:gridCol w="1944215"/>
                <a:gridCol w="1944217"/>
              </a:tblGrid>
              <a:tr h="202932">
                <a:tc>
                  <a:txBody>
                    <a:bodyPr/>
                    <a:lstStyle/>
                    <a:p>
                      <a:pPr algn="just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Typ urządzenia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82B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ETHERNET-IP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82BE">
                        <a:alpha val="70000"/>
                      </a:srgbClr>
                    </a:solidFill>
                  </a:tcPr>
                </a:tc>
              </a:tr>
              <a:tr h="20293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Speed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10Mbps, 100Mbps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93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Comm. Method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Base band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93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Max. distance between nodes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100m (Node-</a:t>
                      </a:r>
                      <a:r>
                        <a:rPr lang="en-US" altLang="ko-KR" sz="11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Hurb</a:t>
                      </a: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93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Max. no. of Nodes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Connected to </a:t>
                      </a:r>
                      <a:r>
                        <a:rPr lang="en-US" altLang="ko-KR" sz="11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Hurb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93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Auto Negotiation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Support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93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Max. frame size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1500 bites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93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Comm. Area access method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CSMA/CD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93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Frame error checking method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CRC32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5863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Recommended connector TCP Socket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Socket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1" name="텍스트 개체 틀 9"/>
          <p:cNvSpPr txBox="1">
            <a:spLocks/>
          </p:cNvSpPr>
          <p:nvPr/>
        </p:nvSpPr>
        <p:spPr bwMode="auto">
          <a:xfrm>
            <a:off x="467544" y="3429000"/>
            <a:ext cx="45150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20" rIns="7200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/>
            </a:pPr>
            <a:r>
              <a:rPr lang="en-US" altLang="ko-K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Dane techniczne</a:t>
            </a:r>
            <a:endParaRPr lang="en-US" altLang="ko-K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텍스트 개체 틀 9"/>
          <p:cNvSpPr txBox="1">
            <a:spLocks/>
          </p:cNvSpPr>
          <p:nvPr/>
        </p:nvSpPr>
        <p:spPr bwMode="auto">
          <a:xfrm>
            <a:off x="5076055" y="3717032"/>
            <a:ext cx="28201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20" rIns="7200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/>
            </a:pPr>
            <a:r>
              <a:rPr lang="en-US" altLang="ko-K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LED</a:t>
            </a:r>
          </a:p>
        </p:txBody>
      </p:sp>
      <p:graphicFrame>
        <p:nvGraphicFramePr>
          <p:cNvPr id="23" name="표 82"/>
          <p:cNvGraphicFramePr>
            <a:graphicFrameLocks noGrp="1"/>
          </p:cNvGraphicFramePr>
          <p:nvPr/>
        </p:nvGraphicFramePr>
        <p:xfrm>
          <a:off x="4716016" y="4581128"/>
          <a:ext cx="3240915" cy="1249000"/>
        </p:xfrm>
        <a:graphic>
          <a:graphicData uri="http://schemas.openxmlformats.org/drawingml/2006/table">
            <a:tbl>
              <a:tblPr/>
              <a:tblGrid>
                <a:gridCol w="665062"/>
                <a:gridCol w="595715"/>
                <a:gridCol w="540038"/>
                <a:gridCol w="1440100"/>
              </a:tblGrid>
              <a:tr h="114307">
                <a:tc>
                  <a:txBody>
                    <a:bodyPr/>
                    <a:lstStyle/>
                    <a:p>
                      <a:pPr algn="ctr" latinLnBrk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LED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82B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Kolor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82BE">
                        <a:alpha val="7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Opis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82BE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4900">
                <a:tc rowSpan="2">
                  <a:txBody>
                    <a:bodyPr/>
                    <a:lstStyle/>
                    <a:p>
                      <a:pPr marL="6477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SPEED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6477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Zielony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marR="0" indent="0" algn="l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ON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marR="0" indent="0" algn="l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Speed 100Mbps 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49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770" marR="0" indent="0" algn="l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OFF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marR="0" indent="0" algn="l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Speed10Mbps 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305">
                <a:tc rowSpan="2">
                  <a:txBody>
                    <a:bodyPr/>
                    <a:lstStyle/>
                    <a:p>
                      <a:pPr marL="6477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LINK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6477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pl-PL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Zielony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marR="0" indent="0" algn="l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ON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marR="0" indent="0" algn="l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Comm. ready</a:t>
                      </a:r>
                      <a:r>
                        <a:rPr lang="ko-KR" altLang="en-US" sz="1100" dirty="0" smtClean="0"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OK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305">
                <a:tc vMerge="1">
                  <a:txBody>
                    <a:bodyPr/>
                    <a:lstStyle/>
                    <a:p>
                      <a:pPr marL="6477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kumimoji="1" lang="ko-KR" altLang="ko-KR" sz="900" b="0" kern="1200" dirty="0" smtClean="0">
                        <a:ln>
                          <a:solidFill>
                            <a:srgbClr val="000000">
                              <a:alpha val="1000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08서울남산체 B" pitchFamily="18" charset="-127"/>
                        <a:ea typeface="08서울남산체 B" pitchFamily="18" charset="-127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6477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kumimoji="1" lang="ko-KR" altLang="ko-KR" sz="900" b="0" kern="1200" dirty="0" smtClean="0">
                        <a:ln>
                          <a:solidFill>
                            <a:srgbClr val="000000">
                              <a:alpha val="1000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08서울남산체 B" pitchFamily="18" charset="-127"/>
                        <a:ea typeface="08서울남산체 B" pitchFamily="18" charset="-127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marR="0" indent="0" algn="l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OFF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70" marR="0" indent="0" algn="l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Comm. ready FAIL </a:t>
                      </a:r>
                      <a:endParaRPr lang="ko-KR" altLang="ko-KR" sz="11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4" name="그림 83" descr="Etherne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3429000"/>
            <a:ext cx="1282685" cy="111600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39552" y="404664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Start sprzedaży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upa 21"/>
          <p:cNvGrpSpPr/>
          <p:nvPr/>
        </p:nvGrpSpPr>
        <p:grpSpPr>
          <a:xfrm>
            <a:off x="755576" y="1196752"/>
            <a:ext cx="6840760" cy="4968552"/>
            <a:chOff x="-185782" y="1124744"/>
            <a:chExt cx="7422078" cy="5134340"/>
          </a:xfrm>
        </p:grpSpPr>
        <p:sp>
          <p:nvSpPr>
            <p:cNvPr id="5" name="TextBox 165"/>
            <p:cNvSpPr txBox="1"/>
            <p:nvPr/>
          </p:nvSpPr>
          <p:spPr bwMode="auto">
            <a:xfrm>
              <a:off x="1979712" y="1700808"/>
              <a:ext cx="2573238" cy="4515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ko-KR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0,4</a:t>
              </a:r>
              <a:r>
                <a:rPr lang="en-US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~22kW </a:t>
              </a:r>
              <a:r>
                <a:rPr lang="en-US" altLang="ko-KR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400V </a:t>
              </a: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AC</a:t>
              </a:r>
              <a:endParaRPr lang="en-US" altLang="ko-KR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7" name="직선 화살표 연결선 57"/>
            <p:cNvCxnSpPr>
              <a:cxnSpLocks noChangeShapeType="1"/>
              <a:endCxn id="9" idx="2"/>
            </p:cNvCxnSpPr>
            <p:nvPr/>
          </p:nvCxnSpPr>
          <p:spPr bwMode="auto">
            <a:xfrm flipV="1">
              <a:off x="-180528" y="2240868"/>
              <a:ext cx="4968552" cy="36004"/>
            </a:xfrm>
            <a:prstGeom prst="straightConnector1">
              <a:avLst/>
            </a:prstGeom>
            <a:noFill/>
            <a:ln w="38100" algn="ctr">
              <a:solidFill>
                <a:schemeClr val="bg1">
                  <a:lumMod val="75000"/>
                </a:schemeClr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9" name="Oval 148"/>
            <p:cNvSpPr>
              <a:spLocks noChangeArrowheads="1"/>
            </p:cNvSpPr>
            <p:nvPr/>
          </p:nvSpPr>
          <p:spPr bwMode="auto">
            <a:xfrm>
              <a:off x="4788024" y="2060848"/>
              <a:ext cx="1296144" cy="36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 algn="ctr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pl-PL" altLang="ko-KR" sz="1400" b="1" dirty="0" smtClean="0">
                  <a:ln>
                    <a:solidFill>
                      <a:srgbClr val="000000">
                        <a:alpha val="10000"/>
                      </a:srgbClr>
                    </a:solidFill>
                  </a:ln>
                  <a:solidFill>
                    <a:prstClr val="white"/>
                  </a:solidFill>
                </a:rPr>
                <a:t>Start</a:t>
              </a:r>
              <a:endParaRPr kumimoji="1" lang="en-US" altLang="ko-KR" sz="1400" b="1" dirty="0">
                <a:ln>
                  <a:solidFill>
                    <a:srgbClr val="000000">
                      <a:alpha val="10000"/>
                    </a:srgb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" name="Text Box 143"/>
            <p:cNvSpPr txBox="1">
              <a:spLocks noChangeArrowheads="1"/>
            </p:cNvSpPr>
            <p:nvPr/>
          </p:nvSpPr>
          <p:spPr bwMode="auto">
            <a:xfrm>
              <a:off x="4860032" y="1772816"/>
              <a:ext cx="974016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marL="180975" indent="-180975"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pl-PL" altLang="ko-KR" sz="1400" dirty="0" smtClean="0">
                  <a:solidFill>
                    <a:prstClr val="black"/>
                  </a:solidFill>
                  <a:sym typeface="Wingdings 2" pitchFamily="18" charset="2"/>
                </a:rPr>
                <a:t>06</a:t>
              </a:r>
              <a:r>
                <a:rPr lang="en-US" altLang="ko-KR" sz="1400" dirty="0" smtClean="0">
                  <a:solidFill>
                    <a:prstClr val="black"/>
                  </a:solidFill>
                  <a:sym typeface="Wingdings 2" pitchFamily="18" charset="2"/>
                </a:rPr>
                <a:t>.</a:t>
              </a:r>
              <a:r>
                <a:rPr lang="pl-PL" altLang="ko-KR" sz="1400" dirty="0" smtClean="0">
                  <a:solidFill>
                    <a:prstClr val="black"/>
                  </a:solidFill>
                  <a:sym typeface="Wingdings 2" pitchFamily="18" charset="2"/>
                </a:rPr>
                <a:t>2015</a:t>
              </a:r>
              <a:endParaRPr lang="en-US" altLang="ko-KR" sz="1400" dirty="0">
                <a:solidFill>
                  <a:prstClr val="black"/>
                </a:solidFill>
                <a:sym typeface="Wingdings 2" pitchFamily="18" charset="2"/>
              </a:endParaRPr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8427" t="25200" r="64563" b="58480"/>
            <a:stretch>
              <a:fillRect/>
            </a:stretch>
          </p:blipFill>
          <p:spPr bwMode="auto">
            <a:xfrm>
              <a:off x="-180528" y="1124744"/>
              <a:ext cx="2061216" cy="111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9534" t="25200" r="14196" b="58498"/>
            <a:stretch>
              <a:fillRect/>
            </a:stretch>
          </p:blipFill>
          <p:spPr bwMode="auto">
            <a:xfrm>
              <a:off x="-180528" y="2924944"/>
              <a:ext cx="3183398" cy="1111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35437" t="17640" r="41411" b="58343"/>
            <a:stretch>
              <a:fillRect/>
            </a:stretch>
          </p:blipFill>
          <p:spPr bwMode="auto">
            <a:xfrm>
              <a:off x="-185782" y="4365104"/>
              <a:ext cx="2805544" cy="1637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" name="직선 화살표 연결선 57"/>
            <p:cNvCxnSpPr>
              <a:cxnSpLocks noChangeShapeType="1"/>
              <a:endCxn id="29" idx="2"/>
            </p:cNvCxnSpPr>
            <p:nvPr/>
          </p:nvCxnSpPr>
          <p:spPr bwMode="auto">
            <a:xfrm>
              <a:off x="-180528" y="4077072"/>
              <a:ext cx="6192688" cy="36004"/>
            </a:xfrm>
            <a:prstGeom prst="straightConnector1">
              <a:avLst/>
            </a:prstGeom>
            <a:noFill/>
            <a:ln w="38100" algn="ctr">
              <a:solidFill>
                <a:schemeClr val="bg1">
                  <a:lumMod val="75000"/>
                </a:schemeClr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20" name="Text Box 143"/>
            <p:cNvSpPr txBox="1">
              <a:spLocks noChangeArrowheads="1"/>
            </p:cNvSpPr>
            <p:nvPr/>
          </p:nvSpPr>
          <p:spPr bwMode="auto">
            <a:xfrm>
              <a:off x="6228184" y="3645024"/>
              <a:ext cx="936104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marL="180975" indent="-180975"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pl-PL" altLang="ko-KR" sz="1400" dirty="0" smtClean="0">
                  <a:solidFill>
                    <a:prstClr val="black"/>
                  </a:solidFill>
                  <a:sym typeface="Wingdings 2" pitchFamily="18" charset="2"/>
                </a:rPr>
                <a:t>06</a:t>
              </a:r>
              <a:r>
                <a:rPr lang="en-US" altLang="ko-KR" sz="1400" dirty="0" smtClean="0">
                  <a:solidFill>
                    <a:prstClr val="black"/>
                  </a:solidFill>
                  <a:sym typeface="Wingdings 2" pitchFamily="18" charset="2"/>
                </a:rPr>
                <a:t>.</a:t>
              </a:r>
              <a:r>
                <a:rPr lang="pl-PL" altLang="ko-KR" sz="1400" dirty="0" smtClean="0">
                  <a:solidFill>
                    <a:prstClr val="black"/>
                  </a:solidFill>
                  <a:sym typeface="Wingdings 2" pitchFamily="18" charset="2"/>
                </a:rPr>
                <a:t>2015</a:t>
              </a:r>
              <a:endParaRPr lang="en-US" altLang="ko-KR" sz="1400" dirty="0">
                <a:solidFill>
                  <a:prstClr val="black"/>
                </a:solidFill>
                <a:sym typeface="Wingdings 2" pitchFamily="18" charset="2"/>
              </a:endParaRPr>
            </a:p>
          </p:txBody>
        </p:sp>
        <p:sp>
          <p:nvSpPr>
            <p:cNvPr id="21" name="TextBox 94"/>
            <p:cNvSpPr txBox="1"/>
            <p:nvPr/>
          </p:nvSpPr>
          <p:spPr bwMode="auto">
            <a:xfrm>
              <a:off x="3059832" y="3861048"/>
              <a:ext cx="3168352" cy="2146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0.4~22kW 400V</a:t>
              </a: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AC</a:t>
              </a:r>
              <a:r>
                <a:rPr lang="en-US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altLang="ko-KR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(IP66, NEMA4X</a:t>
              </a:r>
              <a:r>
                <a:rPr lang="en-US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)</a:t>
              </a:r>
              <a:endParaRPr lang="en-US" altLang="ko-KR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TextBox 103"/>
            <p:cNvSpPr txBox="1"/>
            <p:nvPr/>
          </p:nvSpPr>
          <p:spPr bwMode="auto">
            <a:xfrm>
              <a:off x="2771800" y="5517232"/>
              <a:ext cx="3672408" cy="4739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ko-KR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30~75kW </a:t>
              </a:r>
              <a:r>
                <a:rPr lang="en-US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400V</a:t>
              </a: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AC</a:t>
              </a:r>
              <a:endParaRPr lang="en-US" altLang="ko-KR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25" name="직선 화살표 연결선 57"/>
            <p:cNvCxnSpPr>
              <a:cxnSpLocks noChangeShapeType="1"/>
            </p:cNvCxnSpPr>
            <p:nvPr/>
          </p:nvCxnSpPr>
          <p:spPr bwMode="auto">
            <a:xfrm>
              <a:off x="-154642" y="6051046"/>
              <a:ext cx="5860516" cy="0"/>
            </a:xfrm>
            <a:prstGeom prst="straightConnector1">
              <a:avLst/>
            </a:prstGeom>
            <a:noFill/>
            <a:ln w="38100" algn="ctr">
              <a:solidFill>
                <a:schemeClr val="bg1">
                  <a:lumMod val="75000"/>
                </a:schemeClr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29" name="Oval 148"/>
            <p:cNvSpPr>
              <a:spLocks noChangeArrowheads="1"/>
            </p:cNvSpPr>
            <p:nvPr/>
          </p:nvSpPr>
          <p:spPr bwMode="auto">
            <a:xfrm>
              <a:off x="6012160" y="3933056"/>
              <a:ext cx="1224136" cy="36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 algn="ctr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pl-PL" altLang="ko-KR" sz="1400" b="1" dirty="0" smtClean="0">
                  <a:ln>
                    <a:solidFill>
                      <a:srgbClr val="000000">
                        <a:alpha val="10000"/>
                      </a:srgbClr>
                    </a:solidFill>
                  </a:ln>
                  <a:solidFill>
                    <a:prstClr val="white"/>
                  </a:solidFill>
                </a:rPr>
                <a:t>Start</a:t>
              </a:r>
              <a:endParaRPr kumimoji="1" lang="en-US" altLang="ko-KR" sz="1400" b="1" dirty="0">
                <a:ln>
                  <a:solidFill>
                    <a:srgbClr val="000000">
                      <a:alpha val="10000"/>
                    </a:srgb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0" name="Oval 148"/>
            <p:cNvSpPr>
              <a:spLocks noChangeArrowheads="1"/>
            </p:cNvSpPr>
            <p:nvPr/>
          </p:nvSpPr>
          <p:spPr bwMode="auto">
            <a:xfrm>
              <a:off x="5652120" y="5877272"/>
              <a:ext cx="1273529" cy="38181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 algn="ctr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pl-PL" altLang="ko-KR" sz="1400" b="1" dirty="0" smtClean="0">
                  <a:ln>
                    <a:solidFill>
                      <a:srgbClr val="000000">
                        <a:alpha val="10000"/>
                      </a:srgbClr>
                    </a:solidFill>
                  </a:ln>
                  <a:solidFill>
                    <a:prstClr val="white"/>
                  </a:solidFill>
                </a:rPr>
                <a:t>Start</a:t>
              </a:r>
              <a:endParaRPr kumimoji="1" lang="en-US" altLang="ko-KR" sz="1400" b="1" dirty="0">
                <a:ln>
                  <a:solidFill>
                    <a:srgbClr val="000000">
                      <a:alpha val="10000"/>
                    </a:srgb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7" name="Text Box 143"/>
            <p:cNvSpPr txBox="1">
              <a:spLocks noChangeArrowheads="1"/>
            </p:cNvSpPr>
            <p:nvPr/>
          </p:nvSpPr>
          <p:spPr bwMode="auto">
            <a:xfrm>
              <a:off x="5724128" y="5589240"/>
              <a:ext cx="936104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marL="180975" indent="-180975"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pl-PL" altLang="ko-KR" sz="1400" dirty="0" smtClean="0">
                  <a:solidFill>
                    <a:prstClr val="black"/>
                  </a:solidFill>
                  <a:sym typeface="Wingdings 2" pitchFamily="18" charset="2"/>
                </a:rPr>
                <a:t>12.2015</a:t>
              </a:r>
              <a:endParaRPr lang="en-US" altLang="ko-KR" sz="1400" dirty="0">
                <a:solidFill>
                  <a:prstClr val="black"/>
                </a:solidFill>
                <a:sym typeface="Wingdings 2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7942" y="1340768"/>
            <a:ext cx="3791344" cy="225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2017902" y="3861048"/>
            <a:ext cx="4786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Vogue" pitchFamily="2" charset="0"/>
                <a:ea typeface="Tahoma" pitchFamily="34" charset="0"/>
                <a:cs typeface="Tahoma" pitchFamily="34" charset="0"/>
              </a:rPr>
              <a:t>ANIRO</a:t>
            </a: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ogue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Sp. z o.o.</a:t>
            </a:r>
          </a:p>
          <a:p>
            <a:pPr algn="ctr"/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Chrobrego 64</a:t>
            </a:r>
          </a:p>
          <a:p>
            <a:pPr algn="ctr"/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87-100 Toruń, Polska</a:t>
            </a:r>
          </a:p>
          <a:p>
            <a:pPr algn="ctr"/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algn="ctr"/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Tel. +48 56 657 63 </a:t>
            </a:r>
            <a:r>
              <a:rPr lang="pl-P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63</a:t>
            </a: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algn="ctr"/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Fax. +48 56 645 01 03</a:t>
            </a:r>
          </a:p>
          <a:p>
            <a:pPr algn="ctr"/>
            <a:r>
              <a:rPr lang="pl-PL" dirty="0" err="1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hlinkClick r:id="rId4"/>
              </a:rPr>
              <a:t>www.aniro.pl</a:t>
            </a:r>
            <a:endParaRPr lang="pl-PL" dirty="0" smtClean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algn="ctr"/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aniro@aniro.pl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83568" y="476672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ANIRO dane kontaktowe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67544" y="639633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latin typeface="Vogue" pitchFamily="2" charset="0"/>
              </a:rPr>
              <a:t>ANIRO</a:t>
            </a:r>
            <a:endParaRPr lang="pl-PL" sz="2400" b="1" dirty="0">
              <a:solidFill>
                <a:srgbClr val="FF0000"/>
              </a:solidFill>
              <a:latin typeface="Vogu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3" y="-171400"/>
            <a:ext cx="10024981" cy="748883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83568" y="404664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Wielkości obudowy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9" name="그룹 31"/>
          <p:cNvGrpSpPr/>
          <p:nvPr/>
        </p:nvGrpSpPr>
        <p:grpSpPr>
          <a:xfrm>
            <a:off x="827584" y="4005064"/>
            <a:ext cx="5112568" cy="2448273"/>
            <a:chOff x="1767971" y="3862625"/>
            <a:chExt cx="4083826" cy="1942639"/>
          </a:xfrm>
        </p:grpSpPr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6932" t="32760" r="23223" b="54394"/>
            <a:stretch>
              <a:fillRect/>
            </a:stretch>
          </p:blipFill>
          <p:spPr bwMode="auto">
            <a:xfrm>
              <a:off x="1793104" y="4110608"/>
              <a:ext cx="4058693" cy="1477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직사각형 32"/>
            <p:cNvSpPr/>
            <p:nvPr/>
          </p:nvSpPr>
          <p:spPr>
            <a:xfrm>
              <a:off x="1823202" y="5601976"/>
              <a:ext cx="897743" cy="20328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100" dirty="0">
                  <a:solidFill>
                    <a:prstClr val="white"/>
                  </a:solidFill>
                </a:rPr>
                <a:t>0.4~22kW</a:t>
              </a:r>
              <a:endParaRPr kumimoji="1"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42" name="TextBox 75"/>
            <p:cNvSpPr txBox="1"/>
            <p:nvPr/>
          </p:nvSpPr>
          <p:spPr bwMode="auto">
            <a:xfrm>
              <a:off x="1767971" y="3862625"/>
              <a:ext cx="2051405" cy="40189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bg1">
                    <a:alpha val="50000"/>
                  </a:schemeClr>
                </a:gs>
              </a:gsLst>
              <a:lin ang="5400000" scaled="0"/>
            </a:gradFill>
            <a:ln w="6350" algn="ctr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300" b="1" dirty="0" smtClean="0">
                  <a:ln>
                    <a:solidFill>
                      <a:srgbClr val="000000">
                        <a:alpha val="10000"/>
                      </a:srgbClr>
                    </a:solidFill>
                  </a:ln>
                  <a:latin typeface="08서울남산체 EB" pitchFamily="18" charset="-127"/>
                  <a:ea typeface="08서울남산체 EB" pitchFamily="18" charset="-127"/>
                </a:rPr>
                <a:t>O</a:t>
              </a:r>
              <a:r>
                <a:rPr kumimoji="1" lang="pl-PL" altLang="ko-KR" sz="1300" b="1" dirty="0" err="1" smtClean="0">
                  <a:ln>
                    <a:solidFill>
                      <a:srgbClr val="000000">
                        <a:alpha val="10000"/>
                      </a:srgbClr>
                    </a:solidFill>
                  </a:ln>
                  <a:latin typeface="08서울남산체 EB" pitchFamily="18" charset="-127"/>
                  <a:ea typeface="08서울남산체 EB" pitchFamily="18" charset="-127"/>
                </a:rPr>
                <a:t>pcja</a:t>
              </a:r>
              <a:r>
                <a:rPr kumimoji="1" lang="pl-PL" altLang="ko-KR" sz="1300" b="1" dirty="0" smtClean="0">
                  <a:ln>
                    <a:solidFill>
                      <a:srgbClr val="000000">
                        <a:alpha val="10000"/>
                      </a:srgbClr>
                    </a:solidFill>
                  </a:ln>
                  <a:latin typeface="08서울남산체 EB" pitchFamily="18" charset="-127"/>
                  <a:ea typeface="08서울남산체 EB" pitchFamily="18" charset="-127"/>
                </a:rPr>
                <a:t> </a:t>
              </a:r>
              <a:r>
                <a:rPr kumimoji="1" lang="en-US" altLang="ko-KR" sz="1300" b="1" dirty="0" smtClean="0">
                  <a:ln>
                    <a:solidFill>
                      <a:srgbClr val="000000">
                        <a:alpha val="10000"/>
                      </a:srgbClr>
                    </a:solidFill>
                  </a:ln>
                  <a:latin typeface="08서울남산체 EB" pitchFamily="18" charset="-127"/>
                  <a:ea typeface="08서울남산체 EB" pitchFamily="18" charset="-127"/>
                </a:rPr>
                <a:t>IP66/NEMA4X </a:t>
              </a:r>
              <a:endParaRPr kumimoji="1" lang="ko-KR" altLang="en-US" sz="1300" b="1" dirty="0">
                <a:ln>
                  <a:solidFill>
                    <a:srgbClr val="000000">
                      <a:alpha val="10000"/>
                    </a:srgbClr>
                  </a:solidFill>
                </a:ln>
                <a:latin typeface="08서울남산체 EB" pitchFamily="18" charset="-127"/>
                <a:ea typeface="08서울남산체 EB" pitchFamily="18" charset="-127"/>
              </a:endParaRPr>
            </a:p>
          </p:txBody>
        </p:sp>
      </p:grpSp>
      <p:grpSp>
        <p:nvGrpSpPr>
          <p:cNvPr id="43" name="그룹 30"/>
          <p:cNvGrpSpPr/>
          <p:nvPr/>
        </p:nvGrpSpPr>
        <p:grpSpPr>
          <a:xfrm>
            <a:off x="765102" y="1124744"/>
            <a:ext cx="7479306" cy="2808312"/>
            <a:chOff x="1705488" y="613773"/>
            <a:chExt cx="6481777" cy="2210588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8188" t="36960" r="73780" b="54394"/>
            <a:stretch>
              <a:fillRect/>
            </a:stretch>
          </p:blipFill>
          <p:spPr bwMode="auto">
            <a:xfrm>
              <a:off x="1725244" y="1779432"/>
              <a:ext cx="1425138" cy="827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9024" t="26040" r="43846" b="54394"/>
            <a:stretch>
              <a:fillRect/>
            </a:stretch>
          </p:blipFill>
          <p:spPr bwMode="auto">
            <a:xfrm>
              <a:off x="5148064" y="729640"/>
              <a:ext cx="3039201" cy="1872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직사각형 32"/>
            <p:cNvSpPr/>
            <p:nvPr/>
          </p:nvSpPr>
          <p:spPr>
            <a:xfrm>
              <a:off x="1853377" y="2621073"/>
              <a:ext cx="897743" cy="20328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100" dirty="0">
                  <a:solidFill>
                    <a:prstClr val="white"/>
                  </a:solidFill>
                </a:rPr>
                <a:t>0.4~4kW</a:t>
              </a:r>
              <a:endParaRPr kumimoji="1"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47" name="직사각형 32"/>
            <p:cNvSpPr/>
            <p:nvPr/>
          </p:nvSpPr>
          <p:spPr>
            <a:xfrm>
              <a:off x="3188308" y="2621073"/>
              <a:ext cx="897743" cy="20328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100" dirty="0">
                  <a:solidFill>
                    <a:prstClr val="white"/>
                  </a:solidFill>
                </a:rPr>
                <a:t>5.5~22kW</a:t>
              </a:r>
              <a:endParaRPr kumimoji="1"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48" name="직사각형 32"/>
            <p:cNvSpPr/>
            <p:nvPr/>
          </p:nvSpPr>
          <p:spPr>
            <a:xfrm>
              <a:off x="5220765" y="2621073"/>
              <a:ext cx="897743" cy="20328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100" dirty="0">
                  <a:solidFill>
                    <a:prstClr val="white"/>
                  </a:solidFill>
                </a:rPr>
                <a:t>30~75kW</a:t>
              </a:r>
              <a:endParaRPr kumimoji="1"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49" name="TextBox 73"/>
            <p:cNvSpPr txBox="1"/>
            <p:nvPr/>
          </p:nvSpPr>
          <p:spPr bwMode="auto">
            <a:xfrm>
              <a:off x="1705488" y="613773"/>
              <a:ext cx="1354344" cy="40189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bg1">
                    <a:alpha val="50000"/>
                  </a:schemeClr>
                </a:gs>
              </a:gsLst>
              <a:lin ang="5400000" scaled="0"/>
            </a:gradFill>
            <a:ln w="6350" algn="ctr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300" b="1" dirty="0">
                  <a:ln>
                    <a:solidFill>
                      <a:srgbClr val="000000">
                        <a:alpha val="10000"/>
                      </a:srgbClr>
                    </a:solidFill>
                  </a:ln>
                  <a:latin typeface="08서울남산체 EB" pitchFamily="18" charset="-127"/>
                  <a:ea typeface="08서울남산체 EB" pitchFamily="18" charset="-127"/>
                </a:rPr>
                <a:t>Standard IP20 </a:t>
              </a:r>
              <a:endParaRPr kumimoji="1" lang="ko-KR" altLang="en-US" sz="1300" b="1" dirty="0">
                <a:ln>
                  <a:solidFill>
                    <a:srgbClr val="000000">
                      <a:alpha val="10000"/>
                    </a:srgbClr>
                  </a:solidFill>
                </a:ln>
                <a:latin typeface="08서울남산체 EB" pitchFamily="18" charset="-127"/>
                <a:ea typeface="08서울남산체 EB" pitchFamily="18" charset="-127"/>
              </a:endParaRPr>
            </a:p>
          </p:txBody>
        </p:sp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6415" t="32064" r="60780" b="54476"/>
            <a:stretch>
              <a:fillRect/>
            </a:stretch>
          </p:blipFill>
          <p:spPr bwMode="auto">
            <a:xfrm>
              <a:off x="3171190" y="1434548"/>
              <a:ext cx="1951464" cy="115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" name="TextBox 33"/>
          <p:cNvSpPr txBox="1"/>
          <p:nvPr/>
        </p:nvSpPr>
        <p:spPr>
          <a:xfrm rot="16200000">
            <a:off x="-10283" y="3186747"/>
            <a:ext cx="1520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128mm</a:t>
            </a:r>
            <a:endParaRPr kumimoji="1" lang="ko-KR" altLang="en-US" sz="12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2" name="TextBox 59"/>
          <p:cNvSpPr txBox="1"/>
          <p:nvPr/>
        </p:nvSpPr>
        <p:spPr>
          <a:xfrm rot="16200000">
            <a:off x="33325" y="5591411"/>
            <a:ext cx="1289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256.6mm</a:t>
            </a:r>
            <a:endParaRPr kumimoji="1" lang="ko-KR" altLang="en-US" sz="12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39552" y="476672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Dane ogólne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7" name="Grupa 86"/>
          <p:cNvGrpSpPr/>
          <p:nvPr/>
        </p:nvGrpSpPr>
        <p:grpSpPr>
          <a:xfrm>
            <a:off x="683568" y="1196752"/>
            <a:ext cx="7488832" cy="5112568"/>
            <a:chOff x="1653729" y="836613"/>
            <a:chExt cx="7701263" cy="5961683"/>
          </a:xfrm>
        </p:grpSpPr>
        <p:sp>
          <p:nvSpPr>
            <p:cNvPr id="39" name="TextBox 68"/>
            <p:cNvSpPr txBox="1"/>
            <p:nvPr/>
          </p:nvSpPr>
          <p:spPr>
            <a:xfrm>
              <a:off x="1653729" y="836712"/>
              <a:ext cx="3960291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kumimoji="1" lang="en-US" altLang="ko-KR" sz="1200" b="1" dirty="0">
                  <a:solidFill>
                    <a:prstClr val="black"/>
                  </a:solidFill>
                </a:rPr>
                <a:t> </a:t>
              </a:r>
              <a:r>
                <a:rPr kumimoji="1" lang="pl-PL" altLang="ko-KR" sz="1200" b="1" dirty="0" smtClean="0">
                  <a:solidFill>
                    <a:prstClr val="black"/>
                  </a:solidFill>
                </a:rPr>
                <a:t>Moce</a:t>
              </a:r>
              <a:endParaRPr kumimoji="1" lang="en-US" altLang="ko-KR" sz="1200" b="1" dirty="0">
                <a:solidFill>
                  <a:prstClr val="black"/>
                </a:solidFill>
              </a:endParaRPr>
            </a:p>
            <a:p>
              <a:pPr marL="0" lvl="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200" dirty="0">
                  <a:solidFill>
                    <a:prstClr val="black"/>
                  </a:solidFill>
                </a:rPr>
                <a:t> - </a:t>
              </a:r>
              <a:r>
                <a:rPr kumimoji="1" lang="es-ES" altLang="ko-KR" sz="1200" dirty="0">
                  <a:solidFill>
                    <a:prstClr val="black"/>
                  </a:solidFill>
                </a:rPr>
                <a:t>200V, </a:t>
              </a:r>
              <a:r>
                <a:rPr kumimoji="1" lang="pl-PL" altLang="ko-KR" sz="1200" dirty="0" smtClean="0">
                  <a:solidFill>
                    <a:prstClr val="black"/>
                  </a:solidFill>
                </a:rPr>
                <a:t>Jedna faza</a:t>
              </a:r>
              <a:r>
                <a:rPr kumimoji="1" lang="es-ES" altLang="ko-KR" sz="1200" dirty="0" smtClean="0">
                  <a:solidFill>
                    <a:prstClr val="black"/>
                  </a:solidFill>
                </a:rPr>
                <a:t>, </a:t>
              </a:r>
              <a:r>
                <a:rPr kumimoji="1" lang="es-ES" altLang="ko-KR" sz="1200" dirty="0">
                  <a:solidFill>
                    <a:prstClr val="black"/>
                  </a:solidFill>
                </a:rPr>
                <a:t>0.4~2.2kW</a:t>
              </a:r>
              <a:r>
                <a:rPr kumimoji="1" lang="es-ES" altLang="ko-KR" sz="1200" dirty="0" smtClean="0">
                  <a:solidFill>
                    <a:prstClr val="black"/>
                  </a:solidFill>
                </a:rPr>
                <a:t>(</a:t>
              </a:r>
              <a:r>
                <a:rPr kumimoji="1" lang="pl-PL" altLang="ko-KR" sz="1200" dirty="0" smtClean="0">
                  <a:solidFill>
                    <a:prstClr val="black"/>
                  </a:solidFill>
                </a:rPr>
                <a:t> </a:t>
              </a:r>
              <a:r>
                <a:rPr kumimoji="1" lang="es-ES" altLang="ko-KR" sz="1200" dirty="0" smtClean="0">
                  <a:solidFill>
                    <a:prstClr val="black"/>
                  </a:solidFill>
                </a:rPr>
                <a:t>2.5~11A</a:t>
              </a:r>
              <a:r>
                <a:rPr kumimoji="1" lang="es-ES" altLang="ko-KR" sz="1200" dirty="0">
                  <a:solidFill>
                    <a:prstClr val="black"/>
                  </a:solidFill>
                </a:rPr>
                <a:t>, HD)</a:t>
              </a:r>
            </a:p>
            <a:p>
              <a:pPr marL="0" lvl="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s-ES" altLang="ko-KR" sz="1200" dirty="0">
                  <a:solidFill>
                    <a:prstClr val="black"/>
                  </a:solidFill>
                </a:rPr>
                <a:t> - 200V, </a:t>
              </a:r>
              <a:r>
                <a:rPr kumimoji="1" lang="pl-PL" altLang="ko-KR" sz="1200" dirty="0" smtClean="0">
                  <a:solidFill>
                    <a:prstClr val="black"/>
                  </a:solidFill>
                </a:rPr>
                <a:t>Trzy fazy, </a:t>
              </a:r>
              <a:r>
                <a:rPr kumimoji="1" lang="es-ES" altLang="ko-KR" sz="1200" dirty="0" smtClean="0">
                  <a:solidFill>
                    <a:prstClr val="black"/>
                  </a:solidFill>
                </a:rPr>
                <a:t>0.4~15kW</a:t>
              </a:r>
              <a:r>
                <a:rPr kumimoji="1" lang="pl-PL" altLang="ko-KR" sz="1200" dirty="0" smtClean="0">
                  <a:solidFill>
                    <a:prstClr val="black"/>
                  </a:solidFill>
                </a:rPr>
                <a:t> </a:t>
              </a:r>
              <a:r>
                <a:rPr kumimoji="1" lang="es-ES" altLang="ko-KR" sz="1200" dirty="0" smtClean="0">
                  <a:solidFill>
                    <a:prstClr val="black"/>
                  </a:solidFill>
                </a:rPr>
                <a:t>(</a:t>
              </a:r>
              <a:r>
                <a:rPr kumimoji="1" lang="es-ES" altLang="ko-KR" sz="1200" dirty="0">
                  <a:solidFill>
                    <a:prstClr val="black"/>
                  </a:solidFill>
                </a:rPr>
                <a:t>2~55.9A, HD)</a:t>
              </a:r>
            </a:p>
            <a:p>
              <a:pPr marL="0" lvl="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s-ES" altLang="ko-KR" sz="1200" dirty="0">
                  <a:solidFill>
                    <a:prstClr val="black"/>
                  </a:solidFill>
                </a:rPr>
                <a:t> - 400V, </a:t>
              </a:r>
              <a:r>
                <a:rPr kumimoji="1" lang="es-ES" altLang="ko-KR" sz="1200" dirty="0" smtClean="0">
                  <a:solidFill>
                    <a:prstClr val="black"/>
                  </a:solidFill>
                  <a:ea typeface="굴림" charset="-127"/>
                </a:rPr>
                <a:t>T</a:t>
              </a:r>
              <a:r>
                <a:rPr kumimoji="1" lang="pl-PL" altLang="ko-KR" sz="1200" dirty="0" err="1" smtClean="0">
                  <a:solidFill>
                    <a:prstClr val="black"/>
                  </a:solidFill>
                  <a:ea typeface="굴림" charset="-127"/>
                </a:rPr>
                <a:t>rzy</a:t>
              </a:r>
              <a:r>
                <a:rPr kumimoji="1" lang="pl-PL" altLang="ko-KR" sz="1200" dirty="0" smtClean="0">
                  <a:solidFill>
                    <a:prstClr val="black"/>
                  </a:solidFill>
                  <a:ea typeface="굴림" charset="-127"/>
                </a:rPr>
                <a:t> fazy</a:t>
              </a:r>
              <a:r>
                <a:rPr kumimoji="1" lang="es-ES" altLang="ko-KR" sz="1200" dirty="0" smtClean="0">
                  <a:solidFill>
                    <a:prstClr val="black"/>
                  </a:solidFill>
                  <a:ea typeface="굴림" charset="-127"/>
                </a:rPr>
                <a:t>, 0.4~75kW</a:t>
              </a:r>
              <a:r>
                <a:rPr kumimoji="1" lang="pl-PL" altLang="ko-KR" sz="1200" dirty="0" smtClean="0">
                  <a:solidFill>
                    <a:prstClr val="black"/>
                  </a:solidFill>
                  <a:ea typeface="굴림" charset="-127"/>
                </a:rPr>
                <a:t> </a:t>
              </a:r>
              <a:r>
                <a:rPr kumimoji="1" lang="es-ES" altLang="ko-KR" sz="1200" dirty="0" smtClean="0">
                  <a:solidFill>
                    <a:prstClr val="black"/>
                  </a:solidFill>
                  <a:ea typeface="굴림" charset="-127"/>
                </a:rPr>
                <a:t>(1.8~152A</a:t>
              </a:r>
              <a:r>
                <a:rPr kumimoji="1" lang="es-ES" altLang="ko-KR" sz="1200" dirty="0">
                  <a:solidFill>
                    <a:prstClr val="black"/>
                  </a:solidFill>
                  <a:ea typeface="굴림" charset="-127"/>
                </a:rPr>
                <a:t>, HD)</a:t>
              </a:r>
            </a:p>
            <a:p>
              <a:pPr marL="0" lvl="1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kumimoji="1" lang="es-ES" altLang="ko-KR" sz="1200" b="1" dirty="0">
                  <a:solidFill>
                    <a:prstClr val="black"/>
                  </a:solidFill>
                </a:rPr>
                <a:t> </a:t>
              </a:r>
              <a:r>
                <a:rPr kumimoji="1" lang="pl-PL" altLang="ko-KR" sz="1200" b="1" dirty="0" smtClean="0">
                  <a:solidFill>
                    <a:prstClr val="black"/>
                  </a:solidFill>
                </a:rPr>
                <a:t>Przeciążalność</a:t>
              </a:r>
              <a:endParaRPr kumimoji="1" lang="es-ES" altLang="ko-KR" sz="1200" b="1" dirty="0">
                <a:solidFill>
                  <a:prstClr val="black"/>
                </a:solidFill>
              </a:endParaRPr>
            </a:p>
            <a:p>
              <a:pPr marL="0" lvl="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s-ES" altLang="ko-KR" sz="1200" dirty="0">
                  <a:solidFill>
                    <a:prstClr val="black"/>
                  </a:solidFill>
                </a:rPr>
                <a:t> - </a:t>
              </a:r>
              <a:r>
                <a:rPr kumimoji="1" lang="en-US" altLang="ko-KR" sz="1200" dirty="0">
                  <a:solidFill>
                    <a:prstClr val="black"/>
                  </a:solidFill>
                </a:rPr>
                <a:t>150% </a:t>
              </a:r>
              <a:r>
                <a:rPr kumimoji="1" lang="pl-PL" altLang="ko-KR" sz="1200" dirty="0" smtClean="0">
                  <a:solidFill>
                    <a:prstClr val="black"/>
                  </a:solidFill>
                </a:rPr>
                <a:t> przez </a:t>
              </a:r>
              <a:r>
                <a:rPr kumimoji="1" lang="en-US" altLang="ko-KR" sz="1200" dirty="0" smtClean="0">
                  <a:solidFill>
                    <a:prstClr val="black"/>
                  </a:solidFill>
                </a:rPr>
                <a:t>60se</a:t>
              </a:r>
              <a:r>
                <a:rPr kumimoji="1" lang="pl-PL" altLang="ko-KR" sz="1200" dirty="0" smtClean="0">
                  <a:solidFill>
                    <a:prstClr val="black"/>
                  </a:solidFill>
                </a:rPr>
                <a:t>k.</a:t>
              </a:r>
              <a:r>
                <a:rPr kumimoji="1" lang="en-US" altLang="ko-KR" sz="1200" dirty="0" smtClean="0">
                  <a:solidFill>
                    <a:prstClr val="black"/>
                  </a:solidFill>
                </a:rPr>
                <a:t> (</a:t>
              </a:r>
              <a:r>
                <a:rPr kumimoji="1" lang="pl-PL" altLang="ko-KR" sz="1200" dirty="0" smtClean="0">
                  <a:solidFill>
                    <a:prstClr val="black"/>
                  </a:solidFill>
                </a:rPr>
                <a:t>Ciężkie obciążenia)</a:t>
              </a:r>
              <a:endParaRPr kumimoji="1" lang="en-US" altLang="ko-KR" sz="1200" dirty="0">
                <a:solidFill>
                  <a:prstClr val="black"/>
                </a:solidFill>
              </a:endParaRPr>
            </a:p>
            <a:p>
              <a:pPr marL="0" lvl="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200" dirty="0">
                  <a:solidFill>
                    <a:prstClr val="black"/>
                  </a:solidFill>
                </a:rPr>
                <a:t> - 120% </a:t>
              </a:r>
              <a:r>
                <a:rPr kumimoji="1" lang="pl-PL" altLang="ko-KR" sz="1200" dirty="0" smtClean="0">
                  <a:solidFill>
                    <a:prstClr val="black"/>
                  </a:solidFill>
                </a:rPr>
                <a:t> przez </a:t>
              </a:r>
              <a:r>
                <a:rPr kumimoji="1" lang="en-US" altLang="ko-KR" sz="1200" dirty="0" smtClean="0">
                  <a:solidFill>
                    <a:prstClr val="black"/>
                  </a:solidFill>
                </a:rPr>
                <a:t>60se</a:t>
              </a:r>
              <a:r>
                <a:rPr kumimoji="1" lang="pl-PL" altLang="ko-KR" sz="1200" dirty="0" smtClean="0">
                  <a:solidFill>
                    <a:prstClr val="black"/>
                  </a:solidFill>
                </a:rPr>
                <a:t>k.</a:t>
              </a:r>
              <a:r>
                <a:rPr kumimoji="1" lang="en-US" altLang="ko-KR" sz="1200" dirty="0" smtClean="0">
                  <a:solidFill>
                    <a:prstClr val="black"/>
                  </a:solidFill>
                </a:rPr>
                <a:t> (</a:t>
              </a:r>
              <a:r>
                <a:rPr kumimoji="1" lang="pl-PL" altLang="ko-KR" sz="1200" dirty="0" smtClean="0">
                  <a:solidFill>
                    <a:prstClr val="black"/>
                  </a:solidFill>
                </a:rPr>
                <a:t>Lekkie obciążenia)</a:t>
              </a:r>
              <a:endParaRPr kumimoji="1" lang="en-US" altLang="ko-KR" sz="1200" dirty="0">
                <a:solidFill>
                  <a:prstClr val="black"/>
                </a:solidFill>
              </a:endParaRPr>
            </a:p>
            <a:p>
              <a:pPr marL="0" lvl="1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kumimoji="1" lang="es-ES" altLang="ko-KR" sz="1200" b="1" dirty="0">
                  <a:solidFill>
                    <a:prstClr val="black"/>
                  </a:solidFill>
                </a:rPr>
                <a:t> </a:t>
              </a:r>
              <a:r>
                <a:rPr kumimoji="1" lang="pl-PL" altLang="ko-KR" sz="1200" b="1" dirty="0" smtClean="0">
                  <a:solidFill>
                    <a:prstClr val="black"/>
                  </a:solidFill>
                </a:rPr>
                <a:t>Zakres napięć</a:t>
              </a:r>
              <a:endParaRPr kumimoji="1" lang="es-ES" altLang="ko-KR" sz="1200" b="1" dirty="0">
                <a:solidFill>
                  <a:prstClr val="black"/>
                </a:solidFill>
              </a:endParaRPr>
            </a:p>
            <a:p>
              <a:pPr marL="0" lvl="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s-ES" altLang="ko-KR" sz="1200" dirty="0">
                  <a:solidFill>
                    <a:prstClr val="black"/>
                  </a:solidFill>
                </a:rPr>
                <a:t> - 200~</a:t>
              </a:r>
              <a:r>
                <a:rPr kumimoji="1" lang="es-ES" altLang="ko-KR" sz="1200" dirty="0">
                  <a:solidFill>
                    <a:srgbClr val="007DD2"/>
                  </a:solidFill>
                </a:rPr>
                <a:t>240V</a:t>
              </a:r>
              <a:r>
                <a:rPr kumimoji="1" lang="es-ES" altLang="ko-KR" sz="1200" dirty="0">
                  <a:solidFill>
                    <a:prstClr val="black"/>
                  </a:solidFill>
                </a:rPr>
                <a:t> </a:t>
              </a:r>
              <a:r>
                <a:rPr kumimoji="1" lang="pl-PL" altLang="ko-KR" sz="1200" dirty="0" smtClean="0">
                  <a:solidFill>
                    <a:prstClr val="black"/>
                  </a:solidFill>
                  <a:ea typeface="굴림" charset="-127"/>
                </a:rPr>
                <a:t>Jedna/</a:t>
              </a:r>
              <a:r>
                <a:rPr kumimoji="1" lang="es-ES" altLang="ko-KR" sz="1200" dirty="0" smtClean="0">
                  <a:solidFill>
                    <a:prstClr val="black"/>
                  </a:solidFill>
                  <a:ea typeface="굴림" charset="-127"/>
                </a:rPr>
                <a:t>T</a:t>
              </a:r>
              <a:r>
                <a:rPr kumimoji="1" lang="pl-PL" altLang="ko-KR" sz="1200" dirty="0" err="1" smtClean="0">
                  <a:solidFill>
                    <a:prstClr val="black"/>
                  </a:solidFill>
                  <a:ea typeface="굴림" charset="-127"/>
                </a:rPr>
                <a:t>rzy</a:t>
              </a:r>
              <a:r>
                <a:rPr kumimoji="1" lang="pl-PL" altLang="ko-KR" sz="1200" dirty="0" smtClean="0">
                  <a:solidFill>
                    <a:prstClr val="black"/>
                  </a:solidFill>
                  <a:ea typeface="굴림" charset="-127"/>
                </a:rPr>
                <a:t> fazy</a:t>
              </a:r>
              <a:r>
                <a:rPr kumimoji="1" lang="es-ES" altLang="ko-KR" sz="1200" dirty="0" smtClean="0">
                  <a:solidFill>
                    <a:prstClr val="black"/>
                  </a:solidFill>
                  <a:ea typeface="굴림" charset="-127"/>
                </a:rPr>
                <a:t> </a:t>
              </a:r>
              <a:r>
                <a:rPr kumimoji="1" lang="es-ES" altLang="ko-KR" sz="1200" dirty="0" smtClean="0">
                  <a:solidFill>
                    <a:prstClr val="black"/>
                  </a:solidFill>
                </a:rPr>
                <a:t>(</a:t>
              </a:r>
              <a:r>
                <a:rPr kumimoji="1" lang="es-ES" altLang="ko-KR" sz="1200" dirty="0" smtClean="0">
                  <a:solidFill>
                    <a:prstClr val="black"/>
                  </a:solidFill>
                  <a:ea typeface="굴림" charset="-127"/>
                </a:rPr>
                <a:t>-</a:t>
              </a:r>
              <a:r>
                <a:rPr kumimoji="1" lang="es-ES" altLang="ko-KR" sz="1200" dirty="0">
                  <a:solidFill>
                    <a:prstClr val="black"/>
                  </a:solidFill>
                  <a:ea typeface="굴림" charset="-127"/>
                </a:rPr>
                <a:t>15%/+10%)</a:t>
              </a:r>
              <a:endParaRPr kumimoji="1" lang="es-ES" altLang="ko-KR" sz="1200" dirty="0">
                <a:solidFill>
                  <a:prstClr val="black"/>
                </a:solidFill>
              </a:endParaRPr>
            </a:p>
            <a:p>
              <a:pPr marL="0" lvl="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s-ES" altLang="ko-KR" sz="1200" dirty="0">
                  <a:solidFill>
                    <a:prstClr val="black"/>
                  </a:solidFill>
                </a:rPr>
                <a:t> - 380~480V </a:t>
              </a:r>
              <a:r>
                <a:rPr kumimoji="1" lang="es-ES" altLang="ko-KR" sz="1200" dirty="0" smtClean="0">
                  <a:solidFill>
                    <a:prstClr val="black"/>
                  </a:solidFill>
                  <a:ea typeface="굴림" charset="-127"/>
                </a:rPr>
                <a:t>T</a:t>
              </a:r>
              <a:r>
                <a:rPr kumimoji="1" lang="pl-PL" altLang="ko-KR" sz="1200" dirty="0" err="1" smtClean="0">
                  <a:solidFill>
                    <a:prstClr val="black"/>
                  </a:solidFill>
                  <a:ea typeface="굴림" charset="-127"/>
                </a:rPr>
                <a:t>rzy</a:t>
              </a:r>
              <a:r>
                <a:rPr kumimoji="1" lang="pl-PL" altLang="ko-KR" sz="1200" dirty="0" smtClean="0">
                  <a:solidFill>
                    <a:prstClr val="black"/>
                  </a:solidFill>
                  <a:ea typeface="굴림" charset="-127"/>
                </a:rPr>
                <a:t> fazy</a:t>
              </a:r>
              <a:r>
                <a:rPr kumimoji="1" lang="es-ES" altLang="ko-KR" sz="1200" dirty="0" smtClean="0">
                  <a:solidFill>
                    <a:prstClr val="black"/>
                  </a:solidFill>
                  <a:ea typeface="굴림" charset="-127"/>
                </a:rPr>
                <a:t> </a:t>
              </a:r>
              <a:r>
                <a:rPr kumimoji="1" lang="es-ES" altLang="ko-KR" sz="1200" dirty="0">
                  <a:solidFill>
                    <a:prstClr val="black"/>
                  </a:solidFill>
                  <a:ea typeface="굴림" charset="-127"/>
                </a:rPr>
                <a:t>(-15%/+10%)</a:t>
              </a:r>
            </a:p>
          </p:txBody>
        </p:sp>
        <p:sp>
          <p:nvSpPr>
            <p:cNvPr id="40" name="TextBox 101"/>
            <p:cNvSpPr txBox="1"/>
            <p:nvPr/>
          </p:nvSpPr>
          <p:spPr>
            <a:xfrm>
              <a:off x="5220072" y="836613"/>
              <a:ext cx="3897957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kumimoji="1" lang="es-ES" altLang="ko-KR" sz="1200" b="1" dirty="0">
                  <a:solidFill>
                    <a:prstClr val="black"/>
                  </a:solidFill>
                  <a:ea typeface="굴림" charset="-127"/>
                </a:rPr>
                <a:t> </a:t>
              </a:r>
              <a:r>
                <a:rPr kumimoji="1" lang="pl-PL" altLang="ko-KR" sz="1200" b="1" dirty="0" smtClean="0">
                  <a:solidFill>
                    <a:prstClr val="black"/>
                  </a:solidFill>
                  <a:ea typeface="굴림" charset="-127"/>
                </a:rPr>
                <a:t>Tryb sterowania</a:t>
              </a:r>
              <a:endParaRPr kumimoji="1" lang="es-ES" altLang="ko-KR" sz="1200" b="1" dirty="0">
                <a:solidFill>
                  <a:prstClr val="black"/>
                </a:solidFill>
                <a:ea typeface="굴림" charset="-127"/>
              </a:endParaRPr>
            </a:p>
            <a:p>
              <a:pPr marL="0" lvl="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s-ES" altLang="ko-KR" sz="1200" dirty="0">
                  <a:solidFill>
                    <a:prstClr val="black"/>
                  </a:solidFill>
                  <a:ea typeface="굴림" charset="-127"/>
                </a:rPr>
                <a:t> - V/f, </a:t>
              </a:r>
              <a:r>
                <a:rPr kumimoji="1" lang="pl-PL" altLang="ko-KR" sz="1200" dirty="0" err="1" smtClean="0">
                  <a:solidFill>
                    <a:prstClr val="black"/>
                  </a:solidFill>
                  <a:ea typeface="굴림" charset="-127"/>
                </a:rPr>
                <a:t>Bezczujnikowe</a:t>
              </a:r>
              <a:r>
                <a:rPr kumimoji="1" lang="es-ES" altLang="ko-KR" sz="1200" dirty="0" smtClean="0">
                  <a:solidFill>
                    <a:prstClr val="black"/>
                  </a:solidFill>
                  <a:ea typeface="굴림" charset="-127"/>
                </a:rPr>
                <a:t> </a:t>
              </a:r>
              <a:r>
                <a:rPr kumimoji="1" lang="es-ES" altLang="ko-KR" sz="1200" dirty="0">
                  <a:solidFill>
                    <a:prstClr val="black"/>
                  </a:solidFill>
                  <a:ea typeface="굴림" charset="-127"/>
                </a:rPr>
                <a:t>vector, PM </a:t>
              </a:r>
              <a:r>
                <a:rPr kumimoji="1" lang="pl-PL" altLang="ko-KR" sz="1200" dirty="0" err="1" smtClean="0">
                  <a:solidFill>
                    <a:prstClr val="black"/>
                  </a:solidFill>
                  <a:ea typeface="굴림" charset="-127"/>
                </a:rPr>
                <a:t>Bezczujnikowe</a:t>
              </a:r>
              <a:r>
                <a:rPr kumimoji="1" lang="es-ES" altLang="ko-KR" sz="1200" dirty="0" smtClean="0">
                  <a:solidFill>
                    <a:prstClr val="black"/>
                  </a:solidFill>
                  <a:ea typeface="굴림" charset="-127"/>
                </a:rPr>
                <a:t> (</a:t>
              </a:r>
              <a:r>
                <a:rPr kumimoji="1" lang="pl-PL" altLang="ko-KR" sz="1200" dirty="0" smtClean="0">
                  <a:solidFill>
                    <a:prstClr val="black"/>
                  </a:solidFill>
                  <a:ea typeface="굴림" charset="-127"/>
                </a:rPr>
                <a:t>w trakcie</a:t>
              </a:r>
              <a:r>
                <a:rPr kumimoji="1" lang="es-ES" altLang="ko-KR" sz="1200" dirty="0" smtClean="0">
                  <a:solidFill>
                    <a:prstClr val="black"/>
                  </a:solidFill>
                  <a:ea typeface="굴림" charset="-127"/>
                </a:rPr>
                <a:t>)</a:t>
              </a:r>
              <a:endParaRPr kumimoji="1" lang="es-ES" altLang="ko-KR" sz="1200" dirty="0">
                <a:solidFill>
                  <a:prstClr val="black"/>
                </a:solidFill>
                <a:ea typeface="굴림" charset="-127"/>
              </a:endParaRPr>
            </a:p>
            <a:p>
              <a:pPr marL="0" lvl="1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kumimoji="1" lang="es-ES" altLang="ko-KR" sz="1200" b="1" dirty="0">
                  <a:solidFill>
                    <a:prstClr val="black"/>
                  </a:solidFill>
                  <a:ea typeface="굴림" charset="-127"/>
                </a:rPr>
                <a:t> </a:t>
              </a:r>
              <a:r>
                <a:rPr kumimoji="1" lang="pl-PL" altLang="ko-KR" sz="1200" b="1" dirty="0" smtClean="0">
                  <a:solidFill>
                    <a:prstClr val="black"/>
                  </a:solidFill>
                  <a:ea typeface="굴림" charset="-127"/>
                </a:rPr>
                <a:t>Częstotliwość wyjściowa</a:t>
              </a:r>
              <a:endParaRPr kumimoji="1" lang="es-ES" altLang="ko-KR" sz="1200" b="1" dirty="0">
                <a:solidFill>
                  <a:prstClr val="black"/>
                </a:solidFill>
                <a:ea typeface="굴림" charset="-127"/>
              </a:endParaRPr>
            </a:p>
            <a:p>
              <a:pPr marL="0" lvl="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s-ES" altLang="ko-KR" sz="1200" dirty="0">
                  <a:solidFill>
                    <a:prstClr val="black"/>
                  </a:solidFill>
                  <a:ea typeface="굴림" charset="-127"/>
                </a:rPr>
                <a:t> - 0~400Hz </a:t>
              </a:r>
              <a:r>
                <a:rPr kumimoji="1" lang="es-ES" altLang="ko-KR" sz="1200" dirty="0" smtClean="0">
                  <a:solidFill>
                    <a:prstClr val="black"/>
                  </a:solidFill>
                  <a:ea typeface="굴림" charset="-127"/>
                </a:rPr>
                <a:t>(</a:t>
              </a:r>
              <a:r>
                <a:rPr kumimoji="1" lang="pl-PL" altLang="ko-KR" sz="1200" dirty="0" err="1" smtClean="0">
                  <a:solidFill>
                    <a:prstClr val="black"/>
                  </a:solidFill>
                  <a:ea typeface="굴림" charset="-127"/>
                </a:rPr>
                <a:t>Bezczujnikowe</a:t>
              </a:r>
              <a:r>
                <a:rPr kumimoji="1" lang="es-ES" altLang="ko-KR" sz="1200" dirty="0" smtClean="0">
                  <a:solidFill>
                    <a:prstClr val="black"/>
                  </a:solidFill>
                  <a:ea typeface="굴림" charset="-127"/>
                </a:rPr>
                <a:t>: </a:t>
              </a:r>
              <a:r>
                <a:rPr kumimoji="1" lang="es-ES" altLang="ko-KR" sz="1200" dirty="0">
                  <a:solidFill>
                    <a:prstClr val="black"/>
                  </a:solidFill>
                  <a:ea typeface="굴림" charset="-127"/>
                </a:rPr>
                <a:t>0~120Hz)</a:t>
              </a:r>
            </a:p>
            <a:p>
              <a:pPr marL="0" lvl="1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kumimoji="1" lang="es-ES" altLang="ko-KR" sz="1200" dirty="0">
                  <a:solidFill>
                    <a:prstClr val="black"/>
                  </a:solidFill>
                  <a:ea typeface="굴림" charset="-127"/>
                </a:rPr>
                <a:t> </a:t>
              </a:r>
              <a:r>
                <a:rPr kumimoji="1" lang="pl-PL" altLang="ko-KR" sz="1200" b="1" dirty="0" smtClean="0">
                  <a:solidFill>
                    <a:prstClr val="black"/>
                  </a:solidFill>
                  <a:ea typeface="굴림" charset="-127"/>
                </a:rPr>
                <a:t>Częstotliwość nośna</a:t>
              </a:r>
              <a:endParaRPr kumimoji="1" lang="es-ES" altLang="ko-KR" sz="1200" b="1" dirty="0">
                <a:solidFill>
                  <a:prstClr val="black"/>
                </a:solidFill>
                <a:ea typeface="굴림" charset="-127"/>
              </a:endParaRPr>
            </a:p>
            <a:p>
              <a:pPr marL="0" lvl="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s-ES" altLang="ko-KR" sz="1200" dirty="0">
                  <a:solidFill>
                    <a:prstClr val="black"/>
                  </a:solidFill>
                  <a:ea typeface="굴림" charset="-127"/>
                </a:rPr>
                <a:t> - </a:t>
              </a:r>
              <a:r>
                <a:rPr kumimoji="1" lang="pl-PL" altLang="ko-KR" sz="1200" dirty="0" smtClean="0">
                  <a:solidFill>
                    <a:prstClr val="black"/>
                  </a:solidFill>
                  <a:ea typeface="굴림" charset="-127"/>
                </a:rPr>
                <a:t>Ciężkie obciążenia</a:t>
              </a:r>
              <a:r>
                <a:rPr kumimoji="1" lang="es-ES" altLang="ko-KR" sz="1200" dirty="0" smtClean="0">
                  <a:solidFill>
                    <a:prstClr val="black"/>
                  </a:solidFill>
                  <a:ea typeface="굴림" charset="-127"/>
                </a:rPr>
                <a:t>: </a:t>
              </a:r>
              <a:r>
                <a:rPr kumimoji="1" lang="es-ES" altLang="ko-KR" sz="1200" dirty="0">
                  <a:solidFill>
                    <a:prstClr val="black"/>
                  </a:solidFill>
                  <a:ea typeface="굴림" charset="-127"/>
                </a:rPr>
                <a:t>1~15kHz / </a:t>
              </a:r>
              <a:r>
                <a:rPr kumimoji="1" lang="pl-PL" altLang="ko-KR" sz="1200" dirty="0" smtClean="0">
                  <a:solidFill>
                    <a:prstClr val="black"/>
                  </a:solidFill>
                  <a:ea typeface="굴림" charset="-127"/>
                </a:rPr>
                <a:t>Lekkie obciążenia</a:t>
              </a:r>
              <a:r>
                <a:rPr kumimoji="1" lang="es-ES" altLang="ko-KR" sz="1200" dirty="0" smtClean="0">
                  <a:solidFill>
                    <a:prstClr val="black"/>
                  </a:solidFill>
                  <a:ea typeface="굴림" charset="-127"/>
                </a:rPr>
                <a:t>: </a:t>
              </a:r>
              <a:r>
                <a:rPr kumimoji="1" lang="es-ES" altLang="ko-KR" sz="1200" dirty="0">
                  <a:solidFill>
                    <a:prstClr val="black"/>
                  </a:solidFill>
                  <a:ea typeface="굴림" charset="-127"/>
                </a:rPr>
                <a:t>1~5kHz</a:t>
              </a:r>
            </a:p>
            <a:p>
              <a:pPr marL="0" lvl="1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kumimoji="1" lang="es-ES" altLang="ko-KR" sz="1200" b="1" dirty="0">
                  <a:solidFill>
                    <a:prstClr val="black"/>
                  </a:solidFill>
                  <a:ea typeface="굴림" charset="-127"/>
                </a:rPr>
                <a:t> </a:t>
              </a:r>
              <a:r>
                <a:rPr kumimoji="1" lang="pl-PL" altLang="ko-KR" sz="1200" b="1" dirty="0" smtClean="0">
                  <a:solidFill>
                    <a:prstClr val="black"/>
                  </a:solidFill>
                  <a:ea typeface="굴림" charset="-127"/>
                </a:rPr>
                <a:t>Stopień ochrony</a:t>
              </a:r>
              <a:endParaRPr kumimoji="1" lang="es-ES" altLang="ko-KR" sz="1200" b="1" dirty="0" smtClean="0">
                <a:solidFill>
                  <a:prstClr val="black"/>
                </a:solidFill>
                <a:ea typeface="굴림" charset="-127"/>
              </a:endParaRPr>
            </a:p>
            <a:p>
              <a:pPr marL="0" lvl="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s-ES" altLang="ko-KR" sz="1200" dirty="0" smtClean="0">
                  <a:solidFill>
                    <a:prstClr val="black"/>
                  </a:solidFill>
                  <a:ea typeface="굴림" charset="-127"/>
                </a:rPr>
                <a:t> - Standard: IP20, Op</a:t>
              </a:r>
              <a:r>
                <a:rPr kumimoji="1" lang="pl-PL" altLang="ko-KR" sz="1200" dirty="0" err="1" smtClean="0">
                  <a:solidFill>
                    <a:prstClr val="black"/>
                  </a:solidFill>
                  <a:ea typeface="굴림" charset="-127"/>
                </a:rPr>
                <a:t>cja</a:t>
              </a:r>
              <a:r>
                <a:rPr kumimoji="1" lang="es-ES" altLang="ko-KR" sz="1200" dirty="0" smtClean="0">
                  <a:solidFill>
                    <a:prstClr val="black"/>
                  </a:solidFill>
                  <a:ea typeface="굴림" charset="-127"/>
                </a:rPr>
                <a:t>: NEMA1/NEMA4X(IP66)</a:t>
              </a:r>
            </a:p>
            <a:p>
              <a:pPr marL="0" lvl="1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kumimoji="1" lang="es-ES" altLang="ko-KR" sz="1200" b="1" dirty="0" smtClean="0">
                  <a:solidFill>
                    <a:prstClr val="black"/>
                  </a:solidFill>
                  <a:ea typeface="굴림" charset="-127"/>
                </a:rPr>
                <a:t> </a:t>
              </a:r>
              <a:r>
                <a:rPr kumimoji="1" lang="pl-PL" altLang="ko-KR" sz="1200" b="1" dirty="0" smtClean="0">
                  <a:solidFill>
                    <a:prstClr val="black"/>
                  </a:solidFill>
                  <a:ea typeface="굴림" charset="-127"/>
                </a:rPr>
                <a:t>Certyfikaty</a:t>
              </a:r>
              <a:endParaRPr kumimoji="1" lang="es-ES" altLang="ko-KR" sz="1200" b="1" dirty="0">
                <a:solidFill>
                  <a:prstClr val="black"/>
                </a:solidFill>
                <a:ea typeface="굴림" charset="-127"/>
              </a:endParaRPr>
            </a:p>
            <a:p>
              <a:pPr marL="0" lvl="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s-ES" altLang="ko-KR" sz="1200" dirty="0">
                  <a:solidFill>
                    <a:prstClr val="black"/>
                  </a:solidFill>
                  <a:ea typeface="굴림" charset="-127"/>
                </a:rPr>
                <a:t> - CE, UL, cUL, RoHS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200" dirty="0">
                <a:solidFill>
                  <a:prstClr val="black"/>
                </a:solidFill>
                <a:ea typeface="굴림" pitchFamily="50" charset="-127"/>
              </a:endParaRPr>
            </a:p>
          </p:txBody>
        </p:sp>
        <p:grpSp>
          <p:nvGrpSpPr>
            <p:cNvPr id="41" name="그룹 132"/>
            <p:cNvGrpSpPr/>
            <p:nvPr/>
          </p:nvGrpSpPr>
          <p:grpSpPr>
            <a:xfrm>
              <a:off x="1712686" y="2865240"/>
              <a:ext cx="7642306" cy="3933056"/>
              <a:chOff x="1701800" y="735037"/>
              <a:chExt cx="7642306" cy="3933056"/>
            </a:xfrm>
          </p:grpSpPr>
          <p:sp>
            <p:nvSpPr>
              <p:cNvPr id="42" name="직사각형 111"/>
              <p:cNvSpPr/>
              <p:nvPr/>
            </p:nvSpPr>
            <p:spPr>
              <a:xfrm rot="5400000">
                <a:off x="4027188" y="1907193"/>
                <a:ext cx="144463" cy="4392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직사각형 110"/>
              <p:cNvSpPr/>
              <p:nvPr/>
            </p:nvSpPr>
            <p:spPr>
              <a:xfrm rot="5400000">
                <a:off x="2807581" y="1054361"/>
                <a:ext cx="144462" cy="194421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TextBox 34"/>
              <p:cNvSpPr txBox="1"/>
              <p:nvPr/>
            </p:nvSpPr>
            <p:spPr>
              <a:xfrm>
                <a:off x="1701800" y="4422031"/>
                <a:ext cx="431800" cy="2460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000" b="1" dirty="0">
                    <a:solidFill>
                      <a:prstClr val="black"/>
                    </a:solidFill>
                  </a:rPr>
                  <a:t>0.4</a:t>
                </a:r>
                <a:endParaRPr kumimoji="1" lang="ko-KR" altLang="en-US" sz="1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TextBox 35"/>
              <p:cNvSpPr txBox="1"/>
              <p:nvPr/>
            </p:nvSpPr>
            <p:spPr>
              <a:xfrm>
                <a:off x="2319338" y="4422031"/>
                <a:ext cx="503237" cy="2460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000" b="1" dirty="0">
                    <a:solidFill>
                      <a:prstClr val="black"/>
                    </a:solidFill>
                  </a:rPr>
                  <a:t>0.75</a:t>
                </a:r>
                <a:endParaRPr kumimoji="1" lang="ko-KR" altLang="en-US" sz="1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36"/>
              <p:cNvSpPr txBox="1"/>
              <p:nvPr/>
            </p:nvSpPr>
            <p:spPr>
              <a:xfrm>
                <a:off x="3008313" y="4422031"/>
                <a:ext cx="431800" cy="2460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000" b="1" dirty="0">
                    <a:solidFill>
                      <a:prstClr val="black"/>
                    </a:solidFill>
                  </a:rPr>
                  <a:t>1.5</a:t>
                </a:r>
                <a:endParaRPr kumimoji="1" lang="ko-KR" altLang="en-US" sz="1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TextBox 37"/>
              <p:cNvSpPr txBox="1"/>
              <p:nvPr/>
            </p:nvSpPr>
            <p:spPr>
              <a:xfrm>
                <a:off x="4130675" y="4422031"/>
                <a:ext cx="431800" cy="2460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000" b="1" dirty="0">
                    <a:solidFill>
                      <a:prstClr val="black"/>
                    </a:solidFill>
                  </a:rPr>
                  <a:t>3.7</a:t>
                </a:r>
                <a:endParaRPr kumimoji="1" lang="ko-KR" altLang="en-US" sz="1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TextBox 38"/>
              <p:cNvSpPr txBox="1"/>
              <p:nvPr/>
            </p:nvSpPr>
            <p:spPr>
              <a:xfrm>
                <a:off x="4859338" y="4422031"/>
                <a:ext cx="433387" cy="2460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000" b="1" dirty="0">
                    <a:solidFill>
                      <a:prstClr val="black"/>
                    </a:solidFill>
                  </a:rPr>
                  <a:t>5.5</a:t>
                </a:r>
                <a:endParaRPr kumimoji="1" lang="ko-KR" altLang="en-US" sz="1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TextBox 39"/>
              <p:cNvSpPr txBox="1"/>
              <p:nvPr/>
            </p:nvSpPr>
            <p:spPr>
              <a:xfrm>
                <a:off x="5283200" y="4422031"/>
                <a:ext cx="431800" cy="2460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000" b="1" dirty="0">
                    <a:solidFill>
                      <a:prstClr val="black"/>
                    </a:solidFill>
                  </a:rPr>
                  <a:t>7.5</a:t>
                </a:r>
                <a:endParaRPr kumimoji="1" lang="ko-KR" altLang="en-US" sz="1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TextBox 40"/>
              <p:cNvSpPr txBox="1"/>
              <p:nvPr/>
            </p:nvSpPr>
            <p:spPr>
              <a:xfrm>
                <a:off x="5715000" y="4422031"/>
                <a:ext cx="431800" cy="2460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000" b="1" dirty="0">
                    <a:solidFill>
                      <a:prstClr val="black"/>
                    </a:solidFill>
                  </a:rPr>
                  <a:t>11</a:t>
                </a:r>
                <a:endParaRPr kumimoji="1" lang="ko-KR" altLang="en-US" sz="1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TextBox 41"/>
              <p:cNvSpPr txBox="1"/>
              <p:nvPr/>
            </p:nvSpPr>
            <p:spPr>
              <a:xfrm>
                <a:off x="6146800" y="4422031"/>
                <a:ext cx="431800" cy="2460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000" b="1" dirty="0">
                    <a:solidFill>
                      <a:prstClr val="black"/>
                    </a:solidFill>
                  </a:rPr>
                  <a:t>15</a:t>
                </a:r>
                <a:endParaRPr kumimoji="1" lang="ko-KR" altLang="en-US" sz="1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TextBox 42"/>
              <p:cNvSpPr txBox="1"/>
              <p:nvPr/>
            </p:nvSpPr>
            <p:spPr>
              <a:xfrm>
                <a:off x="3630613" y="4422031"/>
                <a:ext cx="431800" cy="2460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000" b="1" dirty="0">
                    <a:solidFill>
                      <a:prstClr val="black"/>
                    </a:solidFill>
                  </a:rPr>
                  <a:t>2.2</a:t>
                </a:r>
                <a:endParaRPr kumimoji="1" lang="ko-KR" altLang="en-US" sz="1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TextBox 43"/>
              <p:cNvSpPr txBox="1"/>
              <p:nvPr/>
            </p:nvSpPr>
            <p:spPr>
              <a:xfrm>
                <a:off x="6427788" y="4422031"/>
                <a:ext cx="504825" cy="2460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000" b="1" dirty="0">
                    <a:solidFill>
                      <a:prstClr val="black"/>
                    </a:solidFill>
                  </a:rPr>
                  <a:t>18.5</a:t>
                </a:r>
                <a:endParaRPr kumimoji="1" lang="ko-KR" altLang="en-US" sz="1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TextBox 52"/>
              <p:cNvSpPr txBox="1"/>
              <p:nvPr/>
            </p:nvSpPr>
            <p:spPr>
              <a:xfrm>
                <a:off x="6859588" y="4422031"/>
                <a:ext cx="504825" cy="2460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000" b="1" dirty="0">
                    <a:solidFill>
                      <a:prstClr val="black"/>
                    </a:solidFill>
                  </a:rPr>
                  <a:t>22</a:t>
                </a:r>
                <a:endParaRPr kumimoji="1" lang="ko-KR" altLang="en-US" sz="1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TextBox 53"/>
              <p:cNvSpPr txBox="1"/>
              <p:nvPr/>
            </p:nvSpPr>
            <p:spPr>
              <a:xfrm>
                <a:off x="8459788" y="4271218"/>
                <a:ext cx="504825" cy="2460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000" b="1" dirty="0">
                    <a:solidFill>
                      <a:prstClr val="black"/>
                    </a:solidFill>
                  </a:rPr>
                  <a:t>kW</a:t>
                </a:r>
                <a:endParaRPr kumimoji="1" lang="ko-KR" altLang="en-US" sz="1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TextBox 54"/>
              <p:cNvSpPr txBox="1"/>
              <p:nvPr/>
            </p:nvSpPr>
            <p:spPr>
              <a:xfrm>
                <a:off x="1908175" y="1918172"/>
                <a:ext cx="2303463" cy="2460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000" b="1" dirty="0">
                    <a:solidFill>
                      <a:prstClr val="black"/>
                    </a:solidFill>
                  </a:rPr>
                  <a:t>IP20</a:t>
                </a:r>
                <a:r>
                  <a:rPr kumimoji="1" lang="ko-KR" altLang="en-US" sz="1000" b="1" dirty="0">
                    <a:solidFill>
                      <a:prstClr val="black"/>
                    </a:solidFill>
                  </a:rPr>
                  <a:t> </a:t>
                </a:r>
                <a:r>
                  <a:rPr kumimoji="1" lang="en-US" altLang="ko-KR" sz="1000" b="1" dirty="0">
                    <a:solidFill>
                      <a:prstClr val="black"/>
                    </a:solidFill>
                  </a:rPr>
                  <a:t>200V/1</a:t>
                </a:r>
                <a:r>
                  <a:rPr kumimoji="1" lang="el-GR" altLang="ko-KR" sz="1000" b="1" dirty="0">
                    <a:solidFill>
                      <a:prstClr val="black"/>
                    </a:solidFill>
                  </a:rPr>
                  <a:t>Φ</a:t>
                </a:r>
                <a:r>
                  <a:rPr kumimoji="1" lang="en-US" altLang="ko-KR" sz="1000" b="1" dirty="0">
                    <a:solidFill>
                      <a:prstClr val="black"/>
                    </a:solidFill>
                  </a:rPr>
                  <a:t> (C2)</a:t>
                </a:r>
                <a:endParaRPr kumimoji="1" lang="ko-KR" altLang="en-US" sz="10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57" name="직선 화살표 연결선 55"/>
              <p:cNvCxnSpPr/>
              <p:nvPr/>
            </p:nvCxnSpPr>
            <p:spPr>
              <a:xfrm>
                <a:off x="1893888" y="4393456"/>
                <a:ext cx="6604000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8"/>
              <p:cNvSpPr txBox="1"/>
              <p:nvPr/>
            </p:nvSpPr>
            <p:spPr>
              <a:xfrm>
                <a:off x="1911350" y="3981658"/>
                <a:ext cx="1584325" cy="2460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000" b="1" dirty="0">
                    <a:solidFill>
                      <a:prstClr val="black"/>
                    </a:solidFill>
                  </a:rPr>
                  <a:t>IP66</a:t>
                </a:r>
                <a:r>
                  <a:rPr kumimoji="1" lang="ko-KR" altLang="en-US" sz="1000" b="1" dirty="0">
                    <a:solidFill>
                      <a:prstClr val="black"/>
                    </a:solidFill>
                  </a:rPr>
                  <a:t> </a:t>
                </a:r>
                <a:r>
                  <a:rPr kumimoji="1" lang="en-US" altLang="ko-KR" sz="1000" b="1" dirty="0">
                    <a:solidFill>
                      <a:prstClr val="black"/>
                    </a:solidFill>
                  </a:rPr>
                  <a:t>200V/3</a:t>
                </a:r>
                <a:r>
                  <a:rPr kumimoji="1" lang="el-GR" altLang="ko-KR" sz="1000" b="1" dirty="0">
                    <a:solidFill>
                      <a:prstClr val="black"/>
                    </a:solidFill>
                  </a:rPr>
                  <a:t>Φ</a:t>
                </a:r>
                <a:endParaRPr kumimoji="1" lang="ko-KR" altLang="en-US" sz="1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직사각형 59"/>
              <p:cNvSpPr/>
              <p:nvPr/>
            </p:nvSpPr>
            <p:spPr>
              <a:xfrm rot="5400000">
                <a:off x="4387228" y="1301627"/>
                <a:ext cx="144463" cy="511209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TextBox 66"/>
              <p:cNvSpPr txBox="1"/>
              <p:nvPr/>
            </p:nvSpPr>
            <p:spPr>
              <a:xfrm>
                <a:off x="1901825" y="3737818"/>
                <a:ext cx="1584325" cy="2460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000" b="1" dirty="0">
                    <a:solidFill>
                      <a:prstClr val="black"/>
                    </a:solidFill>
                  </a:rPr>
                  <a:t>IP66</a:t>
                </a:r>
                <a:r>
                  <a:rPr kumimoji="1" lang="ko-KR" altLang="en-US" sz="1000" b="1" dirty="0">
                    <a:solidFill>
                      <a:prstClr val="black"/>
                    </a:solidFill>
                  </a:rPr>
                  <a:t> </a:t>
                </a:r>
                <a:r>
                  <a:rPr kumimoji="1" lang="en-US" altLang="ko-KR" sz="1000" b="1" dirty="0">
                    <a:solidFill>
                      <a:prstClr val="black"/>
                    </a:solidFill>
                  </a:rPr>
                  <a:t>400V/3</a:t>
                </a:r>
                <a:r>
                  <a:rPr kumimoji="1" lang="el-GR" altLang="ko-KR" sz="1000" b="1" dirty="0">
                    <a:solidFill>
                      <a:prstClr val="black"/>
                    </a:solidFill>
                  </a:rPr>
                  <a:t>Φ</a:t>
                </a:r>
                <a:endParaRPr kumimoji="1" lang="ko-KR" altLang="en-US" sz="10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1" name="직선 화살표 연결선 67"/>
              <p:cNvCxnSpPr/>
              <p:nvPr/>
            </p:nvCxnSpPr>
            <p:spPr>
              <a:xfrm flipH="1" flipV="1">
                <a:off x="1864995" y="973529"/>
                <a:ext cx="32069" cy="342628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70"/>
              <p:cNvSpPr txBox="1"/>
              <p:nvPr/>
            </p:nvSpPr>
            <p:spPr>
              <a:xfrm>
                <a:off x="4419600" y="4422031"/>
                <a:ext cx="431800" cy="2460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000" b="1" dirty="0">
                    <a:solidFill>
                      <a:prstClr val="black"/>
                    </a:solidFill>
                  </a:rPr>
                  <a:t>4.0</a:t>
                </a:r>
                <a:endParaRPr kumimoji="1" lang="ko-KR" altLang="en-US" sz="1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직사각형 71"/>
              <p:cNvSpPr/>
              <p:nvPr/>
            </p:nvSpPr>
            <p:spPr bwMode="auto">
              <a:xfrm rot="5400000">
                <a:off x="2776538" y="2313831"/>
                <a:ext cx="144462" cy="187166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직사각형 76"/>
              <p:cNvSpPr/>
              <p:nvPr/>
            </p:nvSpPr>
            <p:spPr bwMode="auto">
              <a:xfrm rot="5400000">
                <a:off x="3169444" y="1378000"/>
                <a:ext cx="152400" cy="265271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TextBox 77"/>
              <p:cNvSpPr txBox="1"/>
              <p:nvPr/>
            </p:nvSpPr>
            <p:spPr bwMode="auto">
              <a:xfrm>
                <a:off x="1930400" y="2566243"/>
                <a:ext cx="1201738" cy="2460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000" b="1" dirty="0">
                    <a:solidFill>
                      <a:prstClr val="black"/>
                    </a:solidFill>
                  </a:rPr>
                  <a:t>IP20 400V/3</a:t>
                </a:r>
                <a:r>
                  <a:rPr kumimoji="1" lang="el-GR" altLang="ko-KR" sz="1000" b="1" dirty="0">
                    <a:solidFill>
                      <a:prstClr val="black"/>
                    </a:solidFill>
                  </a:rPr>
                  <a:t>Φ</a:t>
                </a:r>
                <a:endParaRPr kumimoji="1" lang="ko-KR" altLang="en-US" sz="1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직사각형 79"/>
              <p:cNvSpPr/>
              <p:nvPr/>
            </p:nvSpPr>
            <p:spPr bwMode="auto">
              <a:xfrm rot="5400000">
                <a:off x="4029869" y="782687"/>
                <a:ext cx="152400" cy="438943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TextBox 86"/>
              <p:cNvSpPr txBox="1"/>
              <p:nvPr/>
            </p:nvSpPr>
            <p:spPr bwMode="auto">
              <a:xfrm>
                <a:off x="1930400" y="2851993"/>
                <a:ext cx="1201738" cy="2460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000" b="1" dirty="0">
                    <a:solidFill>
                      <a:prstClr val="black"/>
                    </a:solidFill>
                  </a:rPr>
                  <a:t>IP20 200V/3</a:t>
                </a:r>
                <a:r>
                  <a:rPr kumimoji="1" lang="el-GR" altLang="ko-KR" sz="1000" b="1" dirty="0">
                    <a:solidFill>
                      <a:prstClr val="black"/>
                    </a:solidFill>
                  </a:rPr>
                  <a:t>Φ</a:t>
                </a:r>
                <a:endParaRPr kumimoji="1" lang="ko-KR" altLang="en-US" sz="1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TextBox 87"/>
              <p:cNvSpPr txBox="1"/>
              <p:nvPr/>
            </p:nvSpPr>
            <p:spPr bwMode="auto">
              <a:xfrm>
                <a:off x="1930400" y="3123456"/>
                <a:ext cx="1201738" cy="2460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000" b="1" dirty="0">
                    <a:solidFill>
                      <a:prstClr val="black"/>
                    </a:solidFill>
                  </a:rPr>
                  <a:t>IP20 200V/1</a:t>
                </a:r>
                <a:r>
                  <a:rPr kumimoji="1" lang="el-GR" altLang="ko-KR" sz="1000" b="1" dirty="0">
                    <a:solidFill>
                      <a:prstClr val="black"/>
                    </a:solidFill>
                  </a:rPr>
                  <a:t>Φ</a:t>
                </a:r>
                <a:endParaRPr kumimoji="1" lang="ko-KR" altLang="en-US" sz="1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TextBox 88"/>
              <p:cNvSpPr txBox="1"/>
              <p:nvPr/>
            </p:nvSpPr>
            <p:spPr>
              <a:xfrm>
                <a:off x="8161338" y="4422031"/>
                <a:ext cx="504825" cy="2460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000" b="1" dirty="0">
                    <a:solidFill>
                      <a:prstClr val="black"/>
                    </a:solidFill>
                  </a:rPr>
                  <a:t>75</a:t>
                </a:r>
                <a:endParaRPr kumimoji="1" lang="ko-KR" altLang="en-US" sz="1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TextBox 89"/>
              <p:cNvSpPr txBox="1"/>
              <p:nvPr/>
            </p:nvSpPr>
            <p:spPr>
              <a:xfrm>
                <a:off x="7802563" y="4422031"/>
                <a:ext cx="360362" cy="2460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000" b="1" dirty="0">
                    <a:solidFill>
                      <a:prstClr val="black"/>
                    </a:solidFill>
                  </a:rPr>
                  <a:t>55</a:t>
                </a:r>
                <a:endParaRPr kumimoji="1" lang="ko-KR" altLang="en-US" sz="1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TextBox 90"/>
              <p:cNvSpPr txBox="1"/>
              <p:nvPr/>
            </p:nvSpPr>
            <p:spPr>
              <a:xfrm>
                <a:off x="7466013" y="4422031"/>
                <a:ext cx="358775" cy="2460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000" b="1" dirty="0">
                    <a:solidFill>
                      <a:prstClr val="black"/>
                    </a:solidFill>
                  </a:rPr>
                  <a:t>37</a:t>
                </a:r>
                <a:endParaRPr kumimoji="1" lang="ko-KR" altLang="en-US" sz="1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TextBox 91"/>
              <p:cNvSpPr txBox="1"/>
              <p:nvPr/>
            </p:nvSpPr>
            <p:spPr>
              <a:xfrm>
                <a:off x="7138988" y="4422031"/>
                <a:ext cx="360362" cy="2460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000" b="1" dirty="0">
                    <a:solidFill>
                      <a:prstClr val="black"/>
                    </a:solidFill>
                  </a:rPr>
                  <a:t>30</a:t>
                </a:r>
                <a:endParaRPr kumimoji="1" lang="ko-KR" altLang="en-US" sz="1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직사각형 92"/>
              <p:cNvSpPr/>
              <p:nvPr/>
            </p:nvSpPr>
            <p:spPr>
              <a:xfrm rot="5400000">
                <a:off x="4382059" y="-746683"/>
                <a:ext cx="144462" cy="509317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TextBox 93"/>
              <p:cNvSpPr txBox="1"/>
              <p:nvPr/>
            </p:nvSpPr>
            <p:spPr>
              <a:xfrm>
                <a:off x="1903413" y="1683222"/>
                <a:ext cx="2381250" cy="2460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000" b="1" dirty="0">
                    <a:solidFill>
                      <a:prstClr val="black"/>
                    </a:solidFill>
                  </a:rPr>
                  <a:t>IP20</a:t>
                </a:r>
                <a:r>
                  <a:rPr kumimoji="1" lang="ko-KR" altLang="en-US" sz="1000" b="1" dirty="0">
                    <a:solidFill>
                      <a:prstClr val="black"/>
                    </a:solidFill>
                  </a:rPr>
                  <a:t> </a:t>
                </a:r>
                <a:r>
                  <a:rPr kumimoji="1" lang="en-US" altLang="ko-KR" sz="1000" b="1" dirty="0">
                    <a:solidFill>
                      <a:prstClr val="black"/>
                    </a:solidFill>
                  </a:rPr>
                  <a:t>400V/3</a:t>
                </a:r>
                <a:r>
                  <a:rPr kumimoji="1" lang="el-GR" altLang="ko-KR" sz="1000" b="1" dirty="0">
                    <a:solidFill>
                      <a:prstClr val="black"/>
                    </a:solidFill>
                  </a:rPr>
                  <a:t>Φ</a:t>
                </a:r>
                <a:r>
                  <a:rPr kumimoji="1" lang="en-US" altLang="ko-KR" sz="1000" b="1" dirty="0">
                    <a:solidFill>
                      <a:prstClr val="black"/>
                    </a:solidFill>
                  </a:rPr>
                  <a:t> (C3)</a:t>
                </a:r>
                <a:endParaRPr kumimoji="1" lang="ko-KR" altLang="en-US" sz="1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TextBox 95"/>
              <p:cNvSpPr txBox="1"/>
              <p:nvPr/>
            </p:nvSpPr>
            <p:spPr>
              <a:xfrm>
                <a:off x="3563888" y="1446684"/>
                <a:ext cx="3435275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pl-PL" altLang="ko-KR" sz="1100" b="1" i="1" u="sng" dirty="0" smtClean="0">
                    <a:solidFill>
                      <a:srgbClr val="F79646">
                        <a:lumMod val="75000"/>
                      </a:srgbClr>
                    </a:solidFill>
                  </a:rPr>
                  <a:t>Wbudowany filtr EMC, panel LED</a:t>
                </a:r>
                <a:endParaRPr kumimoji="1" lang="ko-KR" altLang="en-US" sz="1100" b="1" i="1" u="sng" dirty="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76" name="TextBox 98"/>
              <p:cNvSpPr txBox="1"/>
              <p:nvPr/>
            </p:nvSpPr>
            <p:spPr>
              <a:xfrm>
                <a:off x="3724249" y="2347168"/>
                <a:ext cx="2657476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pl-PL" altLang="ko-KR" sz="1100" b="1" i="1" u="sng" dirty="0" smtClean="0">
                    <a:solidFill>
                      <a:srgbClr val="4F81BD">
                        <a:lumMod val="75000"/>
                      </a:srgbClr>
                    </a:solidFill>
                  </a:rPr>
                  <a:t>Wbudowana klawiatura LED</a:t>
                </a:r>
                <a:endParaRPr kumimoji="1" lang="ko-KR" altLang="en-US" sz="1100" b="1" i="1" u="sng" dirty="0">
                  <a:solidFill>
                    <a:srgbClr val="4F81BD">
                      <a:lumMod val="75000"/>
                    </a:srgbClr>
                  </a:solidFill>
                </a:endParaRPr>
              </a:p>
            </p:txBody>
          </p:sp>
          <p:sp>
            <p:nvSpPr>
              <p:cNvPr id="77" name="TextBox 100"/>
              <p:cNvSpPr txBox="1"/>
              <p:nvPr/>
            </p:nvSpPr>
            <p:spPr>
              <a:xfrm>
                <a:off x="1907704" y="3510806"/>
                <a:ext cx="5105748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pl-PL" altLang="ko-KR" sz="1100" b="1" i="1" u="sng" dirty="0" smtClean="0">
                    <a:solidFill>
                      <a:srgbClr val="10442B"/>
                    </a:solidFill>
                  </a:rPr>
                  <a:t>Wbudowany filtr EMC, dławik DC oraz wyłącznik </a:t>
                </a:r>
                <a:r>
                  <a:rPr kumimoji="1" lang="en-US" altLang="ko-KR" sz="1100" b="1" i="1" u="sng" dirty="0" smtClean="0">
                    <a:solidFill>
                      <a:srgbClr val="10442B"/>
                    </a:solidFill>
                  </a:rPr>
                  <a:t>(</a:t>
                </a:r>
                <a:r>
                  <a:rPr kumimoji="1" lang="en-US" altLang="ko-KR" sz="1100" b="1" i="1" u="sng" dirty="0" smtClean="0">
                    <a:solidFill>
                      <a:srgbClr val="10442B"/>
                    </a:solidFill>
                    <a:ea typeface="굴림" charset="-127"/>
                  </a:rPr>
                  <a:t>IP66</a:t>
                </a:r>
                <a:r>
                  <a:rPr kumimoji="1" lang="en-US" altLang="ko-KR" sz="1100" b="1" i="1" u="sng" dirty="0">
                    <a:solidFill>
                      <a:srgbClr val="10442B"/>
                    </a:solidFill>
                    <a:ea typeface="굴림" charset="-127"/>
                  </a:rPr>
                  <a:t>, NEMA4X)</a:t>
                </a:r>
                <a:endParaRPr kumimoji="1" lang="ko-KR" altLang="en-US" sz="1100" b="1" i="1" u="sng" dirty="0">
                  <a:solidFill>
                    <a:srgbClr val="10442B"/>
                  </a:solidFill>
                </a:endParaRPr>
              </a:p>
            </p:txBody>
          </p:sp>
          <p:sp>
            <p:nvSpPr>
              <p:cNvPr id="78" name="TextBox 107"/>
              <p:cNvSpPr txBox="1"/>
              <p:nvPr/>
            </p:nvSpPr>
            <p:spPr>
              <a:xfrm>
                <a:off x="4872405" y="1141463"/>
                <a:ext cx="4032448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pl-PL" altLang="ko-KR" sz="1100" b="1" i="1" u="sng" dirty="0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Wbudowany filtr EMC, dławik DC oraz klawiatura</a:t>
                </a:r>
                <a:endParaRPr kumimoji="1" lang="ko-KR" altLang="en-US" sz="1100" b="1" i="1" u="sng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grpSp>
            <p:nvGrpSpPr>
              <p:cNvPr id="79" name="그룹 121"/>
              <p:cNvGrpSpPr/>
              <p:nvPr/>
            </p:nvGrpSpPr>
            <p:grpSpPr>
              <a:xfrm>
                <a:off x="7298555" y="907239"/>
                <a:ext cx="1305893" cy="246062"/>
                <a:chOff x="7298555" y="1113756"/>
                <a:chExt cx="1305893" cy="246062"/>
              </a:xfrm>
            </p:grpSpPr>
            <p:sp>
              <p:nvSpPr>
                <p:cNvPr id="84" name="직사각형 117"/>
                <p:cNvSpPr/>
                <p:nvPr/>
              </p:nvSpPr>
              <p:spPr bwMode="auto">
                <a:xfrm rot="5400000">
                  <a:off x="7861139" y="586385"/>
                  <a:ext cx="190474" cy="1296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TextBox 106"/>
                <p:cNvSpPr txBox="1"/>
                <p:nvPr/>
              </p:nvSpPr>
              <p:spPr>
                <a:xfrm>
                  <a:off x="7298555" y="1113756"/>
                  <a:ext cx="1305893" cy="2460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kumimoji="1" lang="en-US" altLang="ko-KR" sz="1000" b="1" dirty="0">
                      <a:solidFill>
                        <a:prstClr val="black"/>
                      </a:solidFill>
                    </a:rPr>
                    <a:t>IP20</a:t>
                  </a:r>
                  <a:r>
                    <a:rPr kumimoji="1" lang="ko-KR" altLang="en-US" sz="1000" b="1" dirty="0">
                      <a:solidFill>
                        <a:prstClr val="black"/>
                      </a:solidFill>
                    </a:rPr>
                    <a:t> </a:t>
                  </a:r>
                  <a:r>
                    <a:rPr kumimoji="1" lang="en-US" altLang="ko-KR" sz="1000" b="1" dirty="0">
                      <a:solidFill>
                        <a:prstClr val="black"/>
                      </a:solidFill>
                    </a:rPr>
                    <a:t>400V/3</a:t>
                  </a:r>
                  <a:r>
                    <a:rPr kumimoji="1" lang="el-GR" altLang="ko-KR" sz="1000" b="1" dirty="0">
                      <a:solidFill>
                        <a:prstClr val="black"/>
                      </a:solidFill>
                    </a:rPr>
                    <a:t>Φ</a:t>
                  </a:r>
                  <a:r>
                    <a:rPr kumimoji="1" lang="en-US" altLang="ko-KR" sz="1000" b="1" dirty="0">
                      <a:solidFill>
                        <a:prstClr val="black"/>
                      </a:solidFill>
                    </a:rPr>
                    <a:t> </a:t>
                  </a:r>
                  <a:endParaRPr kumimoji="1" lang="ko-KR" altLang="en-US" sz="1000" b="1" dirty="0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80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5437" t="21866" r="57549" b="58343"/>
              <a:stretch>
                <a:fillRect/>
              </a:stretch>
            </p:blipFill>
            <p:spPr bwMode="auto">
              <a:xfrm>
                <a:off x="8826116" y="735037"/>
                <a:ext cx="517990" cy="822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" name="그림 1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13198" b="12777"/>
              <a:stretch>
                <a:fillRect/>
              </a:stretch>
            </p:blipFill>
            <p:spPr>
              <a:xfrm>
                <a:off x="7054180" y="3573016"/>
                <a:ext cx="709989" cy="785242"/>
              </a:xfrm>
              <a:prstGeom prst="rect">
                <a:avLst/>
              </a:prstGeom>
            </p:spPr>
          </p:pic>
          <p:pic>
            <p:nvPicPr>
              <p:cNvPr id="82" name="그림 1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23956" t="16609" r="18371" b="19507"/>
              <a:stretch>
                <a:fillRect/>
              </a:stretch>
            </p:blipFill>
            <p:spPr>
              <a:xfrm>
                <a:off x="6372200" y="2320305"/>
                <a:ext cx="520055" cy="864096"/>
              </a:xfrm>
              <a:prstGeom prst="rect">
                <a:avLst/>
              </a:prstGeom>
            </p:spPr>
          </p:pic>
          <p:pic>
            <p:nvPicPr>
              <p:cNvPr id="83" name="그림 12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5401" b="4462"/>
              <a:stretch>
                <a:fillRect/>
              </a:stretch>
            </p:blipFill>
            <p:spPr>
              <a:xfrm>
                <a:off x="7092280" y="1499642"/>
                <a:ext cx="648072" cy="86695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5415"/>
            <a:ext cx="9144000" cy="717341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83568" y="18864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Dane ogólne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3" cstate="print"/>
          <a:srcRect l="40756" t="33521" r="19805" b="47491"/>
          <a:stretch>
            <a:fillRect/>
          </a:stretch>
        </p:blipFill>
        <p:spPr bwMode="auto">
          <a:xfrm>
            <a:off x="2051720" y="1124744"/>
            <a:ext cx="5976664" cy="79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9" name="표 43"/>
          <p:cNvGraphicFramePr>
            <a:graphicFrameLocks noGrp="1"/>
          </p:cNvGraphicFramePr>
          <p:nvPr/>
        </p:nvGraphicFramePr>
        <p:xfrm>
          <a:off x="395536" y="908720"/>
          <a:ext cx="7560840" cy="5396567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1603423"/>
                <a:gridCol w="1274048"/>
                <a:gridCol w="1812917"/>
                <a:gridCol w="2870452"/>
              </a:tblGrid>
              <a:tr h="195291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100" b="1" kern="1200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Moc napędu </a:t>
                      </a:r>
                      <a:endParaRPr lang="ko-KR" altLang="en-US" sz="1100" b="1" kern="1200" baseline="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kern="1200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0.4~4kW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kern="1200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5.5~22KW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kern="1200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30~75kW</a:t>
                      </a:r>
                      <a:endParaRPr lang="ko-KR" altLang="en-US" sz="1100" b="1" kern="1200" baseline="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84829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000" b="1" kern="1200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Wykonanie</a:t>
                      </a:r>
                      <a:endParaRPr lang="ko-KR" altLang="en-US" sz="1000" b="1" kern="1200" baseline="0" dirty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kern="1200" baseline="0" dirty="0">
                        <a:solidFill>
                          <a:schemeClr val="bg1"/>
                        </a:solidFill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kern="1200" baseline="0" dirty="0">
                        <a:solidFill>
                          <a:schemeClr val="bg1"/>
                        </a:solidFill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55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200" b="1" dirty="0" smtClean="0">
                          <a:solidFill>
                            <a:schemeClr val="tx1"/>
                          </a:solidFill>
                        </a:rPr>
                        <a:t>Listwa 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I/O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Standard</a:t>
                      </a:r>
                      <a:r>
                        <a:rPr lang="en-US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I/O: 27pin</a:t>
                      </a:r>
                      <a:r>
                        <a:rPr lang="pl-PL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ów </a:t>
                      </a:r>
                      <a:r>
                        <a:rPr lang="en-US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(3.5mm, t</a:t>
                      </a:r>
                      <a:r>
                        <a:rPr lang="pl-PL" altLang="ko-KR" sz="1200" b="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rzy</a:t>
                      </a:r>
                      <a:r>
                        <a:rPr lang="pl-PL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poziomy</a:t>
                      </a:r>
                      <a:r>
                        <a:rPr lang="en-US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Drugie</a:t>
                      </a:r>
                      <a:r>
                        <a:rPr lang="en-US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I/O: 23pin</a:t>
                      </a:r>
                      <a:r>
                        <a:rPr lang="pl-PL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y </a:t>
                      </a:r>
                      <a:r>
                        <a:rPr lang="en-US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(5mm, t</a:t>
                      </a:r>
                      <a:r>
                        <a:rPr lang="pl-PL" altLang="ko-KR" sz="1200" b="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rzy</a:t>
                      </a:r>
                      <a:r>
                        <a:rPr lang="pl-PL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poziomy</a:t>
                      </a:r>
                      <a:r>
                        <a:rPr lang="en-US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en-US" altLang="ko-KR" sz="1000" b="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34pin</a:t>
                      </a:r>
                      <a:r>
                        <a:rPr lang="pl-PL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y </a:t>
                      </a:r>
                      <a:r>
                        <a:rPr lang="en-US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(5mm, </a:t>
                      </a:r>
                      <a:r>
                        <a:rPr lang="pl-PL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dwa poziomy</a:t>
                      </a:r>
                      <a:r>
                        <a:rPr lang="en-US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25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200" b="1" dirty="0" smtClean="0">
                          <a:solidFill>
                            <a:schemeClr val="tx1"/>
                          </a:solidFill>
                        </a:rPr>
                        <a:t>Klawiatura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pl-PL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Klawiatura 7 segmentowa jako standard</a:t>
                      </a:r>
                      <a:endParaRPr lang="ko-KR" altLang="en-US" sz="1200" b="0" kern="1200" baseline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kern="1200" baseline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Klawiatura graficzna jako standard</a:t>
                      </a:r>
                      <a:endParaRPr lang="ko-KR" altLang="en-US" sz="1200" b="0" kern="1200" baseline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1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200" b="1" dirty="0" smtClean="0">
                          <a:solidFill>
                            <a:schemeClr val="tx1"/>
                          </a:solidFill>
                        </a:rPr>
                        <a:t>Wbudowana komunikacja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RS485(</a:t>
                      </a:r>
                      <a:r>
                        <a:rPr lang="en-US" altLang="ko-KR" sz="1200" b="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Modbus</a:t>
                      </a:r>
                      <a:r>
                        <a:rPr lang="en-US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RTU / LS Bus) (Max. </a:t>
                      </a:r>
                      <a:r>
                        <a:rPr lang="pl-PL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prędkość</a:t>
                      </a:r>
                      <a:r>
                        <a:rPr lang="en-US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115kbps)</a:t>
                      </a:r>
                      <a:endParaRPr lang="ko-KR" altLang="en-US" sz="1200" b="0" kern="1200" baseline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kern="1200" baseline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08247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200" b="1" kern="1200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Opcja komunikacja</a:t>
                      </a:r>
                      <a:endParaRPr lang="en-US" altLang="ko-KR" sz="1200" b="1" kern="1200" baseline="0" dirty="0" smtClean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CANopen</a:t>
                      </a:r>
                      <a:r>
                        <a:rPr lang="en-US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ko-KR" sz="1200" b="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Profibus</a:t>
                      </a:r>
                      <a:r>
                        <a:rPr lang="en-US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DP, Ethernet(</a:t>
                      </a:r>
                      <a:r>
                        <a:rPr lang="en-US" altLang="ko-KR" sz="1200" b="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Modbus</a:t>
                      </a:r>
                      <a:r>
                        <a:rPr lang="en-US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TCP / Ethernet I/P)</a:t>
                      </a:r>
                      <a:endParaRPr lang="ko-KR" altLang="en-US" sz="1200" b="0" kern="1200" baseline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kern="1200" baseline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200" b="1" kern="1200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Filtr EMC</a:t>
                      </a:r>
                      <a:endParaRPr lang="ko-KR" altLang="en-US" sz="1200" b="1" kern="1200" baseline="0" dirty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Jako opcja</a:t>
                      </a:r>
                      <a:r>
                        <a:rPr lang="en-US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algn="ctr" latinLnBrk="1"/>
                      <a:r>
                        <a:rPr lang="en-US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200V/1</a:t>
                      </a:r>
                      <a:r>
                        <a:rPr lang="el-GR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Φ</a:t>
                      </a:r>
                      <a:r>
                        <a:rPr lang="en-US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(C2)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400V/3</a:t>
                      </a:r>
                      <a:r>
                        <a:rPr lang="el-GR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Φ</a:t>
                      </a:r>
                      <a:r>
                        <a:rPr lang="en-US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(C3)</a:t>
                      </a:r>
                      <a:endParaRPr lang="ko-KR" altLang="en-US" sz="1200" b="0" kern="1200" baseline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Standard wbudowany:</a:t>
                      </a:r>
                      <a:endParaRPr lang="en-US" altLang="ko-KR" sz="1200" b="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400V/3</a:t>
                      </a:r>
                      <a:r>
                        <a:rPr lang="el-GR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Φ</a:t>
                      </a:r>
                      <a:r>
                        <a:rPr lang="en-US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(C3)</a:t>
                      </a:r>
                      <a:endParaRPr lang="ko-KR" altLang="en-US" sz="1200" b="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Jako opcja</a:t>
                      </a:r>
                      <a:r>
                        <a:rPr lang="en-US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400V/3</a:t>
                      </a:r>
                      <a:r>
                        <a:rPr lang="el-GR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Φ</a:t>
                      </a:r>
                      <a:r>
                        <a:rPr lang="en-US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(C3)</a:t>
                      </a:r>
                      <a:endParaRPr lang="ko-KR" altLang="en-US" sz="1200" b="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922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200" b="1" kern="1200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Dławik DC</a:t>
                      </a:r>
                      <a:endParaRPr lang="en-US" altLang="ko-KR" sz="1200" b="1" kern="1200" baseline="0" dirty="0" smtClean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pl-PL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Brak</a:t>
                      </a:r>
                      <a:endParaRPr lang="en-US" altLang="ko-KR" sz="1200" b="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kern="1200" baseline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Wbudowany</a:t>
                      </a:r>
                      <a:endParaRPr lang="en-US" altLang="ko-KR" sz="1200" b="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922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200" b="1" kern="1200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Moduł hamujący</a:t>
                      </a:r>
                      <a:endParaRPr lang="ko-KR" altLang="en-US" sz="1200" b="1" kern="1200" baseline="0" dirty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pl-PL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Wbudowany</a:t>
                      </a:r>
                      <a:endParaRPr lang="pt-BR" altLang="ko-KR" sz="1200" b="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Zewnętrzny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684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200" b="1" kern="1200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Montaż obok siebie</a:t>
                      </a:r>
                      <a:endParaRPr lang="ko-KR" altLang="en-US" sz="1200" b="1" kern="1200" baseline="0" dirty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pt-BR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Side by Side (3mm)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kern="1200" baseline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N/A (50mm)</a:t>
                      </a:r>
                      <a:endParaRPr lang="pl-PL" altLang="ko-KR" sz="1200" b="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231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200" b="1" kern="1200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Instalacja karty opcyjnej</a:t>
                      </a:r>
                      <a:endParaRPr lang="en-US" altLang="ko-KR" sz="1200" b="1" kern="1200" baseline="0" dirty="0" smtClean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Zewnętrzna</a:t>
                      </a:r>
                      <a:endParaRPr lang="en-US" altLang="ko-KR" sz="1200" b="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Wewnętrzna</a:t>
                      </a:r>
                      <a:endParaRPr lang="en-US" altLang="ko-KR" sz="1200" b="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2501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200" b="1" kern="1200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Pokrywa wentylacji</a:t>
                      </a:r>
                      <a:endParaRPr lang="en-US" altLang="ko-KR" sz="1200" b="1" kern="1200" baseline="0" dirty="0" smtClean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Otwarta</a:t>
                      </a:r>
                      <a:endParaRPr lang="ko-KR" altLang="en-US" sz="1200" b="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Zamknięta</a:t>
                      </a:r>
                      <a:endParaRPr lang="ko-KR" altLang="en-US" sz="1200" b="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1560" y="476672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Przyjazna klawiatura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Group 231"/>
          <p:cNvGraphicFramePr>
            <a:graphicFrameLocks noGrp="1"/>
          </p:cNvGraphicFramePr>
          <p:nvPr/>
        </p:nvGraphicFramePr>
        <p:xfrm>
          <a:off x="611560" y="4149080"/>
          <a:ext cx="3209761" cy="1905970"/>
        </p:xfrm>
        <a:graphic>
          <a:graphicData uri="http://schemas.openxmlformats.org/drawingml/2006/table">
            <a:tbl>
              <a:tblPr/>
              <a:tblGrid>
                <a:gridCol w="1097932"/>
                <a:gridCol w="2111829"/>
              </a:tblGrid>
              <a:tr h="317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Wyświetlacz</a:t>
                      </a: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7-Segment</a:t>
                      </a:r>
                      <a:r>
                        <a:rPr kumimoji="0" lang="pl-PL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owy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4 </a:t>
                      </a:r>
                      <a:r>
                        <a:rPr kumimoji="0" lang="pl-PL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cyfry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17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LED</a:t>
                      </a: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4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270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Przyciski</a:t>
                      </a: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8 </a:t>
                      </a:r>
                      <a:r>
                        <a:rPr kumimoji="0" lang="pl-PL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przycisków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- 4 </a:t>
                      </a:r>
                      <a:r>
                        <a:rPr kumimoji="0" lang="pl-PL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kierunki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- Run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- Stop / Reset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- Enter (SET)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ESC</a:t>
                      </a:r>
                      <a:r>
                        <a:rPr kumimoji="0" lang="en-US" altLang="ko-KR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*</a:t>
                      </a:r>
                      <a:endParaRPr kumimoji="0" lang="ko-KR" alt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7" name="TextBox 19"/>
          <p:cNvSpPr txBox="1"/>
          <p:nvPr/>
        </p:nvSpPr>
        <p:spPr>
          <a:xfrm>
            <a:off x="652969" y="1240780"/>
            <a:ext cx="30963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300" b="1" u="sng" dirty="0">
                <a:solidFill>
                  <a:prstClr val="black"/>
                </a:solidFill>
                <a:ea typeface="굴림" charset="-127"/>
              </a:rPr>
              <a:t>7 </a:t>
            </a:r>
            <a:r>
              <a:rPr kumimoji="1" lang="en-US" altLang="ko-KR" sz="1300" b="1" u="sng" dirty="0" smtClean="0">
                <a:solidFill>
                  <a:prstClr val="black"/>
                </a:solidFill>
                <a:ea typeface="굴림" charset="-127"/>
              </a:rPr>
              <a:t>segment</a:t>
            </a:r>
            <a:r>
              <a:rPr kumimoji="1" lang="pl-PL" altLang="ko-KR" sz="1300" b="1" u="sng" dirty="0" smtClean="0">
                <a:solidFill>
                  <a:prstClr val="black"/>
                </a:solidFill>
                <a:ea typeface="굴림" charset="-127"/>
              </a:rPr>
              <a:t>owa</a:t>
            </a:r>
            <a:r>
              <a:rPr kumimoji="1" lang="en-US" altLang="ko-KR" sz="1300" b="1" u="sng" dirty="0" smtClean="0">
                <a:solidFill>
                  <a:prstClr val="black"/>
                </a:solidFill>
                <a:ea typeface="굴림" charset="-127"/>
              </a:rPr>
              <a:t> </a:t>
            </a:r>
            <a:r>
              <a:rPr kumimoji="1" lang="en-US" altLang="ko-KR" sz="1300" b="1" u="sng" dirty="0">
                <a:solidFill>
                  <a:prstClr val="black"/>
                </a:solidFill>
                <a:ea typeface="굴림" charset="-127"/>
              </a:rPr>
              <a:t>(</a:t>
            </a:r>
            <a:r>
              <a:rPr kumimoji="1" lang="en-US" altLang="ko-KR" sz="1400" b="1" u="sng" dirty="0">
                <a:solidFill>
                  <a:prstClr val="black"/>
                </a:solidFill>
                <a:ea typeface="굴림" charset="-127"/>
              </a:rPr>
              <a:t>0.4~22kW</a:t>
            </a:r>
            <a:r>
              <a:rPr kumimoji="1" lang="en-US" altLang="ko-KR" sz="1300" b="1" u="sng" dirty="0">
                <a:solidFill>
                  <a:prstClr val="black"/>
                </a:solidFill>
                <a:ea typeface="굴림" charset="-127"/>
              </a:rPr>
              <a:t>)</a:t>
            </a:r>
            <a:endParaRPr kumimoji="1" lang="ko-KR" altLang="en-US" sz="1300" b="1" u="sng" dirty="0">
              <a:solidFill>
                <a:prstClr val="black"/>
              </a:solidFill>
              <a:ea typeface="굴림" charset="-127"/>
            </a:endParaRPr>
          </a:p>
        </p:txBody>
      </p:sp>
      <p:pic>
        <p:nvPicPr>
          <p:cNvPr id="8" name="Picture 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610" y="1537643"/>
            <a:ext cx="287972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20078" t="16800" r="62912" b="38160"/>
          <a:stretch>
            <a:fillRect/>
          </a:stretch>
        </p:blipFill>
        <p:spPr bwMode="auto">
          <a:xfrm>
            <a:off x="5117465" y="1518546"/>
            <a:ext cx="1728192" cy="257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Group 231"/>
          <p:cNvGraphicFramePr>
            <a:graphicFrameLocks noGrp="1"/>
          </p:cNvGraphicFramePr>
          <p:nvPr/>
        </p:nvGraphicFramePr>
        <p:xfrm>
          <a:off x="4469393" y="4149080"/>
          <a:ext cx="3489017" cy="1915484"/>
        </p:xfrm>
        <a:graphic>
          <a:graphicData uri="http://schemas.openxmlformats.org/drawingml/2006/table">
            <a:tbl>
              <a:tblPr/>
              <a:tblGrid>
                <a:gridCol w="1193454"/>
                <a:gridCol w="2295563"/>
              </a:tblGrid>
              <a:tr h="317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Wyświetlacz</a:t>
                      </a: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0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Gra</a:t>
                      </a:r>
                      <a:r>
                        <a:rPr kumimoji="0" lang="pl-PL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ficzny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LCD (128x64 Pixel</a:t>
                      </a:r>
                      <a:r>
                        <a:rPr kumimoji="0" lang="pl-PL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17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LED</a:t>
                      </a: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3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270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Przyciski</a:t>
                      </a: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11 </a:t>
                      </a:r>
                      <a:r>
                        <a:rPr kumimoji="0" lang="pl-PL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przycisków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- 4 </a:t>
                      </a:r>
                      <a:r>
                        <a:rPr kumimoji="0" lang="pl-PL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kierunki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- Mode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- Stop / Reset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- FWD / REV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- ESC / </a:t>
                      </a:r>
                      <a:r>
                        <a:rPr kumimoji="0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MULTI</a:t>
                      </a:r>
                      <a:r>
                        <a:rPr kumimoji="0" lang="en-US" altLang="ko-KR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*</a:t>
                      </a:r>
                      <a:endParaRPr kumimoji="0" lang="en-US" altLang="ko-K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- PROG ENT</a:t>
                      </a:r>
                      <a:endParaRPr kumimoji="0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1" name="TextBox 24"/>
          <p:cNvSpPr txBox="1"/>
          <p:nvPr/>
        </p:nvSpPr>
        <p:spPr>
          <a:xfrm>
            <a:off x="4325377" y="1240780"/>
            <a:ext cx="309634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300" b="1" u="sng" dirty="0" err="1" smtClean="0">
                <a:solidFill>
                  <a:prstClr val="black"/>
                </a:solidFill>
                <a:ea typeface="굴림" charset="-127"/>
              </a:rPr>
              <a:t>Gra</a:t>
            </a:r>
            <a:r>
              <a:rPr kumimoji="1" lang="pl-PL" altLang="ko-KR" sz="1300" b="1" u="sng" dirty="0" err="1" smtClean="0">
                <a:solidFill>
                  <a:prstClr val="black"/>
                </a:solidFill>
                <a:ea typeface="굴림" charset="-127"/>
              </a:rPr>
              <a:t>ficzny</a:t>
            </a:r>
            <a:r>
              <a:rPr kumimoji="1" lang="en-US" altLang="ko-KR" sz="1300" b="1" u="sng" dirty="0" smtClean="0">
                <a:solidFill>
                  <a:prstClr val="black"/>
                </a:solidFill>
                <a:ea typeface="굴림" charset="-127"/>
              </a:rPr>
              <a:t> </a:t>
            </a:r>
            <a:r>
              <a:rPr kumimoji="1" lang="en-US" altLang="ko-KR" sz="1300" b="1" u="sng" dirty="0">
                <a:solidFill>
                  <a:prstClr val="black"/>
                </a:solidFill>
                <a:ea typeface="굴림" charset="-127"/>
              </a:rPr>
              <a:t>LCD (30~75kW)</a:t>
            </a:r>
            <a:endParaRPr kumimoji="1" lang="ko-KR" altLang="en-US" sz="1300" b="1" u="sng" dirty="0">
              <a:solidFill>
                <a:prstClr val="black"/>
              </a:solidFill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5415"/>
            <a:ext cx="9324528" cy="717341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55576" y="18864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Listwa I/O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26"/>
          <p:cNvSpPr txBox="1"/>
          <p:nvPr/>
        </p:nvSpPr>
        <p:spPr>
          <a:xfrm>
            <a:off x="683568" y="1052736"/>
            <a:ext cx="204985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u="sng" dirty="0">
                <a:ln>
                  <a:solidFill>
                    <a:srgbClr val="000000">
                      <a:alpha val="10000"/>
                    </a:srgbClr>
                  </a:solidFill>
                </a:ln>
                <a:solidFill>
                  <a:prstClr val="black"/>
                </a:solidFill>
              </a:rPr>
              <a:t>Standard I/O (0.4~22kW)</a:t>
            </a:r>
            <a:endParaRPr kumimoji="1" lang="ko-KR" altLang="en-US" sz="1400" b="1" u="sng" dirty="0">
              <a:ln>
                <a:solidFill>
                  <a:srgbClr val="000000">
                    <a:alpha val="10000"/>
                  </a:srgb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7" name="TextBox 27"/>
          <p:cNvSpPr txBox="1"/>
          <p:nvPr/>
        </p:nvSpPr>
        <p:spPr>
          <a:xfrm>
            <a:off x="683568" y="2420888"/>
            <a:ext cx="187102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pl-PL" altLang="ko-KR" sz="1400" b="1" u="sng" dirty="0" smtClean="0">
                <a:ln>
                  <a:solidFill>
                    <a:srgbClr val="000000">
                      <a:alpha val="10000"/>
                    </a:srgbClr>
                  </a:solidFill>
                </a:ln>
                <a:solidFill>
                  <a:prstClr val="black"/>
                </a:solidFill>
              </a:rPr>
              <a:t>Drugie</a:t>
            </a:r>
            <a:r>
              <a:rPr kumimoji="1" lang="en-US" altLang="ko-KR" sz="1400" b="1" u="sng" dirty="0" smtClean="0">
                <a:ln>
                  <a:solidFill>
                    <a:srgbClr val="000000">
                      <a:alpha val="10000"/>
                    </a:srgbClr>
                  </a:solidFill>
                </a:ln>
                <a:solidFill>
                  <a:prstClr val="black"/>
                </a:solidFill>
              </a:rPr>
              <a:t> </a:t>
            </a:r>
            <a:r>
              <a:rPr kumimoji="1" lang="en-US" altLang="ko-KR" sz="1400" b="1" u="sng" dirty="0">
                <a:ln>
                  <a:solidFill>
                    <a:srgbClr val="000000">
                      <a:alpha val="10000"/>
                    </a:srgbClr>
                  </a:solidFill>
                </a:ln>
                <a:solidFill>
                  <a:prstClr val="black"/>
                </a:solidFill>
              </a:rPr>
              <a:t>I/O (0.4~22kW)</a:t>
            </a:r>
            <a:endParaRPr kumimoji="1" lang="ko-KR" altLang="en-US" sz="1400" b="1" u="sng" dirty="0">
              <a:ln>
                <a:solidFill>
                  <a:srgbClr val="000000">
                    <a:alpha val="10000"/>
                  </a:srgbClr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19372" t="23520" r="51097" b="54464"/>
          <a:stretch>
            <a:fillRect/>
          </a:stretch>
        </p:blipFill>
        <p:spPr bwMode="auto">
          <a:xfrm>
            <a:off x="467544" y="1340768"/>
            <a:ext cx="2215631" cy="92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49745" t="23520" r="21566" b="54661"/>
          <a:stretch>
            <a:fillRect/>
          </a:stretch>
        </p:blipFill>
        <p:spPr bwMode="auto">
          <a:xfrm>
            <a:off x="395536" y="2780928"/>
            <a:ext cx="2214225" cy="94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l="19372" t="65464" r="21566" b="19361"/>
          <a:stretch>
            <a:fillRect/>
          </a:stretch>
        </p:blipFill>
        <p:spPr bwMode="auto">
          <a:xfrm>
            <a:off x="467544" y="4437112"/>
            <a:ext cx="3168351" cy="48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43"/>
          <p:cNvSpPr txBox="1"/>
          <p:nvPr/>
        </p:nvSpPr>
        <p:spPr>
          <a:xfrm>
            <a:off x="539552" y="3933056"/>
            <a:ext cx="200176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u="sng" dirty="0">
                <a:ln>
                  <a:solidFill>
                    <a:srgbClr val="000000">
                      <a:alpha val="10000"/>
                    </a:srgbClr>
                  </a:solidFill>
                </a:ln>
                <a:solidFill>
                  <a:prstClr val="black"/>
                </a:solidFill>
              </a:rPr>
              <a:t>Standard I/O (30~75kW)</a:t>
            </a:r>
            <a:endParaRPr kumimoji="1" lang="ko-KR" altLang="en-US" sz="1400" b="1" u="sng" dirty="0">
              <a:ln>
                <a:solidFill>
                  <a:srgbClr val="000000">
                    <a:alpha val="10000"/>
                  </a:srgbClr>
                </a:solidFill>
              </a:ln>
              <a:solidFill>
                <a:prstClr val="black"/>
              </a:solidFill>
            </a:endParaRPr>
          </a:p>
        </p:txBody>
      </p:sp>
      <p:graphicFrame>
        <p:nvGraphicFramePr>
          <p:cNvPr id="6" name="표 29"/>
          <p:cNvGraphicFramePr>
            <a:graphicFrameLocks noGrp="1"/>
          </p:cNvGraphicFramePr>
          <p:nvPr/>
        </p:nvGraphicFramePr>
        <p:xfrm>
          <a:off x="2915816" y="836712"/>
          <a:ext cx="5400599" cy="4892656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2326412"/>
                <a:gridCol w="1024729"/>
                <a:gridCol w="1024729"/>
                <a:gridCol w="1024729"/>
              </a:tblGrid>
              <a:tr h="314044">
                <a:tc>
                  <a:txBody>
                    <a:bodyPr/>
                    <a:lstStyle/>
                    <a:p>
                      <a:pPr algn="ctr" latinLnBrk="1"/>
                      <a:endParaRPr lang="en-US" altLang="ko-KR" sz="1100" b="1" kern="1200" baseline="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kern="1200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Standard I/O (0.4~22kW)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kern="1200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Standard I/O (30~75kW)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000" b="1" kern="1200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Drugie </a:t>
                      </a:r>
                      <a:r>
                        <a:rPr lang="en-US" altLang="ko-KR" sz="1000" b="1" kern="1200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I/O</a:t>
                      </a:r>
                    </a:p>
                    <a:p>
                      <a:pPr algn="ctr" latinLnBrk="1"/>
                      <a:r>
                        <a:rPr lang="en-US" altLang="ko-KR" sz="1000" b="1" kern="1200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(0.4~22kW)</a:t>
                      </a:r>
                      <a:endParaRPr lang="ko-KR" altLang="en-US" sz="1000" b="1" kern="1200" baseline="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62610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Ilość pinów</a:t>
                      </a:r>
                      <a:endParaRPr lang="ko-KR" altLang="en-US" sz="12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27 pins</a:t>
                      </a:r>
                      <a:endParaRPr lang="ko-KR" altLang="en-US" sz="12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34 pins</a:t>
                      </a:r>
                      <a:endParaRPr lang="ko-KR" altLang="en-US" sz="12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23 pins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26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Wyjście przekaźnikowe</a:t>
                      </a:r>
                      <a:endParaRPr lang="en-US" altLang="ko-KR" sz="1200" b="0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A1,B1,C1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A1,B1,C1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A1,B1,C1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26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24V </a:t>
                      </a:r>
                      <a:r>
                        <a:rPr lang="pl-PL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wyjście</a:t>
                      </a:r>
                      <a:endParaRPr lang="ko-KR" altLang="en-US" sz="12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24</a:t>
                      </a:r>
                      <a:endParaRPr lang="ko-KR" altLang="en-US" sz="12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24</a:t>
                      </a:r>
                      <a:endParaRPr lang="ko-KR" altLang="en-US" sz="12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24</a:t>
                      </a:r>
                      <a:endParaRPr lang="ko-KR" altLang="en-US" sz="12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26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Zasilanie analog </a:t>
                      </a:r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(+12V)</a:t>
                      </a:r>
                      <a:endParaRPr lang="ko-KR" altLang="en-US" sz="1200" b="0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VR</a:t>
                      </a:r>
                      <a:endParaRPr lang="ko-KR" altLang="en-US" sz="1200" b="0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VR</a:t>
                      </a:r>
                      <a:endParaRPr lang="ko-KR" altLang="en-US" sz="1200" b="0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VR</a:t>
                      </a:r>
                      <a:endParaRPr lang="ko-KR" altLang="en-US" sz="1200" b="0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2610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Wejście analogowe</a:t>
                      </a:r>
                      <a:endParaRPr lang="en-US" altLang="ko-KR" sz="1200" b="0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V1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V1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V1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2610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2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Wejście analogowe prąd/nap.</a:t>
                      </a:r>
                      <a:endParaRPr lang="pt-BR" altLang="ko-KR" sz="1200" b="1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t-BR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t-BR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I2</a:t>
                      </a:r>
                      <a:endParaRPr lang="pl-PL" altLang="ko-KR" sz="1200" b="0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2610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2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Wyjście analogowe Prąd/nap.</a:t>
                      </a:r>
                      <a:endParaRPr lang="pt-BR" altLang="ko-KR" sz="1200" b="1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t-BR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t-BR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AO1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AO</a:t>
                      </a:r>
                      <a:endParaRPr lang="pl-PL" altLang="ko-KR" sz="1200" b="0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26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Wyjście analogowe</a:t>
                      </a:r>
                      <a:endParaRPr lang="pt-BR" altLang="ko-KR" sz="1200" b="0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AO2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26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RS485 / </a:t>
                      </a:r>
                      <a:r>
                        <a:rPr lang="pl-PL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Uziemienie</a:t>
                      </a:r>
                      <a:endParaRPr lang="en-US" altLang="ko-KR" sz="1200" b="0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S+,S- / SG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S+,S- / SG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S+,S- / SG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0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2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Wejście bezpieczeństwa</a:t>
                      </a:r>
                      <a:endParaRPr lang="en-US" altLang="ko-KR" sz="1200" b="1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SA,SB,SC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SA,SB,SC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SA,SB,SC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26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Zacisk wspólny</a:t>
                      </a:r>
                      <a:endParaRPr lang="en-US" altLang="ko-KR" sz="1200" b="0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CM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CM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CM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26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Otwarty kolektor </a:t>
                      </a:r>
                      <a:endParaRPr lang="en-US" altLang="ko-KR" sz="1200" b="0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Q1,EG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Q1,EG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baseline="0" dirty="0" smtClean="0">
                          <a:solidFill>
                            <a:srgbClr val="007DD2"/>
                          </a:solidFill>
                          <a:latin typeface="+mn-ea"/>
                          <a:ea typeface="+mn-ea"/>
                          <a:cs typeface="+mn-cs"/>
                        </a:rPr>
                        <a:t>Q1,</a:t>
                      </a:r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EG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0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Wejścia cyfrowe</a:t>
                      </a:r>
                      <a:endParaRPr lang="en-US" altLang="ko-KR" sz="1200" b="0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(PNP/NPN)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P1~</a:t>
                      </a:r>
                      <a:r>
                        <a:rPr lang="en-US" altLang="ko-KR" sz="1200" b="1" kern="1200" baseline="0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+mn-cs"/>
                        </a:rPr>
                        <a:t>P7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P1~</a:t>
                      </a:r>
                      <a:r>
                        <a:rPr lang="en-US" altLang="ko-KR" sz="1200" b="1" kern="1200" baseline="0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+mn-cs"/>
                        </a:rPr>
                        <a:t>P7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P1~</a:t>
                      </a:r>
                      <a:r>
                        <a:rPr lang="en-US" altLang="ko-KR" sz="1200" b="1" kern="1200" baseline="0" dirty="0" smtClean="0">
                          <a:solidFill>
                            <a:srgbClr val="007DD2"/>
                          </a:solidFill>
                          <a:latin typeface="+mn-ea"/>
                          <a:ea typeface="+mn-ea"/>
                          <a:cs typeface="+mn-cs"/>
                        </a:rPr>
                        <a:t>P5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26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2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Wejście </a:t>
                      </a:r>
                      <a:r>
                        <a:rPr lang="pl-PL" altLang="ko-KR" sz="1200" b="1" kern="1200" baseline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pulsowe</a:t>
                      </a:r>
                      <a:r>
                        <a:rPr lang="pl-PL" altLang="ko-KR" sz="12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(0~32kHz)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TI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TI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baseline="0" dirty="0" smtClean="0">
                          <a:solidFill>
                            <a:srgbClr val="007DD2"/>
                          </a:solidFill>
                          <a:latin typeface="+mn-ea"/>
                          <a:ea typeface="+mn-ea"/>
                          <a:cs typeface="+mn-cs"/>
                        </a:rPr>
                        <a:t>P5(</a:t>
                      </a:r>
                      <a:r>
                        <a:rPr lang="pl-PL" altLang="ko-KR" sz="1200" b="1" kern="1200" baseline="0" dirty="0" smtClean="0">
                          <a:solidFill>
                            <a:srgbClr val="007DD2"/>
                          </a:solidFill>
                          <a:latin typeface="+mn-ea"/>
                          <a:ea typeface="+mn-ea"/>
                          <a:cs typeface="+mn-cs"/>
                        </a:rPr>
                        <a:t>wspólny</a:t>
                      </a:r>
                      <a:r>
                        <a:rPr lang="en-US" altLang="ko-KR" sz="1200" b="1" kern="1200" baseline="0" dirty="0" smtClean="0">
                          <a:solidFill>
                            <a:srgbClr val="007DD2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26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2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Wyjście </a:t>
                      </a:r>
                      <a:r>
                        <a:rPr lang="pl-PL" altLang="ko-KR" sz="1200" b="1" kern="1200" baseline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pulsowe</a:t>
                      </a:r>
                      <a:r>
                        <a:rPr lang="pl-PL" altLang="ko-KR" sz="12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(0~32kHz)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baseline="0" dirty="0" smtClean="0">
                          <a:solidFill>
                            <a:srgbClr val="007DD2"/>
                          </a:solidFill>
                          <a:latin typeface="+mn-ea"/>
                          <a:ea typeface="+mn-ea"/>
                          <a:cs typeface="+mn-cs"/>
                        </a:rPr>
                        <a:t>Q1(</a:t>
                      </a:r>
                      <a:r>
                        <a:rPr lang="pl-PL" altLang="ko-KR" sz="1200" b="1" kern="1200" baseline="0" dirty="0" smtClean="0">
                          <a:solidFill>
                            <a:srgbClr val="007DD2"/>
                          </a:solidFill>
                          <a:latin typeface="+mn-ea"/>
                          <a:ea typeface="+mn-ea"/>
                          <a:cs typeface="+mn-cs"/>
                        </a:rPr>
                        <a:t>wspólny</a:t>
                      </a:r>
                      <a:r>
                        <a:rPr lang="en-US" altLang="ko-KR" sz="1200" b="1" kern="1200" baseline="0" dirty="0" smtClean="0">
                          <a:solidFill>
                            <a:srgbClr val="007DD2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26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200" b="1" kern="1200" baseline="0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+mn-cs"/>
                        </a:rPr>
                        <a:t>Odległość pinów</a:t>
                      </a:r>
                      <a:endParaRPr lang="en-US" altLang="ko-KR" sz="1200" b="1" kern="1200" baseline="0" dirty="0" smtClean="0">
                        <a:solidFill>
                          <a:srgbClr val="C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baseline="0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+mn-cs"/>
                        </a:rPr>
                        <a:t>3.5mm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baseline="0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+mn-cs"/>
                        </a:rPr>
                        <a:t>5mm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baseline="0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+mn-cs"/>
                        </a:rPr>
                        <a:t>5mm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5415"/>
            <a:ext cx="9144000" cy="717341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827584" y="18864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Filtr EMC i dławik DC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67544" y="836712"/>
            <a:ext cx="7596336" cy="5410497"/>
            <a:chOff x="1763688" y="794397"/>
            <a:chExt cx="7380312" cy="5615805"/>
          </a:xfrm>
        </p:grpSpPr>
        <p:sp>
          <p:nvSpPr>
            <p:cNvPr id="6" name="TextBox 100"/>
            <p:cNvSpPr txBox="1"/>
            <p:nvPr/>
          </p:nvSpPr>
          <p:spPr>
            <a:xfrm>
              <a:off x="1763688" y="794397"/>
              <a:ext cx="7380312" cy="3244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pl-PL" altLang="ko-KR" sz="1600" b="1" dirty="0" smtClean="0">
                  <a:ln>
                    <a:solidFill>
                      <a:srgbClr val="000000">
                        <a:alpha val="10000"/>
                      </a:srgbClr>
                    </a:solidFill>
                  </a:ln>
                  <a:latin typeface="Tahoma" pitchFamily="34" charset="0"/>
                  <a:ea typeface="Tahoma" pitchFamily="34" charset="0"/>
                  <a:cs typeface="Tahoma" pitchFamily="34" charset="0"/>
                </a:rPr>
                <a:t>Filtr EMC</a:t>
              </a:r>
              <a:endParaRPr kumimoji="1" lang="en-US" altLang="ko-KR" sz="1600" b="1" dirty="0">
                <a:ln>
                  <a:solidFill>
                    <a:srgbClr val="000000">
                      <a:alpha val="10000"/>
                    </a:srgbClr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TextBox 25"/>
            <p:cNvSpPr txBox="1"/>
            <p:nvPr/>
          </p:nvSpPr>
          <p:spPr>
            <a:xfrm>
              <a:off x="1763688" y="1092571"/>
              <a:ext cx="7128792" cy="7721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Wbudowany filtr zgodny z dyrektywą EMC </a:t>
              </a:r>
              <a:r>
                <a:rPr lang="en-US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(EN6180-3 </a:t>
              </a: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drugie środowisko kategoria </a:t>
              </a:r>
              <a:r>
                <a:rPr lang="en-US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C3)</a:t>
              </a: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dostępny w </a:t>
              </a:r>
              <a:r>
                <a:rPr lang="en-US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altLang="ko-KR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S100 0.4~75kW </a:t>
              </a: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3x</a:t>
              </a:r>
              <a:r>
                <a:rPr lang="en-US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400V</a:t>
              </a: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AC</a:t>
              </a:r>
              <a:r>
                <a:rPr lang="en-US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. </a:t>
              </a: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Kategoria </a:t>
              </a:r>
              <a:r>
                <a:rPr lang="en-US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altLang="ko-KR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C2 </a:t>
              </a: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dostępna w wykonaniu jednofazowym </a:t>
              </a:r>
              <a:r>
                <a:rPr lang="en-US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S100 </a:t>
              </a:r>
              <a:r>
                <a:rPr lang="en-US" altLang="ko-KR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0.4~2.2kW </a:t>
              </a:r>
              <a:r>
                <a:rPr lang="en-US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200V</a:t>
              </a: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AC</a:t>
              </a:r>
              <a:r>
                <a:rPr lang="en-US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s-ES" altLang="ko-KR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8" name="그림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60" y="2420888"/>
              <a:ext cx="1399693" cy="2016226"/>
            </a:xfrm>
            <a:prstGeom prst="rect">
              <a:avLst/>
            </a:prstGeom>
          </p:spPr>
        </p:pic>
        <p:grpSp>
          <p:nvGrpSpPr>
            <p:cNvPr id="9" name="그룹 60"/>
            <p:cNvGrpSpPr>
              <a:grpSpLocks/>
            </p:cNvGrpSpPr>
            <p:nvPr/>
          </p:nvGrpSpPr>
          <p:grpSpPr bwMode="auto">
            <a:xfrm>
              <a:off x="2482626" y="2034053"/>
              <a:ext cx="6265838" cy="3838000"/>
              <a:chOff x="945079" y="2532052"/>
              <a:chExt cx="6555784" cy="4209020"/>
            </a:xfrm>
          </p:grpSpPr>
          <p:pic>
            <p:nvPicPr>
              <p:cNvPr id="12" name="그림 34" descr="Mockup01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33695" y="3130539"/>
                <a:ext cx="1819275" cy="2127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그림 45" descr="Cap01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651358" y="5278426"/>
                <a:ext cx="715962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4" name="직선 연결선 219"/>
              <p:cNvCxnSpPr>
                <a:cxnSpLocks noChangeShapeType="1"/>
              </p:cNvCxnSpPr>
              <p:nvPr/>
            </p:nvCxnSpPr>
            <p:spPr bwMode="auto">
              <a:xfrm rot="10800000">
                <a:off x="3841733" y="5403839"/>
                <a:ext cx="923925" cy="0"/>
              </a:xfrm>
              <a:prstGeom prst="line">
                <a:avLst/>
              </a:prstGeom>
              <a:noFill/>
              <a:ln w="25400" algn="ctr">
                <a:solidFill>
                  <a:srgbClr val="FFC000"/>
                </a:solidFill>
                <a:round/>
                <a:headEnd type="oval" w="med" len="med"/>
                <a:tailEnd/>
              </a:ln>
            </p:spPr>
          </p:cxnSp>
          <p:cxnSp>
            <p:nvCxnSpPr>
              <p:cNvPr id="15" name="직선 연결선 219"/>
              <p:cNvCxnSpPr>
                <a:cxnSpLocks noChangeShapeType="1"/>
              </p:cNvCxnSpPr>
              <p:nvPr/>
            </p:nvCxnSpPr>
            <p:spPr bwMode="auto">
              <a:xfrm rot="5400000">
                <a:off x="3654408" y="5216514"/>
                <a:ext cx="374650" cy="0"/>
              </a:xfrm>
              <a:prstGeom prst="line">
                <a:avLst/>
              </a:prstGeom>
              <a:noFill/>
              <a:ln w="25400" algn="ctr">
                <a:solidFill>
                  <a:srgbClr val="FFC000"/>
                </a:solidFill>
                <a:round/>
                <a:headEnd type="stealth" w="med" len="med"/>
                <a:tailEnd/>
              </a:ln>
            </p:spPr>
          </p:cxnSp>
          <p:pic>
            <p:nvPicPr>
              <p:cNvPr id="16" name="그림 61" descr="FAN01.pn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535470" y="2719376"/>
                <a:ext cx="646113" cy="498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7" name="직선 연결선 219"/>
              <p:cNvCxnSpPr>
                <a:cxnSpLocks noChangeShapeType="1"/>
              </p:cNvCxnSpPr>
              <p:nvPr/>
            </p:nvCxnSpPr>
            <p:spPr bwMode="auto">
              <a:xfrm flipV="1">
                <a:off x="4765658" y="3905239"/>
                <a:ext cx="231775" cy="0"/>
              </a:xfrm>
              <a:prstGeom prst="line">
                <a:avLst/>
              </a:prstGeom>
              <a:noFill/>
              <a:ln w="25400" algn="ctr">
                <a:solidFill>
                  <a:srgbClr val="FFC000"/>
                </a:solidFill>
                <a:round/>
                <a:headEnd type="stealth" w="med" len="med"/>
                <a:tailEnd/>
              </a:ln>
            </p:spPr>
          </p:cxnSp>
          <p:pic>
            <p:nvPicPr>
              <p:cNvPr id="18" name="그림 64" descr="Heatsink01.pn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765658" y="4030651"/>
                <a:ext cx="817562" cy="873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9" name="직선 연결선 219"/>
              <p:cNvCxnSpPr>
                <a:cxnSpLocks noChangeShapeType="1"/>
              </p:cNvCxnSpPr>
              <p:nvPr/>
            </p:nvCxnSpPr>
            <p:spPr bwMode="auto">
              <a:xfrm>
                <a:off x="4535470" y="4341801"/>
                <a:ext cx="635000" cy="0"/>
              </a:xfrm>
              <a:prstGeom prst="line">
                <a:avLst/>
              </a:prstGeom>
              <a:noFill/>
              <a:ln w="25400" algn="ctr">
                <a:solidFill>
                  <a:srgbClr val="FFC000"/>
                </a:solidFill>
                <a:round/>
                <a:headEnd type="stealth" w="med" len="med"/>
                <a:tailEnd type="oval" w="med" len="med"/>
              </a:ln>
            </p:spPr>
          </p:cxnSp>
          <p:cxnSp>
            <p:nvCxnSpPr>
              <p:cNvPr id="20" name="직선 연결선 219"/>
              <p:cNvCxnSpPr>
                <a:cxnSpLocks noChangeShapeType="1"/>
              </p:cNvCxnSpPr>
              <p:nvPr/>
            </p:nvCxnSpPr>
            <p:spPr bwMode="auto">
              <a:xfrm flipH="1" flipV="1">
                <a:off x="2151716" y="3667004"/>
                <a:ext cx="1285205" cy="400160"/>
              </a:xfrm>
              <a:prstGeom prst="line">
                <a:avLst/>
              </a:prstGeom>
              <a:noFill/>
              <a:ln w="25400" algn="ctr">
                <a:solidFill>
                  <a:srgbClr val="FFC000"/>
                </a:solidFill>
                <a:round/>
                <a:headEnd type="stealth" w="med" len="med"/>
                <a:tailEnd type="oval" w="med" len="med"/>
              </a:ln>
            </p:spPr>
          </p:cxnSp>
          <p:sp>
            <p:nvSpPr>
              <p:cNvPr id="21" name="Text Box 43"/>
              <p:cNvSpPr txBox="1">
                <a:spLocks noChangeArrowheads="1"/>
              </p:cNvSpPr>
              <p:nvPr/>
            </p:nvSpPr>
            <p:spPr bwMode="auto">
              <a:xfrm>
                <a:off x="945079" y="2532052"/>
                <a:ext cx="1212850" cy="29198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pl-PL" altLang="ko-KR" sz="1200" b="1" u="sng" dirty="0" smtClean="0">
                    <a:solidFill>
                      <a:srgbClr val="000000"/>
                    </a:solidFill>
                  </a:rPr>
                  <a:t>Filtr EMC</a:t>
                </a:r>
                <a:endParaRPr kumimoji="1" lang="ko-KR" altLang="ko-KR" sz="800" b="1" dirty="0">
                  <a:solidFill>
                    <a:srgbClr val="0000FF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22" name="Text Box 43"/>
              <p:cNvSpPr txBox="1">
                <a:spLocks noChangeArrowheads="1"/>
              </p:cNvSpPr>
              <p:nvPr/>
            </p:nvSpPr>
            <p:spPr bwMode="auto">
              <a:xfrm>
                <a:off x="946274" y="2719376"/>
                <a:ext cx="2146071" cy="29198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ts val="1000"/>
                  <a:buFont typeface="맑은 고딕" pitchFamily="50" charset="-127"/>
                  <a:buChar char="-"/>
                </a:pPr>
                <a:r>
                  <a:rPr kumimoji="1" lang="en-US" altLang="ko-KR" sz="1200" dirty="0">
                    <a:solidFill>
                      <a:srgbClr val="000000"/>
                    </a:solidFill>
                  </a:rPr>
                  <a:t> </a:t>
                </a:r>
                <a:r>
                  <a:rPr kumimoji="1" lang="pl-PL" altLang="ko-KR" sz="1200" dirty="0" smtClean="0">
                    <a:solidFill>
                      <a:srgbClr val="000000"/>
                    </a:solidFill>
                  </a:rPr>
                  <a:t>Wbudowany  Kategorii C2 lub C3</a:t>
                </a:r>
                <a:endParaRPr kumimoji="1" lang="en-US" altLang="ko-KR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Text Box 43"/>
              <p:cNvSpPr txBox="1">
                <a:spLocks noChangeArrowheads="1"/>
              </p:cNvSpPr>
              <p:nvPr/>
            </p:nvSpPr>
            <p:spPr bwMode="auto">
              <a:xfrm>
                <a:off x="4246545" y="5811826"/>
                <a:ext cx="1497013" cy="29198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pl-PL" altLang="ko-KR" sz="1200" b="1" u="sng" dirty="0" smtClean="0">
                    <a:solidFill>
                      <a:srgbClr val="000000"/>
                    </a:solidFill>
                  </a:rPr>
                  <a:t>Bank kondensatorów</a:t>
                </a:r>
                <a:endParaRPr kumimoji="1" lang="ko-KR" altLang="ko-KR" sz="800" b="1" dirty="0">
                  <a:solidFill>
                    <a:srgbClr val="0000FF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24" name="Text Box 43"/>
              <p:cNvSpPr txBox="1">
                <a:spLocks noChangeArrowheads="1"/>
              </p:cNvSpPr>
              <p:nvPr/>
            </p:nvSpPr>
            <p:spPr bwMode="auto">
              <a:xfrm>
                <a:off x="4291937" y="6254426"/>
                <a:ext cx="2281237" cy="48664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ts val="1000"/>
                  <a:buFont typeface="맑은 고딕" pitchFamily="50" charset="-127"/>
                  <a:buChar char="-"/>
                </a:pPr>
                <a:r>
                  <a:rPr kumimoji="1" lang="pl-PL" altLang="ko-KR" sz="1200" dirty="0" smtClean="0">
                    <a:solidFill>
                      <a:srgbClr val="000000"/>
                    </a:solidFill>
                  </a:rPr>
                  <a:t>Długa żywotność, diagnoza żywotności!!!</a:t>
                </a:r>
                <a:endParaRPr kumimoji="1" lang="ko-KR" altLang="en-US" sz="1200" b="1" dirty="0">
                  <a:solidFill>
                    <a:srgbClr val="0000FF"/>
                  </a:solidFill>
                  <a:latin typeface="굴림" charset="-127"/>
                  <a:ea typeface="굴림" charset="-127"/>
                </a:endParaRPr>
              </a:p>
            </p:txBody>
          </p:sp>
          <p:cxnSp>
            <p:nvCxnSpPr>
              <p:cNvPr id="25" name="직선 연결선 219"/>
              <p:cNvCxnSpPr>
                <a:cxnSpLocks noChangeShapeType="1"/>
              </p:cNvCxnSpPr>
              <p:nvPr/>
            </p:nvCxnSpPr>
            <p:spPr bwMode="auto">
              <a:xfrm rot="5400000">
                <a:off x="4622783" y="3530589"/>
                <a:ext cx="749300" cy="0"/>
              </a:xfrm>
              <a:prstGeom prst="line">
                <a:avLst/>
              </a:prstGeom>
              <a:noFill/>
              <a:ln w="25400" algn="ctr">
                <a:solidFill>
                  <a:srgbClr val="FFC000"/>
                </a:solidFill>
                <a:round/>
                <a:headEnd type="oval" w="med" len="med"/>
                <a:tailEnd/>
              </a:ln>
            </p:spPr>
          </p:cxnSp>
          <p:sp>
            <p:nvSpPr>
              <p:cNvPr id="26" name="Text Box 43"/>
              <p:cNvSpPr txBox="1">
                <a:spLocks noChangeArrowheads="1"/>
              </p:cNvSpPr>
              <p:nvPr/>
            </p:nvSpPr>
            <p:spPr bwMode="auto">
              <a:xfrm>
                <a:off x="5286358" y="2781289"/>
                <a:ext cx="1129504" cy="29198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pl-PL" altLang="ko-KR" sz="1200" b="1" u="sng" dirty="0" smtClean="0">
                    <a:solidFill>
                      <a:srgbClr val="000000"/>
                    </a:solidFill>
                  </a:rPr>
                  <a:t>Wentylator</a:t>
                </a:r>
                <a:r>
                  <a:rPr kumimoji="1" lang="en-US" altLang="ko-KR" sz="1200" b="1" u="sng" dirty="0" smtClean="0">
                    <a:solidFill>
                      <a:srgbClr val="000000"/>
                    </a:solidFill>
                  </a:rPr>
                  <a:t> </a:t>
                </a:r>
                <a:endParaRPr kumimoji="1" lang="ko-KR" altLang="ko-KR" sz="800" b="1" dirty="0">
                  <a:solidFill>
                    <a:srgbClr val="0000FF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27" name="Text Box 43"/>
              <p:cNvSpPr txBox="1">
                <a:spLocks noChangeArrowheads="1"/>
              </p:cNvSpPr>
              <p:nvPr/>
            </p:nvSpPr>
            <p:spPr bwMode="auto">
              <a:xfrm>
                <a:off x="5286357" y="2967027"/>
                <a:ext cx="2214506" cy="68130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ts val="1000"/>
                  <a:buFont typeface="맑은 고딕" pitchFamily="50" charset="-127"/>
                  <a:buChar char="-"/>
                </a:pPr>
                <a:r>
                  <a:rPr kumimoji="1" lang="en-US" altLang="ko-KR" sz="1200" dirty="0">
                    <a:solidFill>
                      <a:srgbClr val="000000"/>
                    </a:solidFill>
                  </a:rPr>
                  <a:t> </a:t>
                </a:r>
                <a:r>
                  <a:rPr kumimoji="1" lang="pl-PL" altLang="ko-KR" sz="1200" dirty="0" smtClean="0">
                    <a:solidFill>
                      <a:srgbClr val="000000"/>
                    </a:solidFill>
                  </a:rPr>
                  <a:t>Zasysający</a:t>
                </a:r>
                <a:endParaRPr kumimoji="1" lang="en-US" altLang="ko-KR" sz="1200" dirty="0">
                  <a:solidFill>
                    <a:srgbClr val="000000"/>
                  </a:solidFill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ts val="1000"/>
                  <a:buFont typeface="맑은 고딕" pitchFamily="50" charset="-127"/>
                  <a:buChar char="-"/>
                </a:pPr>
                <a:r>
                  <a:rPr kumimoji="1" lang="en-US" altLang="ko-KR" sz="1200" dirty="0">
                    <a:solidFill>
                      <a:srgbClr val="000000"/>
                    </a:solidFill>
                  </a:rPr>
                  <a:t> </a:t>
                </a:r>
                <a:r>
                  <a:rPr kumimoji="1" lang="pl-PL" altLang="ko-KR" sz="1200" dirty="0" smtClean="0">
                    <a:solidFill>
                      <a:srgbClr val="000000"/>
                    </a:solidFill>
                  </a:rPr>
                  <a:t>Zdejmowana zaślepka pokrywy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ts val="1000"/>
                  <a:buFont typeface="맑은 고딕" pitchFamily="50" charset="-127"/>
                  <a:buChar char="-"/>
                </a:pPr>
                <a:r>
                  <a:rPr kumimoji="1" lang="pl-PL" altLang="ko-KR" sz="1200" dirty="0" smtClean="0">
                    <a:solidFill>
                      <a:srgbClr val="000000"/>
                    </a:solidFill>
                    <a:latin typeface="+mj-lt"/>
                    <a:ea typeface="굴림" charset="-127"/>
                  </a:rPr>
                  <a:t>Diagnoza żywotności</a:t>
                </a:r>
                <a:endParaRPr kumimoji="1" lang="ko-KR" altLang="ko-KR" sz="1200" dirty="0">
                  <a:solidFill>
                    <a:srgbClr val="0000FF"/>
                  </a:solidFill>
                  <a:latin typeface="+mj-lt"/>
                  <a:ea typeface="굴림" charset="-127"/>
                </a:endParaRPr>
              </a:p>
            </p:txBody>
          </p:sp>
          <p:sp>
            <p:nvSpPr>
              <p:cNvPr id="28" name="Text Box 43"/>
              <p:cNvSpPr txBox="1">
                <a:spLocks noChangeArrowheads="1"/>
              </p:cNvSpPr>
              <p:nvPr/>
            </p:nvSpPr>
            <p:spPr bwMode="auto">
              <a:xfrm>
                <a:off x="5402212" y="4721548"/>
                <a:ext cx="1025525" cy="29198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pl-PL" altLang="ko-KR" sz="1200" b="1" u="sng" dirty="0" smtClean="0">
                    <a:solidFill>
                      <a:srgbClr val="000000"/>
                    </a:solidFill>
                  </a:rPr>
                  <a:t>Radiator</a:t>
                </a:r>
                <a:endParaRPr kumimoji="1" lang="ko-KR" altLang="ko-KR" sz="800" b="1" dirty="0">
                  <a:solidFill>
                    <a:srgbClr val="0000FF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29" name="Text Box 43"/>
              <p:cNvSpPr txBox="1">
                <a:spLocks noChangeArrowheads="1"/>
              </p:cNvSpPr>
              <p:nvPr/>
            </p:nvSpPr>
            <p:spPr bwMode="auto">
              <a:xfrm>
                <a:off x="5423277" y="4913231"/>
                <a:ext cx="1958075" cy="22710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ts val="1000"/>
                </a:pPr>
                <a:endParaRPr kumimoji="1" lang="ko-KR" altLang="en-US" sz="800" b="1" dirty="0">
                  <a:solidFill>
                    <a:srgbClr val="0000FF"/>
                  </a:solidFill>
                  <a:latin typeface="굴림" charset="-127"/>
                  <a:ea typeface="굴림" charset="-127"/>
                </a:endParaRPr>
              </a:p>
            </p:txBody>
          </p:sp>
          <p:pic>
            <p:nvPicPr>
              <p:cNvPr id="30" name="그림 45" descr="TerminalBracket01.png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570145" y="4967276"/>
                <a:ext cx="936625" cy="717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1" name="직선 연결선 219"/>
              <p:cNvCxnSpPr>
                <a:cxnSpLocks noChangeShapeType="1"/>
              </p:cNvCxnSpPr>
              <p:nvPr/>
            </p:nvCxnSpPr>
            <p:spPr bwMode="auto">
              <a:xfrm rot="5400000">
                <a:off x="2828114" y="4610882"/>
                <a:ext cx="873125" cy="461963"/>
              </a:xfrm>
              <a:prstGeom prst="line">
                <a:avLst/>
              </a:prstGeom>
              <a:noFill/>
              <a:ln w="25400" algn="ctr">
                <a:solidFill>
                  <a:srgbClr val="FFC000"/>
                </a:solidFill>
                <a:round/>
                <a:headEnd type="stealth" w="med" len="med"/>
                <a:tailEnd type="oval" w="med" len="med"/>
              </a:ln>
            </p:spPr>
          </p:cxnSp>
          <p:sp>
            <p:nvSpPr>
              <p:cNvPr id="32" name="Text Box 43"/>
              <p:cNvSpPr txBox="1">
                <a:spLocks noChangeArrowheads="1"/>
              </p:cNvSpPr>
              <p:nvPr/>
            </p:nvSpPr>
            <p:spPr bwMode="auto">
              <a:xfrm>
                <a:off x="1850355" y="5527664"/>
                <a:ext cx="1645303" cy="29198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pl-PL" altLang="ko-KR" sz="1200" b="1" u="sng" dirty="0" smtClean="0">
                    <a:solidFill>
                      <a:srgbClr val="000000"/>
                    </a:solidFill>
                  </a:rPr>
                  <a:t>Zaślepka kabli</a:t>
                </a:r>
                <a:endParaRPr kumimoji="1" lang="ko-KR" altLang="ko-KR" sz="800" b="1" dirty="0">
                  <a:solidFill>
                    <a:srgbClr val="0000FF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33" name="Text Box 43"/>
              <p:cNvSpPr txBox="1">
                <a:spLocks noChangeArrowheads="1"/>
              </p:cNvSpPr>
              <p:nvPr/>
            </p:nvSpPr>
            <p:spPr bwMode="auto">
              <a:xfrm>
                <a:off x="1925097" y="5775102"/>
                <a:ext cx="1792287" cy="29198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ts val="1000"/>
                </a:pPr>
                <a:endParaRPr kumimoji="1" lang="ko-KR" altLang="ko-KR" sz="1200" b="1" dirty="0">
                  <a:solidFill>
                    <a:srgbClr val="0000FF"/>
                  </a:solidFill>
                  <a:latin typeface="굴림" charset="-127"/>
                  <a:ea typeface="굴림" charset="-127"/>
                </a:endParaRPr>
              </a:p>
            </p:txBody>
          </p:sp>
        </p:grpSp>
        <p:sp>
          <p:nvSpPr>
            <p:cNvPr id="10" name="TextBox 76"/>
            <p:cNvSpPr txBox="1"/>
            <p:nvPr/>
          </p:nvSpPr>
          <p:spPr>
            <a:xfrm>
              <a:off x="1763688" y="5546925"/>
              <a:ext cx="7380312" cy="3244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pl-PL" altLang="ko-KR" sz="1600" b="1" dirty="0" smtClean="0">
                  <a:ln>
                    <a:solidFill>
                      <a:srgbClr val="000000">
                        <a:alpha val="10000"/>
                      </a:srgbClr>
                    </a:solidFill>
                  </a:ln>
                  <a:latin typeface="Tahoma" pitchFamily="34" charset="0"/>
                  <a:ea typeface="Tahoma" pitchFamily="34" charset="0"/>
                  <a:cs typeface="Tahoma" pitchFamily="34" charset="0"/>
                </a:rPr>
                <a:t>Dławik DC</a:t>
              </a:r>
              <a:endParaRPr kumimoji="1" lang="en-US" altLang="ko-KR" sz="1600" b="1" dirty="0">
                <a:ln>
                  <a:solidFill>
                    <a:srgbClr val="000000">
                      <a:alpha val="10000"/>
                    </a:srgbClr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TextBox 77"/>
            <p:cNvSpPr txBox="1"/>
            <p:nvPr/>
          </p:nvSpPr>
          <p:spPr>
            <a:xfrm>
              <a:off x="1763688" y="5877272"/>
              <a:ext cx="7128792" cy="5329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Dławik DC wbudowany w standardzie </a:t>
              </a:r>
              <a:r>
                <a:rPr lang="en-US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S100 30~75kW</a:t>
              </a:r>
              <a:r>
                <a:rPr lang="pl-PL" altLang="ko-KR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. Poprawia współczynnik mocy oraz pozytywnie wpływa na THDI (&lt;40%).</a:t>
              </a:r>
              <a:endParaRPr lang="es-ES" altLang="ko-KR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5415"/>
            <a:ext cx="9144000" cy="717341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83568" y="18864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Topologia Dual CPU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100"/>
          <p:cNvSpPr txBox="1"/>
          <p:nvPr/>
        </p:nvSpPr>
        <p:spPr>
          <a:xfrm>
            <a:off x="755575" y="980727"/>
            <a:ext cx="7128792" cy="102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Nowa generacja procesorów w technologii Dual CPU gwarantuje znacznie szybszy czas przetwarzania informacji, a co za tym idzie kontrola silnika jest lepsza. Dodatkowo użycie wewnętrznej komunikacji CAN pozwala na redukcję  szumów.</a:t>
            </a:r>
            <a:endParaRPr lang="en-US" altLang="ko-K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s-ES" altLang="ko-K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26693" t="35280" r="24168" b="14321"/>
          <a:stretch>
            <a:fillRect/>
          </a:stretch>
        </p:blipFill>
        <p:spPr bwMode="auto">
          <a:xfrm>
            <a:off x="899592" y="1916832"/>
            <a:ext cx="5976664" cy="344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92"/>
          <p:cNvSpPr txBox="1"/>
          <p:nvPr/>
        </p:nvSpPr>
        <p:spPr>
          <a:xfrm>
            <a:off x="1691679" y="1700807"/>
            <a:ext cx="31683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pl-PL" altLang="ko-KR" sz="1300" b="1" u="sng" dirty="0" smtClean="0">
                <a:solidFill>
                  <a:prstClr val="black"/>
                </a:solidFill>
              </a:rPr>
              <a:t>Technologia DUAL CPU</a:t>
            </a:r>
            <a:endParaRPr kumimoji="1" lang="ko-KR" altLang="en-US" sz="13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8" name="표 96"/>
          <p:cNvGraphicFramePr>
            <a:graphicFrameLocks noGrp="1"/>
          </p:cNvGraphicFramePr>
          <p:nvPr/>
        </p:nvGraphicFramePr>
        <p:xfrm>
          <a:off x="899591" y="4653135"/>
          <a:ext cx="3097088" cy="1431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14591"/>
                <a:gridCol w="2082497"/>
              </a:tblGrid>
              <a:tr h="235729">
                <a:tc>
                  <a:txBody>
                    <a:bodyPr/>
                    <a:lstStyle/>
                    <a:p>
                      <a:pPr latinLnBrk="1"/>
                      <a:r>
                        <a:rPr lang="pl-PL" altLang="ko-KR" sz="1200" b="1" u="none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Główny procesor</a:t>
                      </a:r>
                      <a:r>
                        <a:rPr lang="en-US" altLang="ko-KR" sz="1200" b="1" u="none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DSP</a:t>
                      </a:r>
                      <a:endParaRPr lang="ko-KR" altLang="en-US" sz="1200" b="1" u="none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noFill/>
                  </a:tcPr>
                </a:tc>
              </a:tr>
              <a:tr h="267799">
                <a:tc>
                  <a:txBody>
                    <a:bodyPr/>
                    <a:lstStyle/>
                    <a:p>
                      <a:pPr latinLnBrk="1"/>
                      <a:r>
                        <a:rPr lang="pl-PL" altLang="ko-KR" sz="11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Prędkość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1" i="0" u="none" strike="noStrike" dirty="0" smtClean="0">
                          <a:latin typeface="맑은 고딕" pitchFamily="50" charset="-127"/>
                          <a:ea typeface="맑은 고딕" pitchFamily="50" charset="-127"/>
                        </a:rPr>
                        <a:t>60MIPS*</a:t>
                      </a:r>
                      <a:endParaRPr lang="en-US" altLang="ko-KR" sz="1100" b="1" i="0" u="none" strike="noStrike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0" marT="72000" marB="72000" anchor="ctr">
                    <a:solidFill>
                      <a:srgbClr val="E9EDF4"/>
                    </a:solidFill>
                  </a:tcPr>
                </a:tc>
              </a:tr>
              <a:tr h="411855">
                <a:tc>
                  <a:txBody>
                    <a:bodyPr/>
                    <a:lstStyle/>
                    <a:p>
                      <a:pPr latinLnBrk="1"/>
                      <a:r>
                        <a:rPr lang="pl-PL" altLang="ko-KR" sz="11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Pamięć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1" i="0" u="none" strike="noStrike" dirty="0" smtClean="0">
                          <a:latin typeface="맑은 고딕" pitchFamily="50" charset="-127"/>
                          <a:ea typeface="맑은 고딕" pitchFamily="50" charset="-127"/>
                        </a:rPr>
                        <a:t>Flash:</a:t>
                      </a:r>
                      <a:r>
                        <a:rPr lang="en-US" altLang="ko-KR" sz="1100" b="1" i="0" u="none" strike="noStrike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256kByte</a:t>
                      </a:r>
                    </a:p>
                    <a:p>
                      <a:pPr algn="l" fontAlgn="ctr"/>
                      <a:r>
                        <a:rPr lang="en-US" altLang="ko-KR" sz="1100" b="1" i="0" u="none" strike="noStrike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RAM: 36kByte</a:t>
                      </a:r>
                      <a:endParaRPr lang="en-US" altLang="ko-KR" sz="1100" b="1" i="0" u="none" strike="noStrike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0" marT="72000" marB="72000" anchor="ctr"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표 97"/>
          <p:cNvGraphicFramePr>
            <a:graphicFrameLocks noGrp="1"/>
          </p:cNvGraphicFramePr>
          <p:nvPr/>
        </p:nvGraphicFramePr>
        <p:xfrm>
          <a:off x="3635895" y="5085183"/>
          <a:ext cx="3097088" cy="11202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14591"/>
                <a:gridCol w="2082497"/>
              </a:tblGrid>
              <a:tr h="23572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I/O MCU</a:t>
                      </a:r>
                      <a:endParaRPr lang="ko-KR" altLang="en-US" sz="1200" b="1" u="none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noFill/>
                  </a:tcPr>
                </a:tc>
              </a:tr>
              <a:tr h="366689">
                <a:tc>
                  <a:txBody>
                    <a:bodyPr/>
                    <a:lstStyle/>
                    <a:p>
                      <a:pPr latinLnBrk="1"/>
                      <a:r>
                        <a:rPr lang="pl-PL" altLang="ko-KR" sz="11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Zegar</a:t>
                      </a:r>
                      <a:endParaRPr lang="en-US" altLang="ko-KR" sz="1100" b="1" dirty="0" smtClean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1" i="0" u="none" strike="noStrike" dirty="0" smtClean="0">
                          <a:latin typeface="맑은 고딕" pitchFamily="50" charset="-127"/>
                          <a:ea typeface="맑은 고딕" pitchFamily="50" charset="-127"/>
                        </a:rPr>
                        <a:t>48Mhz </a:t>
                      </a:r>
                    </a:p>
                  </a:txBody>
                  <a:tcPr marL="108000" marR="0" marT="72000" marB="72000" anchor="ctr">
                    <a:solidFill>
                      <a:srgbClr val="E9EDF4"/>
                    </a:solidFill>
                  </a:tcPr>
                </a:tc>
              </a:tr>
              <a:tr h="411855">
                <a:tc>
                  <a:txBody>
                    <a:bodyPr/>
                    <a:lstStyle/>
                    <a:p>
                      <a:pPr latinLnBrk="1"/>
                      <a:r>
                        <a:rPr lang="pl-PL" altLang="ko-KR" sz="11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Pamięć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1" i="0" u="none" strike="noStrike" dirty="0" smtClean="0">
                          <a:latin typeface="맑은 고딕" pitchFamily="50" charset="-127"/>
                          <a:ea typeface="맑은 고딕" pitchFamily="50" charset="-127"/>
                        </a:rPr>
                        <a:t>Flash:</a:t>
                      </a:r>
                      <a:r>
                        <a:rPr lang="en-US" altLang="ko-KR" sz="1100" b="1" i="0" u="none" strike="noStrike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32kByte</a:t>
                      </a:r>
                    </a:p>
                    <a:p>
                      <a:pPr algn="l" fontAlgn="ctr"/>
                      <a:r>
                        <a:rPr lang="en-US" altLang="ko-KR" sz="1100" b="1" i="0" u="none" strike="noStrike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RAM: 16kByte</a:t>
                      </a:r>
                      <a:endParaRPr lang="en-US" altLang="ko-KR" sz="1100" b="1" i="0" u="none" strike="noStrike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0" marT="72000" marB="72000" anchor="ctr"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1969</Words>
  <Application>Microsoft Office PowerPoint</Application>
  <PresentationFormat>Pokaz na ekranie (4:3)</PresentationFormat>
  <Paragraphs>583</Paragraphs>
  <Slides>25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GR</dc:creator>
  <cp:lastModifiedBy>David</cp:lastModifiedBy>
  <cp:revision>116</cp:revision>
  <dcterms:created xsi:type="dcterms:W3CDTF">2014-08-27T19:55:18Z</dcterms:created>
  <dcterms:modified xsi:type="dcterms:W3CDTF">2015-03-06T07:39:07Z</dcterms:modified>
</cp:coreProperties>
</file>