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5" r:id="rId3"/>
    <p:sldMasterId id="2147483664" r:id="rId4"/>
    <p:sldMasterId id="2147483675" r:id="rId5"/>
  </p:sldMasterIdLst>
  <p:notesMasterIdLst>
    <p:notesMasterId r:id="rId40"/>
  </p:notesMasterIdLst>
  <p:sldIdLst>
    <p:sldId id="256" r:id="rId6"/>
    <p:sldId id="257" r:id="rId7"/>
    <p:sldId id="1026" r:id="rId8"/>
    <p:sldId id="1028" r:id="rId9"/>
    <p:sldId id="1030" r:id="rId10"/>
    <p:sldId id="1031" r:id="rId11"/>
    <p:sldId id="1032" r:id="rId12"/>
    <p:sldId id="1033" r:id="rId13"/>
    <p:sldId id="1034" r:id="rId14"/>
    <p:sldId id="1035" r:id="rId15"/>
    <p:sldId id="1036" r:id="rId16"/>
    <p:sldId id="1037" r:id="rId17"/>
    <p:sldId id="1038" r:id="rId18"/>
    <p:sldId id="1039" r:id="rId19"/>
    <p:sldId id="1040" r:id="rId20"/>
    <p:sldId id="1041" r:id="rId21"/>
    <p:sldId id="1042" r:id="rId22"/>
    <p:sldId id="1043" r:id="rId23"/>
    <p:sldId id="1044" r:id="rId24"/>
    <p:sldId id="1045" r:id="rId25"/>
    <p:sldId id="1046" r:id="rId26"/>
    <p:sldId id="1047" r:id="rId27"/>
    <p:sldId id="1048" r:id="rId28"/>
    <p:sldId id="1049" r:id="rId29"/>
    <p:sldId id="1050" r:id="rId30"/>
    <p:sldId id="1051" r:id="rId31"/>
    <p:sldId id="1052" r:id="rId32"/>
    <p:sldId id="1053" r:id="rId33"/>
    <p:sldId id="1054" r:id="rId34"/>
    <p:sldId id="1055" r:id="rId35"/>
    <p:sldId id="1056" r:id="rId36"/>
    <p:sldId id="1058" r:id="rId37"/>
    <p:sldId id="1057" r:id="rId38"/>
    <p:sldId id="1029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317" userDrawn="1">
          <p15:clr>
            <a:srgbClr val="A4A3A4"/>
          </p15:clr>
        </p15:guide>
        <p15:guide id="4" pos="539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cja Graficzna" initials="SG" lastIdx="1" clrIdx="0">
    <p:extLst>
      <p:ext uri="{19B8F6BF-5375-455C-9EA6-DF929625EA0E}">
        <p15:presenceInfo xmlns:p15="http://schemas.microsoft.com/office/powerpoint/2012/main" userId="Stacja Graficz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4" autoAdjust="0"/>
    <p:restoredTop sz="81170" autoAdjust="0"/>
  </p:normalViewPr>
  <p:slideViewPr>
    <p:cSldViewPr snapToGrid="0" showGuides="1">
      <p:cViewPr varScale="1">
        <p:scale>
          <a:sx n="93" d="100"/>
          <a:sy n="93" d="100"/>
        </p:scale>
        <p:origin x="2388" y="78"/>
      </p:cViewPr>
      <p:guideLst>
        <p:guide orient="horz" pos="618"/>
        <p:guide pos="226"/>
        <p:guide pos="317"/>
        <p:guide pos="53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4835C-21F9-4EF0-B32E-7BE9EDEDBA92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B467D-BE69-4336-8104-CF63D997CC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131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354" y="821918"/>
            <a:ext cx="7772400" cy="2387600"/>
          </a:xfrm>
        </p:spPr>
        <p:txBody>
          <a:bodyPr anchor="b">
            <a:normAutofit/>
          </a:bodyPr>
          <a:lstStyle>
            <a:lvl1pPr algn="r">
              <a:defRPr lang="en-US" sz="4400" b="1" kern="1200" dirty="0">
                <a:solidFill>
                  <a:srgbClr val="E31E2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0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7ADAF3-739C-4898-B568-0F7446C40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54" y="554853"/>
            <a:ext cx="4885509" cy="516301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l-PL" sz="2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EE9D61-FC20-4198-B04C-983CC1F74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292" y="1577295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lang="pl-PL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66381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C937E317-43EF-4243-830F-1D57DC3D4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54" y="554853"/>
            <a:ext cx="4885509" cy="516301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l-PL" sz="2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7FD1F0BB-169E-415E-9D23-D5049F494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292" y="1577295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lang="pl-PL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85869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69FA67-5B5E-4602-9DC0-091CBB2B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A70633B-97FF-4CAC-A9F1-6BD5A81DB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F124-4D79-4A9F-B15E-6C90BD01EE57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5897ADD-FFD3-46DC-817B-61F512742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F5D56CF-A82F-48A1-BAD8-BAB870BC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D9E4-127F-452B-8C6D-E6573E9C0A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806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250D8D-741D-465F-B55E-1C68D8D1C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DF87047-C46B-4C69-B540-D0D3EB5B1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0E53E19-CF77-416B-AECE-424DF7AC4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2A20-31E3-41FF-AC4A-8B20E855F341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6A827B-814C-4E19-B20A-8576EE8FD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CFFB346-C794-48F0-9D6A-590CCDB89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A251-5FC2-4ACC-902D-D37848AF96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304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1B1EF-A27F-4B84-942D-F3B690EE2576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160D9-A3EF-4EA3-8B8C-CF41005D9097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96AE10F-F24E-4487-9580-027C165E68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1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C951FD4-435D-465E-ADF6-403AC5B61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8F4F3E2-5215-4BC1-8ED9-DBD91B4CA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42061DE-AAB5-4152-8C69-A4531E507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EC59D-F769-44C7-9DB5-164D2683D8A4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0BB6E9-8259-48C2-9815-C74298DF1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887D573-B484-486B-BEB4-8506A9A0B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0281A-1D45-474E-855C-EAE34C0BD26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68EDFC5-9B85-4694-A6D8-EA0B9194B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0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0DDF935-B7C8-4B2A-A842-445030C09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0A164C1-6723-4273-A4BF-9894C43C7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6D881DC-B932-4F66-948A-0893D488AE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E4851-2AFE-4F7A-BEC9-2887D9280753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FA786CA-B692-4E7F-9149-7E12F67E9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573DC4-6E04-4D6B-9BDC-9C96251DB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E7E43-97ED-44A8-8DB9-280DDA926ADC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C6FAB06-3736-4BD8-A2F6-8C2872321C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816D4C03-831D-4CA7-8D06-A6B154658150}"/>
              </a:ext>
            </a:extLst>
          </p:cNvPr>
          <p:cNvSpPr/>
          <p:nvPr userDrawn="1"/>
        </p:nvSpPr>
        <p:spPr>
          <a:xfrm>
            <a:off x="7537269" y="5499463"/>
            <a:ext cx="1476102" cy="993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441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89DE568-CC93-4A31-BD25-DF151F2F7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0C612FA-F387-4BF3-A138-60090A393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7860C2-1144-454A-9C40-07BC67DDC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3F124-4D79-4A9F-B15E-6C90BD01EE57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599EB7-EC1C-40FD-B765-DDA1AAE5E7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FC0C6D-2B4E-4DA1-8E4F-8B44A8625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AD9E4-127F-452B-8C6D-E6573E9C0A9F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2616F6F-6F1C-4324-8CA7-BCFC8BE954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6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B2358CE-960E-4BA0-966C-47F63B28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7B3E662-5042-4116-9363-4CF7CDC0A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12A20-31E3-41FF-AC4A-8B20E855F341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F0E137-8C27-4C78-A8AA-0ECC2F4AF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DF3AF60-8D58-4526-A7E7-B150489DB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AA251-5FC2-4ACC-902D-D37848AF9663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308F458-0599-4323-A492-EE7FFA9516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25716A1D-CD68-4A1C-BE62-04ACB02E86C4}"/>
              </a:ext>
            </a:extLst>
          </p:cNvPr>
          <p:cNvSpPr/>
          <p:nvPr userDrawn="1"/>
        </p:nvSpPr>
        <p:spPr>
          <a:xfrm>
            <a:off x="0" y="365125"/>
            <a:ext cx="6949440" cy="1124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833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iro.pl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86DAE5-DD71-43CB-BE9A-42713FCE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354" y="1557337"/>
            <a:ext cx="7772400" cy="2158985"/>
          </a:xfrm>
        </p:spPr>
        <p:txBody>
          <a:bodyPr>
            <a:normAutofit/>
          </a:bodyPr>
          <a:lstStyle/>
          <a:p>
            <a:r>
              <a:rPr lang="pl-PL" sz="3600" dirty="0"/>
              <a:t>Przemienniki częstotliwości</a:t>
            </a:r>
            <a:br>
              <a:rPr lang="pl-PL" sz="3600" dirty="0"/>
            </a:br>
            <a:r>
              <a:rPr lang="pl-PL" sz="3600" dirty="0"/>
              <a:t>seria G100</a:t>
            </a:r>
            <a:br>
              <a:rPr lang="pl-PL" sz="3600" dirty="0"/>
            </a:b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276879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235C73-A78D-4ADF-98FF-6E5BF6601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22" y="865246"/>
            <a:ext cx="4885509" cy="516301"/>
          </a:xfrm>
        </p:spPr>
        <p:txBody>
          <a:bodyPr>
            <a:noAutofit/>
          </a:bodyPr>
          <a:lstStyle/>
          <a:p>
            <a:r>
              <a:rPr lang="pl-PL" altLang="ko-KR" dirty="0"/>
              <a:t>Zwiększona niezawodność</a:t>
            </a:r>
            <a:br>
              <a:rPr lang="ko-KR" altLang="en-US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27E482E-5529-4EE9-BA66-4559C7547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292" y="1577295"/>
            <a:ext cx="6858000" cy="310228"/>
          </a:xfrm>
        </p:spPr>
        <p:txBody>
          <a:bodyPr>
            <a:normAutofit lnSpcReduction="10000"/>
          </a:bodyPr>
          <a:lstStyle/>
          <a:p>
            <a:r>
              <a:rPr lang="pl-PL" altLang="ko-KR" dirty="0">
                <a:ea typeface="맑은 고딕" panose="020B0503020000020004" pitchFamily="50" charset="-127"/>
              </a:rPr>
              <a:t>Porównanie specyfikacji ze starszymi modelami </a:t>
            </a:r>
            <a:r>
              <a:rPr lang="en-US" altLang="ko-KR" dirty="0">
                <a:ea typeface="맑은 고딕" panose="020B0503020000020004" pitchFamily="50" charset="-127"/>
              </a:rPr>
              <a:t>(</a:t>
            </a:r>
            <a:r>
              <a:rPr lang="en-US" altLang="ko-KR" dirty="0" err="1">
                <a:ea typeface="맑은 고딕" panose="020B0503020000020004" pitchFamily="50" charset="-127"/>
              </a:rPr>
              <a:t>Certifi</a:t>
            </a:r>
            <a:r>
              <a:rPr lang="pl-PL" altLang="ko-KR" dirty="0">
                <a:ea typeface="맑은 고딕" panose="020B0503020000020004" pitchFamily="50" charset="-127"/>
              </a:rPr>
              <a:t>katy</a:t>
            </a:r>
            <a:r>
              <a:rPr lang="en-US" altLang="ko-KR" dirty="0">
                <a:ea typeface="맑은 고딕" panose="020B0503020000020004" pitchFamily="50" charset="-127"/>
              </a:rPr>
              <a:t>)</a:t>
            </a:r>
            <a:endParaRPr lang="pl-PL" dirty="0"/>
          </a:p>
        </p:txBody>
      </p:sp>
      <p:graphicFrame>
        <p:nvGraphicFramePr>
          <p:cNvPr id="4" name="표 28">
            <a:extLst>
              <a:ext uri="{FF2B5EF4-FFF2-40B4-BE49-F238E27FC236}">
                <a16:creationId xmlns:a16="http://schemas.microsoft.com/office/drawing/2014/main" id="{7DABCBC6-8995-4131-A51D-959A18F23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889019"/>
              </p:ext>
            </p:extLst>
          </p:nvPr>
        </p:nvGraphicFramePr>
        <p:xfrm>
          <a:off x="503238" y="1887523"/>
          <a:ext cx="6677955" cy="4555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0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46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8587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j-ea"/>
                        <a:ea typeface="+mj-ea"/>
                      </a:endParaRP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j-ea"/>
                        <a:ea typeface="+mj-ea"/>
                      </a:endParaRP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iG5A</a:t>
                      </a:r>
                      <a:endParaRPr lang="ko-KR" altLang="en-US" sz="10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latin typeface="+mj-ea"/>
                          <a:ea typeface="+mj-ea"/>
                        </a:rPr>
                        <a:t>G100</a:t>
                      </a:r>
                      <a:endParaRPr lang="ko-KR" altLang="en-US" sz="1000" b="1" dirty="0">
                        <a:latin typeface="+mj-ea"/>
                        <a:ea typeface="+mj-ea"/>
                      </a:endParaRP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594">
                <a:tc rowSpan="11"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pl-PL" altLang="ko-KR" sz="1000" b="1" kern="12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Certyfikat</a:t>
                      </a:r>
                      <a:endParaRPr lang="en-US" altLang="ko-KR" sz="1000" b="1" kern="1200" baseline="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91442" marR="91442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pl-PL" altLang="ko-KR" sz="10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Powłoka ochronna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3C2</a:t>
                      </a: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3C2</a:t>
                      </a: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587">
                <a:tc vMerge="1"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endParaRPr lang="en-US" altLang="ko-KR" sz="10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42" marR="91442" marT="45761" marB="45761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pl-PL" altLang="ko-KR" sz="10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Stopień zanieczyszczenia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390">
                <a:tc vMerge="1"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endParaRPr lang="en-US" altLang="ko-KR" sz="10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42" marR="91442" marT="45761" marB="45761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UL</a:t>
                      </a: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UL 508C</a:t>
                      </a: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000" b="1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UL 61800-5-1</a:t>
                      </a: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endParaRPr lang="en-US" altLang="ko-KR" sz="10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42" marR="91442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pl-PL" altLang="ko-KR" sz="10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Odstęp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200V : Min.</a:t>
                      </a:r>
                      <a:r>
                        <a:rPr lang="en-US" altLang="ko-KR" sz="1000" baseline="0" dirty="0">
                          <a:latin typeface="+mj-ea"/>
                          <a:ea typeface="+mj-ea"/>
                        </a:rPr>
                        <a:t> 3mm / 400V : 5.5mm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200V : Min.</a:t>
                      </a:r>
                      <a:r>
                        <a:rPr lang="en-US" altLang="ko-KR" sz="1000" baseline="0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000" b="1" baseline="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5.5mm</a:t>
                      </a:r>
                      <a:r>
                        <a:rPr lang="en-US" altLang="ko-KR" sz="1000" baseline="0" dirty="0">
                          <a:latin typeface="+mj-ea"/>
                          <a:ea typeface="+mj-ea"/>
                        </a:rPr>
                        <a:t> / 400V : </a:t>
                      </a:r>
                      <a:r>
                        <a:rPr lang="en-US" altLang="ko-KR" sz="1000" b="1" baseline="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8mm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6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endParaRPr lang="en-US" altLang="ko-KR" sz="10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42" marR="91442" marT="45761" marB="45761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pl-PL" altLang="ko-KR" sz="10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Test Napięcia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200V : 1500Vac</a:t>
                      </a:r>
                      <a:r>
                        <a:rPr lang="en-US" altLang="ko-KR" sz="1000" baseline="0" dirty="0">
                          <a:latin typeface="+mj-ea"/>
                          <a:ea typeface="+mj-ea"/>
                        </a:rPr>
                        <a:t> / 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400V : 1800Vac</a:t>
                      </a: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200V : </a:t>
                      </a:r>
                      <a:r>
                        <a:rPr lang="en-US" altLang="ko-KR" sz="1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3000Vac</a:t>
                      </a:r>
                      <a:r>
                        <a:rPr lang="en-US" altLang="ko-KR" sz="1000" baseline="0" dirty="0">
                          <a:latin typeface="+mj-ea"/>
                          <a:ea typeface="+mj-ea"/>
                        </a:rPr>
                        <a:t> / 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400V : </a:t>
                      </a:r>
                      <a:r>
                        <a:rPr lang="en-US" altLang="ko-KR" sz="1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3600Vac</a:t>
                      </a: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endParaRPr lang="en-US" altLang="ko-KR" sz="10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42" marR="91442" marT="45761" marB="45761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pl-PL" altLang="ko-KR" sz="10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Test Obwodu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U,</a:t>
                      </a:r>
                      <a:r>
                        <a:rPr lang="en-US" altLang="ko-KR" sz="1000" baseline="0" dirty="0">
                          <a:latin typeface="+mj-ea"/>
                          <a:ea typeface="+mj-ea"/>
                        </a:rPr>
                        <a:t> V, W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U,</a:t>
                      </a:r>
                      <a:r>
                        <a:rPr lang="en-US" altLang="ko-KR" sz="1000" baseline="0" dirty="0">
                          <a:latin typeface="+mj-ea"/>
                          <a:ea typeface="+mj-ea"/>
                        </a:rPr>
                        <a:t> V, W and </a:t>
                      </a:r>
                    </a:p>
                    <a:p>
                      <a:pPr algn="ctr" latinLnBrk="1"/>
                      <a:r>
                        <a:rPr lang="en-US" altLang="ko-KR" sz="1000" baseline="0" dirty="0">
                          <a:latin typeface="+mj-ea"/>
                          <a:ea typeface="+mj-ea"/>
                        </a:rPr>
                        <a:t>DCP-DCN, DB Terminal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08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endParaRPr lang="en-US" altLang="ko-KR" sz="10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42" marR="91442" marT="45761" marB="45761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pl-PL" altLang="ko-KR" sz="10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Test uszkodzenia komponentów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000" dirty="0" err="1">
                          <a:latin typeface="+mj-ea"/>
                          <a:ea typeface="+mj-ea"/>
                        </a:rPr>
                        <a:t>Podczac</a:t>
                      </a:r>
                      <a:r>
                        <a:rPr lang="pl-PL" altLang="ko-KR" sz="1000" dirty="0">
                          <a:latin typeface="+mj-ea"/>
                          <a:ea typeface="+mj-ea"/>
                        </a:rPr>
                        <a:t> pożaru 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(Pass</a:t>
                      </a:r>
                      <a:r>
                        <a:rPr lang="en-US" altLang="ko-KR" sz="1000" baseline="0" dirty="0">
                          <a:latin typeface="+mj-ea"/>
                          <a:ea typeface="+mj-ea"/>
                        </a:rPr>
                        <a:t> or 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Fail)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000" dirty="0">
                          <a:latin typeface="+mj-ea"/>
                          <a:ea typeface="+mj-ea"/>
                        </a:rPr>
                        <a:t>Podczas pożaru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(Pass</a:t>
                      </a:r>
                      <a:r>
                        <a:rPr lang="en-US" altLang="ko-KR" sz="1000" baseline="0" dirty="0">
                          <a:latin typeface="+mj-ea"/>
                          <a:ea typeface="+mj-ea"/>
                        </a:rPr>
                        <a:t> or 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Fail)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pl-PL" altLang="ko-KR" sz="1000" dirty="0">
                          <a:latin typeface="+mj-ea"/>
                          <a:ea typeface="+mj-ea"/>
                        </a:rPr>
                        <a:t>Z szybkością narastania napięcia</a:t>
                      </a:r>
                      <a:endParaRPr lang="en-US" altLang="ko-KR" sz="1000" baseline="0" dirty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en-US" altLang="ko-KR" sz="1000" baseline="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pl-PL" altLang="ko-KR" sz="1000" baseline="0" dirty="0">
                          <a:latin typeface="+mj-ea"/>
                          <a:ea typeface="+mj-ea"/>
                        </a:rPr>
                        <a:t>utrzymywane poniżej </a:t>
                      </a:r>
                      <a:r>
                        <a:rPr lang="en-US" altLang="ko-KR" sz="1000" baseline="0" dirty="0">
                          <a:latin typeface="+mj-ea"/>
                          <a:ea typeface="+mj-ea"/>
                        </a:rPr>
                        <a:t>42.V)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endParaRPr lang="en-US" altLang="ko-KR" sz="10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42" marR="91442" marT="45761" marB="45761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pl-PL" altLang="ko-KR" sz="10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ROzciąganie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400 (ABS)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673 (PPE)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68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endParaRPr lang="en-US" altLang="ko-KR" sz="10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42" marR="91442" marT="45761" marB="45761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pl-PL" altLang="ko-KR" sz="10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Temperatura pod obciążeniem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91℃</a:t>
                      </a: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113℃</a:t>
                      </a: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85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endParaRPr lang="en-US" altLang="ko-KR" sz="10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42" marR="91442" marT="45761" marB="45761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pl-PL" altLang="ko-KR" sz="10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Grubość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2T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2.5T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587">
                <a:tc vMerge="1"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endParaRPr lang="en-US" altLang="ko-KR" sz="10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42" marR="91442" marT="45761" marB="45761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CE</a:t>
                      </a: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O</a:t>
                      </a: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O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42" marR="91442" marT="45761" marB="457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868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751C4C-DB96-4DCD-A2D6-8C15408F9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811" y="944563"/>
            <a:ext cx="4885509" cy="516301"/>
          </a:xfrm>
        </p:spPr>
        <p:txBody>
          <a:bodyPr>
            <a:noAutofit/>
          </a:bodyPr>
          <a:lstStyle/>
          <a:p>
            <a:r>
              <a:rPr lang="pl-PL" altLang="ko-KR" dirty="0"/>
              <a:t>Kluczowe funkcje</a:t>
            </a:r>
            <a:br>
              <a:rPr lang="ko-KR" altLang="en-US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D12E219-DDB8-4461-BDE8-020DA9FC4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775" y="1305565"/>
            <a:ext cx="6858000" cy="1300129"/>
          </a:xfrm>
        </p:spPr>
        <p:txBody>
          <a:bodyPr>
            <a:normAutofit fontScale="77500" lnSpcReduction="20000"/>
          </a:bodyPr>
          <a:lstStyle/>
          <a:p>
            <a:r>
              <a:rPr lang="pl-PL" altLang="ko-KR" b="1" dirty="0"/>
              <a:t>Początkowy moment obrotowy o wysokiej wartości</a:t>
            </a:r>
          </a:p>
          <a:p>
            <a:endParaRPr lang="pl-PL" altLang="ko-KR" dirty="0"/>
          </a:p>
          <a:p>
            <a:endParaRPr lang="pl-PL" altLang="ko-K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Łatwe w użyciu: Bez potrzeby Auto-</a:t>
            </a:r>
            <a:r>
              <a:rPr lang="pl-PL" dirty="0" err="1"/>
              <a:t>Tuningu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Ulepszone automatyczne zwiększenie momentu</a:t>
            </a:r>
          </a:p>
        </p:txBody>
      </p:sp>
      <p:pic>
        <p:nvPicPr>
          <p:cNvPr id="4" name="그림 21">
            <a:extLst>
              <a:ext uri="{FF2B5EF4-FFF2-40B4-BE49-F238E27FC236}">
                <a16:creationId xmlns:a16="http://schemas.microsoft.com/office/drawing/2014/main" id="{E6486B1A-B033-4A52-8C67-1002EAC9D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08" y="2494192"/>
            <a:ext cx="3098706" cy="1776279"/>
          </a:xfrm>
          <a:prstGeom prst="rect">
            <a:avLst/>
          </a:prstGeom>
        </p:spPr>
      </p:pic>
      <p:sp>
        <p:nvSpPr>
          <p:cNvPr id="5" name="TextBox 23">
            <a:extLst>
              <a:ext uri="{FF2B5EF4-FFF2-40B4-BE49-F238E27FC236}">
                <a16:creationId xmlns:a16="http://schemas.microsoft.com/office/drawing/2014/main" id="{628F1B9D-BEB5-4605-BC3A-77514E0F1015}"/>
              </a:ext>
            </a:extLst>
          </p:cNvPr>
          <p:cNvSpPr txBox="1"/>
          <p:nvPr/>
        </p:nvSpPr>
        <p:spPr>
          <a:xfrm>
            <a:off x="3543769" y="2589415"/>
            <a:ext cx="1446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ea typeface="맑은 고딕" panose="020B0503020000020004" pitchFamily="50" charset="-127"/>
              </a:rPr>
              <a:t>&lt;Test  ATB3 150% </a:t>
            </a:r>
            <a:r>
              <a:rPr lang="pl-PL" altLang="ko-KR" sz="1000" dirty="0">
                <a:ea typeface="맑은 고딕" panose="020B0503020000020004" pitchFamily="50" charset="-127"/>
              </a:rPr>
              <a:t>momentu</a:t>
            </a:r>
            <a:r>
              <a:rPr lang="en-US" altLang="ko-KR" sz="1000" dirty="0">
                <a:ea typeface="맑은 고딕" panose="020B0503020000020004" pitchFamily="50" charset="-127"/>
              </a:rPr>
              <a:t> G100&gt;</a:t>
            </a:r>
            <a:endParaRPr lang="ko-KR" altLang="en-US" sz="1000" dirty="0">
              <a:ea typeface="맑은 고딕" panose="020B0503020000020004" pitchFamily="50" charset="-127"/>
            </a:endParaRPr>
          </a:p>
        </p:txBody>
      </p:sp>
      <p:sp>
        <p:nvSpPr>
          <p:cNvPr id="6" name="모서리가 둥근 직사각형 25">
            <a:extLst>
              <a:ext uri="{FF2B5EF4-FFF2-40B4-BE49-F238E27FC236}">
                <a16:creationId xmlns:a16="http://schemas.microsoft.com/office/drawing/2014/main" id="{076BC0CD-045D-4A57-B42F-E1FFC78355E9}"/>
              </a:ext>
            </a:extLst>
          </p:cNvPr>
          <p:cNvSpPr/>
          <p:nvPr/>
        </p:nvSpPr>
        <p:spPr bwMode="auto">
          <a:xfrm>
            <a:off x="358775" y="1560848"/>
            <a:ext cx="4127895" cy="346786"/>
          </a:xfrm>
          <a:prstGeom prst="roundRect">
            <a:avLst/>
          </a:prstGeom>
          <a:solidFill>
            <a:schemeClr val="accent6">
              <a:lumMod val="95000"/>
            </a:scheme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pl-PL" altLang="ko-KR" sz="1200" dirty="0">
                <a:ea typeface="맑은 고딕" panose="020B0503020000020004" pitchFamily="50" charset="-127"/>
              </a:rPr>
              <a:t>Ulepszone automatyczne zwiększenie momentu w trybie U/f</a:t>
            </a:r>
            <a:endParaRPr lang="ko-KR" altLang="en-US" sz="1200" dirty="0">
              <a:ea typeface="맑은 고딕" panose="020B0503020000020004" pitchFamily="50" charset="-127"/>
            </a:endParaRPr>
          </a:p>
        </p:txBody>
      </p:sp>
      <p:sp>
        <p:nvSpPr>
          <p:cNvPr id="7" name="모서리가 둥근 직사각형 30">
            <a:extLst>
              <a:ext uri="{FF2B5EF4-FFF2-40B4-BE49-F238E27FC236}">
                <a16:creationId xmlns:a16="http://schemas.microsoft.com/office/drawing/2014/main" id="{5D6D1C8D-7857-4A91-9F02-586D1B0FB062}"/>
              </a:ext>
            </a:extLst>
          </p:cNvPr>
          <p:cNvSpPr/>
          <p:nvPr/>
        </p:nvSpPr>
        <p:spPr bwMode="auto">
          <a:xfrm>
            <a:off x="358775" y="4380324"/>
            <a:ext cx="4201259" cy="332115"/>
          </a:xfrm>
          <a:prstGeom prst="roundRect">
            <a:avLst/>
          </a:prstGeom>
          <a:solidFill>
            <a:schemeClr val="accent6">
              <a:lumMod val="95000"/>
            </a:scheme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pl-PL" altLang="ko-KR" sz="1200" dirty="0">
                <a:ea typeface="맑은 고딕" panose="020B0503020000020004" pitchFamily="50" charset="-127"/>
              </a:rPr>
              <a:t>Ulepszony </a:t>
            </a:r>
            <a:r>
              <a:rPr lang="pl-PL" altLang="ko-KR" sz="1200" dirty="0" err="1">
                <a:ea typeface="맑은 고딕" panose="020B0503020000020004" pitchFamily="50" charset="-127"/>
              </a:rPr>
              <a:t>sensorless</a:t>
            </a:r>
            <a:r>
              <a:rPr lang="pl-PL" altLang="ko-KR" sz="1200" dirty="0">
                <a:ea typeface="맑은 고딕" panose="020B0503020000020004" pitchFamily="50" charset="-127"/>
              </a:rPr>
              <a:t> – łatwiejszy w ustawieniu</a:t>
            </a:r>
            <a:endParaRPr lang="ko-KR" altLang="en-US" sz="1200" dirty="0">
              <a:ea typeface="맑은 고딕" panose="020B0503020000020004" pitchFamily="50" charset="-127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73BF4D6-A1FF-472E-AEB2-07C4903EC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194" y="4798301"/>
            <a:ext cx="2979013" cy="192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텍스트 개체 틀 11">
            <a:extLst>
              <a:ext uri="{FF2B5EF4-FFF2-40B4-BE49-F238E27FC236}">
                <a16:creationId xmlns:a16="http://schemas.microsoft.com/office/drawing/2014/main" id="{397F68F3-7875-493C-8B09-0A4BC1B0EA58}"/>
              </a:ext>
            </a:extLst>
          </p:cNvPr>
          <p:cNvSpPr txBox="1">
            <a:spLocks/>
          </p:cNvSpPr>
          <p:nvPr/>
        </p:nvSpPr>
        <p:spPr>
          <a:xfrm>
            <a:off x="4718113" y="1566971"/>
            <a:ext cx="3581658" cy="31454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0700" indent="-342900">
              <a:buFont typeface="Wingdings" panose="05000000000000000000" pitchFamily="2" charset="2"/>
              <a:buChar char="§"/>
            </a:pPr>
            <a:r>
              <a:rPr lang="pl-PL" altLang="ko-KR" sz="1500" dirty="0">
                <a:ea typeface="맑은 고딕" panose="020B0503020000020004" pitchFamily="50" charset="-127"/>
              </a:rPr>
              <a:t>Ulepszony </a:t>
            </a:r>
            <a:r>
              <a:rPr lang="pl-PL" altLang="ko-KR" sz="1500" dirty="0" err="1">
                <a:ea typeface="맑은 고딕" panose="020B0503020000020004" pitchFamily="50" charset="-127"/>
              </a:rPr>
              <a:t>sensorless</a:t>
            </a:r>
            <a:endParaRPr lang="en-US" altLang="ko-KR" sz="1500" dirty="0">
              <a:ea typeface="맑은 고딕" panose="020B0503020000020004" pitchFamily="50" charset="-127"/>
            </a:endParaRPr>
          </a:p>
          <a:p>
            <a:pPr marL="177800">
              <a:buFont typeface="Arial" panose="020B0604020202020204" pitchFamily="34" charset="0"/>
              <a:buNone/>
            </a:pPr>
            <a:r>
              <a:rPr lang="ko-KR" altLang="en-US" sz="1400" dirty="0">
                <a:ea typeface="맑은 고딕" panose="020B0503020000020004" pitchFamily="50" charset="-127"/>
              </a:rPr>
              <a:t>   </a:t>
            </a:r>
            <a:r>
              <a:rPr lang="en-US" altLang="ko-KR" sz="1400" dirty="0">
                <a:ea typeface="맑은 고딕" panose="020B0503020000020004" pitchFamily="50" charset="-127"/>
              </a:rPr>
              <a:t>- </a:t>
            </a:r>
            <a:r>
              <a:rPr lang="pl-PL" altLang="ko-KR" sz="1400" dirty="0">
                <a:ea typeface="맑은 고딕" panose="020B0503020000020004" pitchFamily="50" charset="-127"/>
              </a:rPr>
              <a:t>Mała prędkość i wysoki moment</a:t>
            </a:r>
            <a:endParaRPr lang="ko-KR" altLang="en-US" sz="1400" dirty="0">
              <a:ea typeface="맑은 고딕" panose="020B0503020000020004" pitchFamily="50" charset="-127"/>
            </a:endParaRPr>
          </a:p>
          <a:p>
            <a:pPr marL="177800">
              <a:buFont typeface="Arial" panose="020B0604020202020204" pitchFamily="34" charset="0"/>
              <a:buNone/>
            </a:pPr>
            <a:r>
              <a:rPr lang="ko-KR" altLang="en-US" sz="1400" dirty="0">
                <a:ea typeface="맑은 고딕" panose="020B0503020000020004" pitchFamily="50" charset="-127"/>
              </a:rPr>
              <a:t>   </a:t>
            </a:r>
            <a:r>
              <a:rPr lang="en-US" altLang="ko-KR" sz="1400" dirty="0">
                <a:ea typeface="맑은 고딕" panose="020B0503020000020004" pitchFamily="50" charset="-127"/>
              </a:rPr>
              <a:t>- </a:t>
            </a:r>
            <a:r>
              <a:rPr lang="pl-PL" altLang="ko-KR" sz="1400" dirty="0">
                <a:ea typeface="맑은 고딕" panose="020B0503020000020004" pitchFamily="50" charset="-127"/>
              </a:rPr>
              <a:t>200% momentu w szerokim zakresie prędkości</a:t>
            </a:r>
            <a:endParaRPr lang="en-US" altLang="ko-KR" sz="1400" dirty="0">
              <a:ea typeface="맑은 고딕" panose="020B0503020000020004" pitchFamily="50" charset="-127"/>
            </a:endParaRPr>
          </a:p>
          <a:p>
            <a:pPr marL="177800">
              <a:buFont typeface="Arial" panose="020B0604020202020204" pitchFamily="34" charset="0"/>
              <a:buNone/>
            </a:pPr>
            <a:r>
              <a:rPr lang="en-US" altLang="ko-KR" sz="1400" dirty="0">
                <a:ea typeface="맑은 고딕" panose="020B0503020000020004" pitchFamily="50" charset="-127"/>
              </a:rPr>
              <a:t>   - </a:t>
            </a:r>
            <a:r>
              <a:rPr lang="pl-PL" altLang="ko-KR" sz="1400" dirty="0">
                <a:ea typeface="맑은 고딕" panose="020B0503020000020004" pitchFamily="50" charset="-127"/>
              </a:rPr>
              <a:t>Niskie błędy prędkości</a:t>
            </a:r>
            <a:endParaRPr lang="en-US" altLang="ko-KR" sz="1400" dirty="0">
              <a:ea typeface="맑은 고딕" panose="020B0503020000020004" pitchFamily="50" charset="-127"/>
            </a:endParaRPr>
          </a:p>
          <a:p>
            <a:pPr marL="463550" indent="-285750">
              <a:buFont typeface="Wingdings" panose="05000000000000000000" pitchFamily="2" charset="2"/>
              <a:buChar char="§"/>
            </a:pPr>
            <a:r>
              <a:rPr lang="pl-PL" altLang="ko-KR" sz="1500" dirty="0">
                <a:ea typeface="맑은 고딕" panose="020B0503020000020004" pitchFamily="50" charset="-127"/>
              </a:rPr>
              <a:t>Łatwość nastawy regulatorów!!!</a:t>
            </a:r>
            <a:endParaRPr lang="en-US" altLang="ko-KR" sz="1500" dirty="0">
              <a:ea typeface="맑은 고딕" panose="020B0503020000020004" pitchFamily="50" charset="-127"/>
            </a:endParaRPr>
          </a:p>
          <a:p>
            <a:pPr marL="177800">
              <a:buFont typeface="Arial" panose="020B0604020202020204" pitchFamily="34" charset="0"/>
              <a:buNone/>
            </a:pPr>
            <a:r>
              <a:rPr lang="en-US" altLang="ko-KR" sz="1400" dirty="0">
                <a:solidFill>
                  <a:srgbClr val="0000FF"/>
                </a:solidFill>
                <a:ea typeface="맑은 고딕" panose="020B0503020000020004" pitchFamily="50" charset="-127"/>
              </a:rPr>
              <a:t>    - </a:t>
            </a:r>
            <a:r>
              <a:rPr lang="pl-PL" altLang="ko-KR" sz="1400" dirty="0">
                <a:solidFill>
                  <a:srgbClr val="FF0000"/>
                </a:solidFill>
                <a:ea typeface="맑은 고딕" panose="020B0503020000020004" pitchFamily="50" charset="-127"/>
              </a:rPr>
              <a:t>Aby ustawić regulatory sterowanie wektorowego </a:t>
            </a:r>
            <a:r>
              <a:rPr lang="pl-PL" altLang="ko-KR" sz="1400" dirty="0" err="1">
                <a:solidFill>
                  <a:srgbClr val="FF0000"/>
                </a:solidFill>
                <a:ea typeface="맑은 고딕" panose="020B0503020000020004" pitchFamily="50" charset="-127"/>
              </a:rPr>
              <a:t>sensolress</a:t>
            </a:r>
            <a:r>
              <a:rPr lang="pl-PL" altLang="ko-KR" sz="1400" dirty="0">
                <a:solidFill>
                  <a:srgbClr val="FF0000"/>
                </a:solidFill>
                <a:ea typeface="맑은 고딕" panose="020B0503020000020004" pitchFamily="50" charset="-127"/>
              </a:rPr>
              <a:t> używamy tylko 6 parametrów</a:t>
            </a:r>
            <a:r>
              <a:rPr lang="en-US" altLang="ko-KR" sz="1400" dirty="0">
                <a:solidFill>
                  <a:srgbClr val="FF0000"/>
                </a:solidFill>
                <a:ea typeface="맑은 고딕" panose="020B0503020000020004" pitchFamily="50" charset="-127"/>
              </a:rPr>
              <a:t>(CON 21~24, CON29,30)</a:t>
            </a:r>
            <a:r>
              <a:rPr lang="pl-PL" altLang="ko-KR" sz="1400" dirty="0">
                <a:solidFill>
                  <a:srgbClr val="FF0000"/>
                </a:solidFill>
                <a:ea typeface="맑은 고딕" panose="020B0503020000020004" pitchFamily="50" charset="-127"/>
              </a:rPr>
              <a:t>!!!!</a:t>
            </a:r>
            <a:endParaRPr lang="ko-KR" altLang="en-US" sz="1400" dirty="0">
              <a:solidFill>
                <a:srgbClr val="FF0000"/>
              </a:solidFill>
              <a:ea typeface="맑은 고딕" panose="020B0503020000020004" pitchFamily="50" charset="-127"/>
            </a:endParaRPr>
          </a:p>
        </p:txBody>
      </p:sp>
      <p:graphicFrame>
        <p:nvGraphicFramePr>
          <p:cNvPr id="10" name="표 43">
            <a:extLst>
              <a:ext uri="{FF2B5EF4-FFF2-40B4-BE49-F238E27FC236}">
                <a16:creationId xmlns:a16="http://schemas.microsoft.com/office/drawing/2014/main" id="{7297649A-56C8-4C43-B05C-A530DC109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270544"/>
              </p:ext>
            </p:extLst>
          </p:nvPr>
        </p:nvGraphicFramePr>
        <p:xfrm>
          <a:off x="4793554" y="5229283"/>
          <a:ext cx="2861625" cy="1237824"/>
        </p:xfrm>
        <a:graphic>
          <a:graphicData uri="http://schemas.openxmlformats.org/drawingml/2006/table">
            <a:tbl>
              <a:tblPr/>
              <a:tblGrid>
                <a:gridCol w="551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8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683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 latinLnBrk="1"/>
                      <a:r>
                        <a:rPr lang="en-US" altLang="ko-K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Parameter</a:t>
                      </a:r>
                      <a:endParaRPr lang="ko-KR" alt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Name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Default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Unit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8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 21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Out </a:t>
                      </a:r>
                      <a:r>
                        <a:rPr lang="en-US" altLang="ko-K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Trq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.</a:t>
                      </a:r>
                      <a:r>
                        <a:rPr lang="en-US" altLang="ko-K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Comp. Gain at Low </a:t>
                      </a:r>
                      <a:r>
                        <a:rPr lang="en-US" altLang="ko-K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Spd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100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%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8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 22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Out </a:t>
                      </a:r>
                      <a:r>
                        <a:rPr lang="en-US" altLang="ko-K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Trq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en-US" altLang="ko-K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Comp. Gain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150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%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8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 23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Spd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. Comp. Sub Gain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100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%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68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 24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Spd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. Comp. Main Gain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100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%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68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 29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Spd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.</a:t>
                      </a:r>
                      <a:r>
                        <a:rPr lang="en-US" altLang="ko-K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 Comp. Gain at No-load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1.06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-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8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 30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Spd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. Response Adjustment Gain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4.0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-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395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596C06F4-A591-4FF4-8CD5-29712E9E2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165" y="1196812"/>
            <a:ext cx="7544388" cy="866427"/>
          </a:xfrm>
        </p:spPr>
        <p:txBody>
          <a:bodyPr>
            <a:normAutofit fontScale="92500" lnSpcReduction="20000"/>
          </a:bodyPr>
          <a:lstStyle/>
          <a:p>
            <a:r>
              <a:rPr lang="pl-PL" altLang="ko-KR" b="1" dirty="0"/>
              <a:t>Lotny start i buforowanie energii kinetycznej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G100 może przejmować nawet duże bezwładności w locie oraz operować z obciążeniem po zaniku zasilania. Dzięki funkcjom lotnego startu -1, 2 oraz KEB 1, 2 praca przemiennika jest bezawaryjna i bezprzerwowa.</a:t>
            </a:r>
          </a:p>
          <a:p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E7156482-CC04-478F-BD5C-126C79F39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811" y="944563"/>
            <a:ext cx="4885509" cy="516301"/>
          </a:xfrm>
        </p:spPr>
        <p:txBody>
          <a:bodyPr>
            <a:noAutofit/>
          </a:bodyPr>
          <a:lstStyle/>
          <a:p>
            <a:r>
              <a:rPr lang="pl-PL" altLang="ko-KR" dirty="0"/>
              <a:t>Kluczowe funkcje</a:t>
            </a:r>
            <a:br>
              <a:rPr lang="ko-KR" altLang="en-US" dirty="0"/>
            </a:br>
            <a:endParaRPr lang="pl-PL" dirty="0"/>
          </a:p>
        </p:txBody>
      </p:sp>
      <p:pic>
        <p:nvPicPr>
          <p:cNvPr id="6" name="그림 33" descr="j6.jpg">
            <a:extLst>
              <a:ext uri="{FF2B5EF4-FFF2-40B4-BE49-F238E27FC236}">
                <a16:creationId xmlns:a16="http://schemas.microsoft.com/office/drawing/2014/main" id="{EEB98DBE-6E85-47E3-8A3A-5E43C6D6C7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02"/>
          <a:stretch/>
        </p:blipFill>
        <p:spPr bwMode="auto">
          <a:xfrm>
            <a:off x="684250" y="2039097"/>
            <a:ext cx="2937219" cy="201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5">
            <a:extLst>
              <a:ext uri="{FF2B5EF4-FFF2-40B4-BE49-F238E27FC236}">
                <a16:creationId xmlns:a16="http://schemas.microsoft.com/office/drawing/2014/main" id="{0BA6B6F3-0752-4782-9970-6CF5165760B7}"/>
              </a:ext>
            </a:extLst>
          </p:cNvPr>
          <p:cNvSpPr txBox="1"/>
          <p:nvPr/>
        </p:nvSpPr>
        <p:spPr>
          <a:xfrm>
            <a:off x="2822923" y="2658724"/>
            <a:ext cx="3136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ko-KR" sz="1000" b="1" dirty="0">
                <a:solidFill>
                  <a:srgbClr val="FF0000"/>
                </a:solidFill>
                <a:ea typeface="맑은 고딕" panose="020B0503020000020004" pitchFamily="50" charset="-127"/>
              </a:rPr>
              <a:t>Częstotliwość wyjściowa</a:t>
            </a:r>
            <a:endParaRPr lang="ko-KR" altLang="en-US" sz="1000" b="1" dirty="0">
              <a:solidFill>
                <a:srgbClr val="FF0000"/>
              </a:solidFill>
              <a:ea typeface="맑은 고딕" panose="020B0503020000020004" pitchFamily="50" charset="-127"/>
            </a:endParaRPr>
          </a:p>
        </p:txBody>
      </p:sp>
      <p:sp>
        <p:nvSpPr>
          <p:cNvPr id="8" name="TextBox 34">
            <a:extLst>
              <a:ext uri="{FF2B5EF4-FFF2-40B4-BE49-F238E27FC236}">
                <a16:creationId xmlns:a16="http://schemas.microsoft.com/office/drawing/2014/main" id="{55CAB165-A221-458B-B678-D5892DD4B8F1}"/>
              </a:ext>
            </a:extLst>
          </p:cNvPr>
          <p:cNvSpPr txBox="1"/>
          <p:nvPr/>
        </p:nvSpPr>
        <p:spPr>
          <a:xfrm>
            <a:off x="484967" y="4007520"/>
            <a:ext cx="3136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ea typeface="맑은 고딕" panose="020B0503020000020004" pitchFamily="50" charset="-127"/>
              </a:rPr>
              <a:t>&lt;G100 </a:t>
            </a:r>
            <a:r>
              <a:rPr lang="pl-PL" altLang="ko-KR" sz="1000" dirty="0">
                <a:ea typeface="맑은 고딕" panose="020B0503020000020004" pitchFamily="50" charset="-127"/>
              </a:rPr>
              <a:t>Lotny start</a:t>
            </a:r>
            <a:r>
              <a:rPr lang="en-US" altLang="ko-KR" sz="1000" dirty="0">
                <a:ea typeface="맑은 고딕" panose="020B0503020000020004" pitchFamily="50" charset="-127"/>
              </a:rPr>
              <a:t>-1&gt;</a:t>
            </a:r>
            <a:endParaRPr lang="ko-KR" altLang="en-US" sz="1000" dirty="0">
              <a:ea typeface="맑은 고딕" panose="020B0503020000020004" pitchFamily="50" charset="-127"/>
            </a:endParaRPr>
          </a:p>
        </p:txBody>
      </p:sp>
      <p:graphicFrame>
        <p:nvGraphicFramePr>
          <p:cNvPr id="9" name="개체 27">
            <a:extLst>
              <a:ext uri="{FF2B5EF4-FFF2-40B4-BE49-F238E27FC236}">
                <a16:creationId xmlns:a16="http://schemas.microsoft.com/office/drawing/2014/main" id="{CABF7551-5CA7-41AB-AB6C-03E6EB539D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981626"/>
              </p:ext>
            </p:extLst>
          </p:nvPr>
        </p:nvGraphicFramePr>
        <p:xfrm>
          <a:off x="358775" y="4130630"/>
          <a:ext cx="3693392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Visio" r:id="rId4" imgW="4924523" imgH="2743200" progId="Visio.Drawing.11">
                  <p:embed/>
                </p:oleObj>
              </mc:Choice>
              <mc:Fallback>
                <p:oleObj name="Visio" r:id="rId4" imgW="4924523" imgH="2743200" progId="Visio.Drawing.11">
                  <p:embed/>
                  <p:pic>
                    <p:nvPicPr>
                      <p:cNvPr id="28" name="개체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4130630"/>
                        <a:ext cx="3693392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29">
            <a:extLst>
              <a:ext uri="{FF2B5EF4-FFF2-40B4-BE49-F238E27FC236}">
                <a16:creationId xmlns:a16="http://schemas.microsoft.com/office/drawing/2014/main" id="{53498A10-909D-4574-8EF3-EFC11B489F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673021"/>
              </p:ext>
            </p:extLst>
          </p:nvPr>
        </p:nvGraphicFramePr>
        <p:xfrm>
          <a:off x="4178359" y="4130630"/>
          <a:ext cx="3693392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Visio" r:id="rId6" imgW="4924523" imgH="2743200" progId="Visio.Drawing.11">
                  <p:embed/>
                </p:oleObj>
              </mc:Choice>
              <mc:Fallback>
                <p:oleObj name="Visio" r:id="rId6" imgW="4924523" imgH="2743200" progId="Visio.Drawing.11">
                  <p:embed/>
                  <p:pic>
                    <p:nvPicPr>
                      <p:cNvPr id="30" name="개체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59" y="4130630"/>
                        <a:ext cx="3693392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31">
            <a:extLst>
              <a:ext uri="{FF2B5EF4-FFF2-40B4-BE49-F238E27FC236}">
                <a16:creationId xmlns:a16="http://schemas.microsoft.com/office/drawing/2014/main" id="{59A17D78-B443-424F-ADAD-AE58F808AB8A}"/>
              </a:ext>
            </a:extLst>
          </p:cNvPr>
          <p:cNvSpPr txBox="1"/>
          <p:nvPr/>
        </p:nvSpPr>
        <p:spPr>
          <a:xfrm>
            <a:off x="793306" y="6188029"/>
            <a:ext cx="3136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ea typeface="맑은 고딕" panose="020B0503020000020004" pitchFamily="50" charset="-127"/>
              </a:rPr>
              <a:t>&lt;G100 KEB-1&gt;</a:t>
            </a:r>
            <a:endParaRPr lang="ko-KR" altLang="en-US" sz="1000" dirty="0">
              <a:ea typeface="맑은 고딕" panose="020B0503020000020004" pitchFamily="50" charset="-127"/>
            </a:endParaRPr>
          </a:p>
        </p:txBody>
      </p:sp>
      <p:sp>
        <p:nvSpPr>
          <p:cNvPr id="12" name="TextBox 32">
            <a:extLst>
              <a:ext uri="{FF2B5EF4-FFF2-40B4-BE49-F238E27FC236}">
                <a16:creationId xmlns:a16="http://schemas.microsoft.com/office/drawing/2014/main" id="{D1156148-73D6-4D06-97A3-C898A784E094}"/>
              </a:ext>
            </a:extLst>
          </p:cNvPr>
          <p:cNvSpPr txBox="1"/>
          <p:nvPr/>
        </p:nvSpPr>
        <p:spPr>
          <a:xfrm>
            <a:off x="5000067" y="6188028"/>
            <a:ext cx="3136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ea typeface="맑은 고딕" panose="020B0503020000020004" pitchFamily="50" charset="-127"/>
              </a:rPr>
              <a:t>&lt;G100 KEB-2&gt;</a:t>
            </a:r>
            <a:endParaRPr lang="ko-KR" altLang="en-US" sz="1000" dirty="0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4527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4E46FA-4B7F-4E31-87DC-CF6B87419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22" y="869062"/>
            <a:ext cx="4885509" cy="516301"/>
          </a:xfrm>
        </p:spPr>
        <p:txBody>
          <a:bodyPr>
            <a:noAutofit/>
          </a:bodyPr>
          <a:lstStyle/>
          <a:p>
            <a:r>
              <a:rPr lang="pl-PL" altLang="ko-KR" dirty="0"/>
              <a:t>Przyjazny dla użytkownika</a:t>
            </a:r>
            <a:br>
              <a:rPr lang="ko-KR" altLang="en-US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DCF1773-8672-41F1-935C-18C47830D3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altLang="ko-KR" dirty="0"/>
              <a:t>Wbudowany potencjometr</a:t>
            </a:r>
            <a:endParaRPr lang="en-US" altLang="ko-KR" dirty="0"/>
          </a:p>
          <a:p>
            <a:pPr marL="463550" indent="-285750">
              <a:buFont typeface="Wingdings" panose="05000000000000000000" pitchFamily="2" charset="2"/>
              <a:buChar char="§"/>
            </a:pPr>
            <a:r>
              <a:rPr lang="pl-PL" altLang="ko-KR" dirty="0">
                <a:ea typeface="맑은 고딕" panose="020B0503020000020004" pitchFamily="50" charset="-127"/>
              </a:rPr>
              <a:t>Potencjometr pozwala użytkownikowi płynnie regulować częstotliwość.</a:t>
            </a:r>
          </a:p>
          <a:p>
            <a:pPr marL="463550" indent="-285750">
              <a:buFont typeface="Wingdings" panose="05000000000000000000" pitchFamily="2" charset="2"/>
              <a:buChar char="§"/>
            </a:pPr>
            <a:r>
              <a:rPr lang="pl-PL" altLang="ko-KR" dirty="0">
                <a:ea typeface="맑은 고딕" panose="020B0503020000020004" pitchFamily="50" charset="-127"/>
              </a:rPr>
              <a:t>Ten potencjometr oferuje łatwy sposób kontroli prędkości silnika bez konieczności dostępu do ustawiania parametrów.</a:t>
            </a:r>
            <a:endParaRPr lang="ko-KR" altLang="en-US" dirty="0">
              <a:ea typeface="맑은 고딕" panose="020B0503020000020004" pitchFamily="50" charset="-127"/>
            </a:endParaRPr>
          </a:p>
          <a:p>
            <a:endParaRPr lang="pl-P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D1AEC7D-3408-492C-960A-F5BF4C0EE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43" t="11821" r="12413" b="62073"/>
          <a:stretch/>
        </p:blipFill>
        <p:spPr bwMode="auto">
          <a:xfrm>
            <a:off x="2212038" y="3170793"/>
            <a:ext cx="198714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13">
            <a:extLst>
              <a:ext uri="{FF2B5EF4-FFF2-40B4-BE49-F238E27FC236}">
                <a16:creationId xmlns:a16="http://schemas.microsoft.com/office/drawing/2014/main" id="{E4546C33-8F80-4664-B48D-1C71608737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1" t="21088" r="34713" b="19339"/>
          <a:stretch/>
        </p:blipFill>
        <p:spPr>
          <a:xfrm>
            <a:off x="4724647" y="2939497"/>
            <a:ext cx="1887224" cy="234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15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95D2B714-97B1-47A4-A2C4-57AF91E30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291" y="1577294"/>
            <a:ext cx="4770639" cy="4411644"/>
          </a:xfrm>
        </p:spPr>
        <p:txBody>
          <a:bodyPr>
            <a:normAutofit fontScale="77500" lnSpcReduction="20000"/>
          </a:bodyPr>
          <a:lstStyle/>
          <a:p>
            <a:r>
              <a:rPr lang="pl-PL" altLang="ko-KR" b="1" dirty="0"/>
              <a:t>Klawiatura zewnętrzna (opcja)</a:t>
            </a:r>
          </a:p>
          <a:p>
            <a:pPr marL="463550" indent="-28575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pl-PL" altLang="ko-KR" dirty="0">
                <a:ea typeface="맑은 고딕" panose="020B0503020000020004" pitchFamily="50" charset="-127"/>
              </a:rPr>
              <a:t>Zdalna klawiatura pozwala użytkownikowi sterować napędem z dalszej odległości, oszczędzając kłopotów z bezpośrednim programowaniem napędu zwłaszcza gdy mamy ograniczony dostęp do przemiennika poprzez zainstalowanie go w szafie.</a:t>
            </a:r>
            <a:endParaRPr lang="en-US" altLang="ko-KR" dirty="0">
              <a:ea typeface="맑은 고딕" panose="020B0503020000020004" pitchFamily="50" charset="-127"/>
            </a:endParaRPr>
          </a:p>
          <a:p>
            <a:pPr marL="463550" indent="-28575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pl-PL" altLang="ko-KR" dirty="0">
                <a:ea typeface="맑은 고딕" panose="020B0503020000020004" pitchFamily="50" charset="-127"/>
              </a:rPr>
              <a:t>Zdalna klawiatura jest dostępna dla aplikacji z wieloma napędami które wymagają tych samych ustawień parametrów. Wystarczy użyć zdalnej klawiatury aby skopiować parametry</a:t>
            </a:r>
          </a:p>
          <a:p>
            <a:pPr marL="463550" indent="-285750">
              <a:lnSpc>
                <a:spcPct val="160000"/>
              </a:lnSpc>
              <a:buFont typeface="Wingdings" panose="05000000000000000000" pitchFamily="2" charset="2"/>
              <a:buChar char="§"/>
            </a:pPr>
            <a:endParaRPr lang="pl-PL" altLang="ko-KR" dirty="0">
              <a:ea typeface="맑은 고딕" panose="020B0503020000020004" pitchFamily="50" charset="-127"/>
            </a:endParaRPr>
          </a:p>
          <a:p>
            <a:pPr marL="177800">
              <a:lnSpc>
                <a:spcPct val="160000"/>
              </a:lnSpc>
            </a:pPr>
            <a:r>
              <a:rPr lang="pl-PL" altLang="ko-KR" b="1" dirty="0"/>
              <a:t>Kopiowanie parametrów poprzez Smart </a:t>
            </a:r>
            <a:r>
              <a:rPr lang="pl-PL" altLang="ko-KR" b="1" dirty="0" err="1"/>
              <a:t>Copier</a:t>
            </a:r>
            <a:r>
              <a:rPr lang="pl-PL" altLang="ko-KR" b="1" dirty="0"/>
              <a:t> (opcja)</a:t>
            </a:r>
          </a:p>
          <a:p>
            <a:pPr marL="463550" indent="-28575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pl-PL" altLang="ko-KR" dirty="0">
                <a:ea typeface="맑은 고딕" panose="020B0503020000020004" pitchFamily="50" charset="-127"/>
              </a:rPr>
              <a:t>Możliwość kopiowania i zapisu oprogramowania przemiennika za pomocą Smart </a:t>
            </a:r>
            <a:r>
              <a:rPr lang="pl-PL" altLang="ko-KR" dirty="0" err="1">
                <a:ea typeface="맑은 고딕" panose="020B0503020000020004" pitchFamily="50" charset="-127"/>
              </a:rPr>
              <a:t>Copier</a:t>
            </a:r>
            <a:endParaRPr lang="en-US" altLang="ko-KR" dirty="0">
              <a:ea typeface="맑은 고딕" panose="020B0503020000020004" pitchFamily="50" charset="-127"/>
            </a:endParaRPr>
          </a:p>
          <a:p>
            <a:pPr marL="177800">
              <a:lnSpc>
                <a:spcPct val="160000"/>
              </a:lnSpc>
            </a:pPr>
            <a:endParaRPr lang="pl-PL" altLang="ko-KR" dirty="0">
              <a:ea typeface="맑은 고딕" panose="020B0503020000020004" pitchFamily="50" charset="-127"/>
            </a:endParaRPr>
          </a:p>
          <a:p>
            <a:pPr marL="463550" indent="-285750">
              <a:lnSpc>
                <a:spcPct val="160000"/>
              </a:lnSpc>
              <a:buFont typeface="Wingdings" panose="05000000000000000000" pitchFamily="2" charset="2"/>
              <a:buChar char="§"/>
            </a:pPr>
            <a:endParaRPr lang="pl-PL" altLang="ko-KR" dirty="0">
              <a:ea typeface="맑은 고딕" panose="020B0503020000020004" pitchFamily="50" charset="-127"/>
            </a:endParaRPr>
          </a:p>
          <a:p>
            <a:pPr marL="463550" indent="-285750">
              <a:lnSpc>
                <a:spcPct val="160000"/>
              </a:lnSpc>
              <a:buFont typeface="Wingdings" panose="05000000000000000000" pitchFamily="2" charset="2"/>
              <a:buChar char="§"/>
            </a:pPr>
            <a:endParaRPr lang="ko-KR" altLang="en-US" dirty="0">
              <a:ea typeface="맑은 고딕" panose="020B0503020000020004" pitchFamily="50" charset="-127"/>
            </a:endParaRPr>
          </a:p>
          <a:p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808E04C0-338B-4087-A70E-707A591C4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22" y="869062"/>
            <a:ext cx="4885509" cy="516301"/>
          </a:xfrm>
        </p:spPr>
        <p:txBody>
          <a:bodyPr>
            <a:noAutofit/>
          </a:bodyPr>
          <a:lstStyle/>
          <a:p>
            <a:r>
              <a:rPr lang="pl-PL" altLang="ko-KR" dirty="0"/>
              <a:t>Przyjazny dla użytkownika</a:t>
            </a:r>
            <a:br>
              <a:rPr lang="ko-KR" altLang="en-US" dirty="0"/>
            </a:br>
            <a:endParaRPr lang="pl-PL" dirty="0"/>
          </a:p>
        </p:txBody>
      </p:sp>
      <p:pic>
        <p:nvPicPr>
          <p:cNvPr id="5" name="그림 21">
            <a:extLst>
              <a:ext uri="{FF2B5EF4-FFF2-40B4-BE49-F238E27FC236}">
                <a16:creationId xmlns:a16="http://schemas.microsoft.com/office/drawing/2014/main" id="{37D19E8A-730D-490B-88D3-F82AB3724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262" y="1385363"/>
            <a:ext cx="2987918" cy="1760737"/>
          </a:xfrm>
          <a:prstGeom prst="rect">
            <a:avLst/>
          </a:prstGeom>
        </p:spPr>
      </p:pic>
      <p:pic>
        <p:nvPicPr>
          <p:cNvPr id="6" name="그림 23">
            <a:extLst>
              <a:ext uri="{FF2B5EF4-FFF2-40B4-BE49-F238E27FC236}">
                <a16:creationId xmlns:a16="http://schemas.microsoft.com/office/drawing/2014/main" id="{8E69866B-48C6-473A-8116-DE4D15160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521" y="3429000"/>
            <a:ext cx="3056659" cy="2078182"/>
          </a:xfrm>
          <a:prstGeom prst="rect">
            <a:avLst/>
          </a:prstGeom>
        </p:spPr>
      </p:pic>
      <p:sp>
        <p:nvSpPr>
          <p:cNvPr id="7" name="TextBox 26">
            <a:extLst>
              <a:ext uri="{FF2B5EF4-FFF2-40B4-BE49-F238E27FC236}">
                <a16:creationId xmlns:a16="http://schemas.microsoft.com/office/drawing/2014/main" id="{A77DFD11-5687-4A64-B3EE-2AFBBF12BF9F}"/>
              </a:ext>
            </a:extLst>
          </p:cNvPr>
          <p:cNvSpPr txBox="1"/>
          <p:nvPr/>
        </p:nvSpPr>
        <p:spPr>
          <a:xfrm>
            <a:off x="5231521" y="3146100"/>
            <a:ext cx="3136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ea typeface="맑은 고딕" panose="020B0503020000020004" pitchFamily="50" charset="-127"/>
              </a:rPr>
              <a:t>&lt;G100 </a:t>
            </a:r>
            <a:r>
              <a:rPr lang="pl-PL" altLang="ko-KR" sz="1000" dirty="0">
                <a:ea typeface="맑은 고딕" panose="020B0503020000020004" pitchFamily="50" charset="-127"/>
              </a:rPr>
              <a:t>panel zewnętrzny</a:t>
            </a:r>
            <a:r>
              <a:rPr lang="en-US" altLang="ko-KR" sz="1000" dirty="0">
                <a:ea typeface="맑은 고딕" panose="020B0503020000020004" pitchFamily="50" charset="-127"/>
              </a:rPr>
              <a:t>&gt;</a:t>
            </a:r>
            <a:endParaRPr lang="ko-KR" altLang="en-US" sz="1000" dirty="0">
              <a:ea typeface="맑은 고딕" panose="020B0503020000020004" pitchFamily="50" charset="-127"/>
            </a:endParaRPr>
          </a:p>
        </p:txBody>
      </p:sp>
      <p:sp>
        <p:nvSpPr>
          <p:cNvPr id="8" name="TextBox 27">
            <a:extLst>
              <a:ext uri="{FF2B5EF4-FFF2-40B4-BE49-F238E27FC236}">
                <a16:creationId xmlns:a16="http://schemas.microsoft.com/office/drawing/2014/main" id="{9D6C3C36-DA16-4AE7-84CD-E4B9A665E805}"/>
              </a:ext>
            </a:extLst>
          </p:cNvPr>
          <p:cNvSpPr txBox="1"/>
          <p:nvPr/>
        </p:nvSpPr>
        <p:spPr>
          <a:xfrm>
            <a:off x="5269276" y="5472637"/>
            <a:ext cx="3136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ea typeface="맑은 고딕" panose="020B0503020000020004" pitchFamily="50" charset="-127"/>
              </a:rPr>
              <a:t>&lt;Smart Copier&gt;</a:t>
            </a:r>
            <a:endParaRPr lang="ko-KR" altLang="en-US" sz="1000" dirty="0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0268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D445987C-E339-4242-8FA2-CB4B05393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775" y="1231320"/>
            <a:ext cx="6858000" cy="2852093"/>
          </a:xfrm>
        </p:spPr>
        <p:txBody>
          <a:bodyPr/>
          <a:lstStyle/>
          <a:p>
            <a:r>
              <a:rPr lang="en-US" altLang="ko-KR" b="1" kern="0" dirty="0"/>
              <a:t>Drive View 9</a:t>
            </a:r>
            <a:endParaRPr lang="pl-PL" altLang="ko-KR" b="1" kern="0" dirty="0"/>
          </a:p>
          <a:p>
            <a:pPr marL="463550" indent="-285750">
              <a:buFont typeface="Wingdings" panose="05000000000000000000" pitchFamily="2" charset="2"/>
              <a:buChar char="§"/>
            </a:pPr>
            <a:r>
              <a:rPr lang="pl-PL" altLang="ko-KR" kern="0" dirty="0">
                <a:ea typeface="맑은 고딕" panose="020B0503020000020004" pitchFamily="50" charset="-127"/>
              </a:rPr>
              <a:t>Zarządzanie unikalnymi ustawieniami dla wszystkich napędów za pomocą komputera osobistego (PC)</a:t>
            </a:r>
            <a:endParaRPr lang="en-US" altLang="ko-KR" kern="0" dirty="0">
              <a:ea typeface="맑은 고딕" panose="020B0503020000020004" pitchFamily="50" charset="-127"/>
            </a:endParaRPr>
          </a:p>
          <a:p>
            <a:pPr marL="463550" indent="-285750">
              <a:buFont typeface="Wingdings" panose="05000000000000000000" pitchFamily="2" charset="2"/>
              <a:buChar char="§"/>
            </a:pPr>
            <a:r>
              <a:rPr lang="pl-PL" altLang="ko-KR" kern="0" dirty="0">
                <a:ea typeface="맑은 고딕" panose="020B0503020000020004" pitchFamily="50" charset="-127"/>
              </a:rPr>
              <a:t>Niezbędne narzędzie do konfiguracji i konserwacji napędów. Umożliwia edytowanie parametrów, uzyskiwanie dostępu do wszystkich monitorów, tworzenia niestandardowych sekwencji i obserwowania wydajności za pomocą oscyloskopu</a:t>
            </a:r>
            <a:endParaRPr lang="en-US" altLang="ko-KR" kern="0" dirty="0">
              <a:ea typeface="맑은 고딕" panose="020B0503020000020004" pitchFamily="50" charset="-127"/>
            </a:endParaRPr>
          </a:p>
          <a:p>
            <a:pPr marL="463550" indent="-285750">
              <a:buFont typeface="Wingdings" panose="05000000000000000000" pitchFamily="2" charset="2"/>
              <a:buChar char="§"/>
            </a:pPr>
            <a:r>
              <a:rPr lang="pl-PL" altLang="ko-KR" kern="0" dirty="0">
                <a:ea typeface="맑은 고딕" panose="020B0503020000020004" pitchFamily="50" charset="-127"/>
              </a:rPr>
              <a:t>Funkcja Drive </a:t>
            </a:r>
            <a:r>
              <a:rPr lang="pl-PL" altLang="ko-KR" kern="0" dirty="0" err="1">
                <a:ea typeface="맑은 고딕" panose="020B0503020000020004" pitchFamily="50" charset="-127"/>
              </a:rPr>
              <a:t>Replacement</a:t>
            </a:r>
            <a:r>
              <a:rPr lang="pl-PL" altLang="ko-KR" kern="0" dirty="0">
                <a:ea typeface="맑은 고딕" panose="020B0503020000020004" pitchFamily="50" charset="-127"/>
              </a:rPr>
              <a:t> w Drive </a:t>
            </a:r>
            <a:r>
              <a:rPr lang="pl-PL" altLang="ko-KR" kern="0" dirty="0" err="1">
                <a:ea typeface="맑은 고딕" panose="020B0503020000020004" pitchFamily="50" charset="-127"/>
              </a:rPr>
              <a:t>View</a:t>
            </a:r>
            <a:r>
              <a:rPr lang="pl-PL" altLang="ko-KR" kern="0" dirty="0">
                <a:ea typeface="맑은 고딕" panose="020B0503020000020004" pitchFamily="50" charset="-127"/>
              </a:rPr>
              <a:t> 9 oszczędza czas podczas wymiany sprzętu i aktualizacji aplikacji poprzez automatyczne programowanie parametrów dla pełnej kompatybilności</a:t>
            </a:r>
            <a:endParaRPr lang="en-US" altLang="ko-KR" kern="0" dirty="0">
              <a:ea typeface="맑은 고딕" panose="020B0503020000020004" pitchFamily="50" charset="-127"/>
            </a:endParaRPr>
          </a:p>
          <a:p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3059FD10-61BA-4EDF-B596-DF7DED0A2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22" y="869062"/>
            <a:ext cx="4885509" cy="516301"/>
          </a:xfrm>
        </p:spPr>
        <p:txBody>
          <a:bodyPr>
            <a:noAutofit/>
          </a:bodyPr>
          <a:lstStyle/>
          <a:p>
            <a:r>
              <a:rPr lang="pl-PL" altLang="ko-KR" dirty="0"/>
              <a:t>Przyjazny dla użytkownika</a:t>
            </a:r>
            <a:br>
              <a:rPr lang="ko-KR" altLang="en-US" dirty="0"/>
            </a:br>
            <a:endParaRPr lang="pl-PL" dirty="0"/>
          </a:p>
        </p:txBody>
      </p:sp>
      <p:grpSp>
        <p:nvGrpSpPr>
          <p:cNvPr id="5" name="그룹 38">
            <a:extLst>
              <a:ext uri="{FF2B5EF4-FFF2-40B4-BE49-F238E27FC236}">
                <a16:creationId xmlns:a16="http://schemas.microsoft.com/office/drawing/2014/main" id="{F8C13223-672C-4741-927F-1254BE30A32E}"/>
              </a:ext>
            </a:extLst>
          </p:cNvPr>
          <p:cNvGrpSpPr/>
          <p:nvPr/>
        </p:nvGrpSpPr>
        <p:grpSpPr>
          <a:xfrm>
            <a:off x="920100" y="3929369"/>
            <a:ext cx="2964448" cy="2702674"/>
            <a:chOff x="2046649" y="4334907"/>
            <a:chExt cx="2566978" cy="2063159"/>
          </a:xfrm>
        </p:grpSpPr>
        <p:pic>
          <p:nvPicPr>
            <p:cNvPr id="6" name="그림 13">
              <a:extLst>
                <a:ext uri="{FF2B5EF4-FFF2-40B4-BE49-F238E27FC236}">
                  <a16:creationId xmlns:a16="http://schemas.microsoft.com/office/drawing/2014/main" id="{CC006BBD-EE0B-4321-BE43-F512D2D9F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46649" y="4334907"/>
              <a:ext cx="2465914" cy="2063159"/>
            </a:xfrm>
            <a:prstGeom prst="rect">
              <a:avLst/>
            </a:prstGeom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2085840A-0701-4CAF-9D54-4BA823A030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7276" y="5629585"/>
              <a:ext cx="570455" cy="748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25">
              <a:extLst>
                <a:ext uri="{FF2B5EF4-FFF2-40B4-BE49-F238E27FC236}">
                  <a16:creationId xmlns:a16="http://schemas.microsoft.com/office/drawing/2014/main" id="{82D6BA71-8552-4A8C-8BAB-CC6F9EB5F2F2}"/>
                </a:ext>
              </a:extLst>
            </p:cNvPr>
            <p:cNvSpPr txBox="1"/>
            <p:nvPr/>
          </p:nvSpPr>
          <p:spPr>
            <a:xfrm>
              <a:off x="3680940" y="5369452"/>
              <a:ext cx="43267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800" dirty="0"/>
                <a:t>Write</a:t>
              </a:r>
              <a:endParaRPr lang="ko-KR" altLang="en-US" sz="800" dirty="0"/>
            </a:p>
          </p:txBody>
        </p:sp>
        <p:sp>
          <p:nvSpPr>
            <p:cNvPr id="9" name="TextBox 26">
              <a:extLst>
                <a:ext uri="{FF2B5EF4-FFF2-40B4-BE49-F238E27FC236}">
                  <a16:creationId xmlns:a16="http://schemas.microsoft.com/office/drawing/2014/main" id="{05EA85BB-AE1E-497D-A792-BEB83DF073CE}"/>
                </a:ext>
              </a:extLst>
            </p:cNvPr>
            <p:cNvSpPr txBox="1"/>
            <p:nvPr/>
          </p:nvSpPr>
          <p:spPr>
            <a:xfrm>
              <a:off x="4180956" y="4848145"/>
              <a:ext cx="43267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800" dirty="0"/>
                <a:t>Read</a:t>
              </a:r>
              <a:endParaRPr lang="ko-KR" altLang="en-US" sz="800" dirty="0"/>
            </a:p>
          </p:txBody>
        </p:sp>
      </p:grpSp>
      <p:pic>
        <p:nvPicPr>
          <p:cNvPr id="10" name="그림 14">
            <a:extLst>
              <a:ext uri="{FF2B5EF4-FFF2-40B4-BE49-F238E27FC236}">
                <a16:creationId xmlns:a16="http://schemas.microsoft.com/office/drawing/2014/main" id="{4018D021-B1A4-41D0-9641-FC2367E36B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447"/>
          <a:stretch/>
        </p:blipFill>
        <p:spPr>
          <a:xfrm>
            <a:off x="6165058" y="3438938"/>
            <a:ext cx="2103434" cy="10067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그림 37">
            <a:extLst>
              <a:ext uri="{FF2B5EF4-FFF2-40B4-BE49-F238E27FC236}">
                <a16:creationId xmlns:a16="http://schemas.microsoft.com/office/drawing/2014/main" id="{4902E94F-804C-4516-9024-C452057316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9160" y="4621998"/>
            <a:ext cx="2757847" cy="188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84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C6EE5AF1-5887-4FB9-B2E4-C3A54C571D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ea typeface="맑은 고딕" panose="020B0503020000020004" pitchFamily="50" charset="-127"/>
              </a:rPr>
              <a:t> </a:t>
            </a:r>
            <a:r>
              <a:rPr lang="pl-PL" altLang="ko-KR" dirty="0">
                <a:solidFill>
                  <a:schemeClr val="tx2">
                    <a:lumMod val="75000"/>
                  </a:schemeClr>
                </a:solidFill>
                <a:ea typeface="맑은 고딕" panose="020B0503020000020004" pitchFamily="50" charset="-127"/>
              </a:rPr>
              <a:t>Łatwy w instalacji</a:t>
            </a:r>
            <a:endParaRPr lang="en-US" altLang="ko-KR" dirty="0">
              <a:solidFill>
                <a:schemeClr val="tx2">
                  <a:lumMod val="75000"/>
                </a:schemeClr>
              </a:solidFill>
              <a:ea typeface="맑은 고딕" panose="020B0503020000020004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ea typeface="맑은 고딕" panose="020B0503020000020004" pitchFamily="50" charset="-127"/>
              </a:rPr>
              <a:t> </a:t>
            </a:r>
            <a:r>
              <a:rPr lang="pl-PL" altLang="ko-KR" dirty="0">
                <a:solidFill>
                  <a:schemeClr val="tx2">
                    <a:lumMod val="75000"/>
                  </a:schemeClr>
                </a:solidFill>
                <a:ea typeface="맑은 고딕" panose="020B0503020000020004" pitchFamily="50" charset="-127"/>
              </a:rPr>
              <a:t>Komunikacja 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ea typeface="맑은 고딕" panose="020B0503020000020004" pitchFamily="50" charset="-127"/>
              </a:rPr>
              <a:t>RS-485 </a:t>
            </a:r>
            <a:r>
              <a:rPr lang="pl-PL" altLang="ko-KR" dirty="0">
                <a:solidFill>
                  <a:schemeClr val="tx2">
                    <a:lumMod val="75000"/>
                  </a:schemeClr>
                </a:solidFill>
                <a:ea typeface="맑은 고딕" panose="020B0503020000020004" pitchFamily="50" charset="-127"/>
              </a:rPr>
              <a:t>poprzez terminal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ea typeface="맑은 고딕" panose="020B0503020000020004" pitchFamily="50" charset="-127"/>
              </a:rPr>
              <a:t> RJ-45 </a:t>
            </a:r>
            <a:r>
              <a:rPr lang="pl-PL" altLang="ko-KR" dirty="0">
                <a:solidFill>
                  <a:schemeClr val="tx2">
                    <a:lumMod val="75000"/>
                  </a:schemeClr>
                </a:solidFill>
                <a:ea typeface="맑은 고딕" panose="020B0503020000020004" pitchFamily="50" charset="-127"/>
              </a:rPr>
              <a:t> oraz 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ea typeface="맑은 고딕" panose="020B0503020000020004" pitchFamily="50" charset="-127"/>
              </a:rPr>
              <a:t>I/O </a:t>
            </a:r>
          </a:p>
          <a:p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00D39C2B-4D94-43C7-A02F-3E289098C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22" y="869062"/>
            <a:ext cx="4885509" cy="516301"/>
          </a:xfrm>
        </p:spPr>
        <p:txBody>
          <a:bodyPr>
            <a:noAutofit/>
          </a:bodyPr>
          <a:lstStyle/>
          <a:p>
            <a:r>
              <a:rPr lang="pl-PL" altLang="ko-KR" dirty="0"/>
              <a:t>Przyjazny dla użytkownika</a:t>
            </a:r>
            <a:br>
              <a:rPr lang="ko-KR" altLang="en-US" dirty="0"/>
            </a:br>
            <a:endParaRPr lang="pl-PL" dirty="0"/>
          </a:p>
        </p:txBody>
      </p:sp>
      <p:sp>
        <p:nvSpPr>
          <p:cNvPr id="5" name="직사각형 47">
            <a:extLst>
              <a:ext uri="{FF2B5EF4-FFF2-40B4-BE49-F238E27FC236}">
                <a16:creationId xmlns:a16="http://schemas.microsoft.com/office/drawing/2014/main" id="{33EE0E65-E949-411E-9B4A-3FF37EED8A76}"/>
              </a:ext>
            </a:extLst>
          </p:cNvPr>
          <p:cNvSpPr/>
          <p:nvPr/>
        </p:nvSpPr>
        <p:spPr>
          <a:xfrm>
            <a:off x="503238" y="4595078"/>
            <a:ext cx="7169319" cy="1914780"/>
          </a:xfrm>
          <a:prstGeom prst="rect">
            <a:avLst/>
          </a:prstGeom>
          <a:noFill/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l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kumimoji="0" lang="en-US" altLang="ko-KR" sz="11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6" name="직사각형 47">
            <a:extLst>
              <a:ext uri="{FF2B5EF4-FFF2-40B4-BE49-F238E27FC236}">
                <a16:creationId xmlns:a16="http://schemas.microsoft.com/office/drawing/2014/main" id="{D4A198D3-EF70-4DFD-AB6C-61F19B144628}"/>
              </a:ext>
            </a:extLst>
          </p:cNvPr>
          <p:cNvSpPr/>
          <p:nvPr/>
        </p:nvSpPr>
        <p:spPr>
          <a:xfrm>
            <a:off x="503237" y="2467599"/>
            <a:ext cx="7169319" cy="1914780"/>
          </a:xfrm>
          <a:prstGeom prst="rect">
            <a:avLst/>
          </a:prstGeom>
          <a:noFill/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l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kumimoji="0" lang="en-US" altLang="ko-KR" sz="11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B99E714-3112-4AAF-9307-544F475C7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34" y="2842607"/>
            <a:ext cx="1104280" cy="144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29">
            <a:extLst>
              <a:ext uri="{FF2B5EF4-FFF2-40B4-BE49-F238E27FC236}">
                <a16:creationId xmlns:a16="http://schemas.microsoft.com/office/drawing/2014/main" id="{0A8C150C-2290-45BD-9BDF-BE0A17A27F1D}"/>
              </a:ext>
            </a:extLst>
          </p:cNvPr>
          <p:cNvSpPr/>
          <p:nvPr/>
        </p:nvSpPr>
        <p:spPr bwMode="auto">
          <a:xfrm>
            <a:off x="1108889" y="3498595"/>
            <a:ext cx="234893" cy="24874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ko-KR" altLang="en-US" sz="18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18674866-6F7E-4685-B195-16441F1F0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3471" y="2849284"/>
            <a:ext cx="1219889" cy="13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393FD40-0FC7-4464-BE49-B76339EDE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7238" y="2812782"/>
            <a:ext cx="1336077" cy="144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74CA0945-C5E1-4211-99E1-CC1979B88B47}"/>
              </a:ext>
            </a:extLst>
          </p:cNvPr>
          <p:cNvSpPr/>
          <p:nvPr/>
        </p:nvSpPr>
        <p:spPr>
          <a:xfrm>
            <a:off x="3050941" y="3343725"/>
            <a:ext cx="494951" cy="313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모서리가 둥근 직사각형 95">
            <a:extLst>
              <a:ext uri="{FF2B5EF4-FFF2-40B4-BE49-F238E27FC236}">
                <a16:creationId xmlns:a16="http://schemas.microsoft.com/office/drawing/2014/main" id="{F73DA780-7689-474F-A698-8DF855F2107F}"/>
              </a:ext>
            </a:extLst>
          </p:cNvPr>
          <p:cNvSpPr/>
          <p:nvPr/>
        </p:nvSpPr>
        <p:spPr bwMode="auto">
          <a:xfrm>
            <a:off x="1108889" y="2299425"/>
            <a:ext cx="2398465" cy="278268"/>
          </a:xfrm>
          <a:prstGeom prst="round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pl-PL" altLang="ko-KR" sz="1200" kern="0" dirty="0">
              <a:solidFill>
                <a:schemeClr val="bg1"/>
              </a:solidFill>
              <a:ea typeface="맑은 고딕"/>
              <a:cs typeface="Arial"/>
            </a:endParaRPr>
          </a:p>
          <a:p>
            <a:pPr algn="ctr"/>
            <a:r>
              <a:rPr lang="pl-PL" altLang="ko-KR" sz="1200" kern="0" dirty="0">
                <a:solidFill>
                  <a:schemeClr val="bg1"/>
                </a:solidFill>
                <a:ea typeface="맑은 고딕"/>
                <a:cs typeface="Arial"/>
              </a:rPr>
              <a:t>G100 instalacja opcji</a:t>
            </a:r>
          </a:p>
          <a:p>
            <a:pPr algn="ctr"/>
            <a:endParaRPr lang="en-US" altLang="ko-KR" sz="1200" kern="0" dirty="0">
              <a:solidFill>
                <a:schemeClr val="bg1"/>
              </a:solidFill>
              <a:ea typeface="맑은 고딕"/>
              <a:cs typeface="Arial"/>
            </a:endParaRPr>
          </a:p>
        </p:txBody>
      </p:sp>
      <p:sp>
        <p:nvSpPr>
          <p:cNvPr id="15" name="모서리가 둥근 직사각형 27">
            <a:extLst>
              <a:ext uri="{FF2B5EF4-FFF2-40B4-BE49-F238E27FC236}">
                <a16:creationId xmlns:a16="http://schemas.microsoft.com/office/drawing/2014/main" id="{7B81D705-1B19-4A44-BD18-D5F76A993C77}"/>
              </a:ext>
            </a:extLst>
          </p:cNvPr>
          <p:cNvSpPr/>
          <p:nvPr/>
        </p:nvSpPr>
        <p:spPr bwMode="auto">
          <a:xfrm>
            <a:off x="624629" y="2629907"/>
            <a:ext cx="566608" cy="21937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l-PL" altLang="ko-KR" sz="1000" b="1" dirty="0">
                <a:solidFill>
                  <a:schemeClr val="bg1"/>
                </a:solidFill>
                <a:ea typeface="맑은 고딕" panose="020B0503020000020004" pitchFamily="50" charset="-127"/>
              </a:rPr>
              <a:t>Krok </a:t>
            </a:r>
            <a:r>
              <a:rPr lang="en-US" altLang="ko-KR" sz="1000" b="1" dirty="0">
                <a:solidFill>
                  <a:schemeClr val="bg1"/>
                </a:solidFill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ea typeface="맑은 고딕" panose="020B0503020000020004" pitchFamily="50" charset="-127"/>
            </a:endParaRPr>
          </a:p>
        </p:txBody>
      </p:sp>
      <p:sp>
        <p:nvSpPr>
          <p:cNvPr id="16" name="모서리가 둥근 직사각형 27">
            <a:extLst>
              <a:ext uri="{FF2B5EF4-FFF2-40B4-BE49-F238E27FC236}">
                <a16:creationId xmlns:a16="http://schemas.microsoft.com/office/drawing/2014/main" id="{BBC507CB-5811-4A94-9435-934CB6CDE6DF}"/>
              </a:ext>
            </a:extLst>
          </p:cNvPr>
          <p:cNvSpPr/>
          <p:nvPr/>
        </p:nvSpPr>
        <p:spPr bwMode="auto">
          <a:xfrm>
            <a:off x="5312830" y="2596744"/>
            <a:ext cx="566608" cy="21937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l-PL" altLang="ko-KR" sz="1000" b="1" dirty="0">
                <a:solidFill>
                  <a:schemeClr val="bg1"/>
                </a:solidFill>
                <a:ea typeface="맑은 고딕" panose="020B0503020000020004" pitchFamily="50" charset="-127"/>
              </a:rPr>
              <a:t>Krok 2</a:t>
            </a:r>
            <a:endParaRPr lang="ko-KR" altLang="en-US" sz="1000" b="1" dirty="0">
              <a:solidFill>
                <a:schemeClr val="bg1"/>
              </a:solidFill>
              <a:ea typeface="맑은 고딕" panose="020B0503020000020004" pitchFamily="50" charset="-127"/>
            </a:endParaRPr>
          </a:p>
        </p:txBody>
      </p:sp>
      <p:sp>
        <p:nvSpPr>
          <p:cNvPr id="17" name="TextBox 39">
            <a:extLst>
              <a:ext uri="{FF2B5EF4-FFF2-40B4-BE49-F238E27FC236}">
                <a16:creationId xmlns:a16="http://schemas.microsoft.com/office/drawing/2014/main" id="{97204726-6C73-4C83-AF32-5F14FCF6B848}"/>
              </a:ext>
            </a:extLst>
          </p:cNvPr>
          <p:cNvSpPr txBox="1"/>
          <p:nvPr/>
        </p:nvSpPr>
        <p:spPr>
          <a:xfrm>
            <a:off x="1880291" y="3182165"/>
            <a:ext cx="13661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latinLnBrk="0" hangingPunct="0"/>
            <a:r>
              <a:rPr lang="pl-PL" altLang="ko-KR" sz="1000" b="1" dirty="0">
                <a:solidFill>
                  <a:srgbClr val="FF0000"/>
                </a:solidFill>
                <a:latin typeface="맑은 고딕" pitchFamily="50" charset="-127"/>
                <a:ea typeface="맑은 고딕" panose="020B0503020000020004" pitchFamily="50" charset="-127"/>
              </a:rPr>
              <a:t>Zdejmij pokrywkę </a:t>
            </a:r>
            <a:endParaRPr lang="ko-KR" altLang="en-US" sz="1000" b="1" dirty="0">
              <a:solidFill>
                <a:srgbClr val="FF0000"/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8" name="직선 화살표 연결선 41">
            <a:extLst>
              <a:ext uri="{FF2B5EF4-FFF2-40B4-BE49-F238E27FC236}">
                <a16:creationId xmlns:a16="http://schemas.microsoft.com/office/drawing/2014/main" id="{96B841D5-7600-422A-A458-7B9C8DDFC0A9}"/>
              </a:ext>
            </a:extLst>
          </p:cNvPr>
          <p:cNvCxnSpPr/>
          <p:nvPr/>
        </p:nvCxnSpPr>
        <p:spPr bwMode="auto">
          <a:xfrm flipV="1">
            <a:off x="1301189" y="3359405"/>
            <a:ext cx="689715" cy="27965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19" name="TextBox 45">
            <a:extLst>
              <a:ext uri="{FF2B5EF4-FFF2-40B4-BE49-F238E27FC236}">
                <a16:creationId xmlns:a16="http://schemas.microsoft.com/office/drawing/2014/main" id="{7CE516EC-2BA9-4D2F-AD84-FDABA5AA052B}"/>
              </a:ext>
            </a:extLst>
          </p:cNvPr>
          <p:cNvSpPr txBox="1"/>
          <p:nvPr/>
        </p:nvSpPr>
        <p:spPr>
          <a:xfrm>
            <a:off x="3798510" y="3813499"/>
            <a:ext cx="174678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eaLnBrk="0" latinLnBrk="0" hangingPunct="0"/>
            <a:r>
              <a:rPr lang="pl-PL" altLang="ko-KR" sz="1000" b="1" dirty="0">
                <a:solidFill>
                  <a:srgbClr val="FF0000"/>
                </a:solidFill>
                <a:latin typeface="맑은 고딕" pitchFamily="50" charset="-127"/>
                <a:ea typeface="맑은 고딕" panose="020B0503020000020004" pitchFamily="50" charset="-127"/>
              </a:rPr>
              <a:t>Umieść w zatrzasku</a:t>
            </a:r>
            <a:endParaRPr lang="ko-KR" altLang="en-US" sz="1000" b="1" dirty="0">
              <a:solidFill>
                <a:srgbClr val="FF0000"/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0" name="직선 화살표 연결선 42">
            <a:extLst>
              <a:ext uri="{FF2B5EF4-FFF2-40B4-BE49-F238E27FC236}">
                <a16:creationId xmlns:a16="http://schemas.microsoft.com/office/drawing/2014/main" id="{A686BA2C-5622-4AE0-BE7F-08E7F3872008}"/>
              </a:ext>
            </a:extLst>
          </p:cNvPr>
          <p:cNvCxnSpPr/>
          <p:nvPr/>
        </p:nvCxnSpPr>
        <p:spPr bwMode="auto">
          <a:xfrm>
            <a:off x="4548814" y="3603380"/>
            <a:ext cx="23186" cy="3297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21" name="TextBox 43">
            <a:extLst>
              <a:ext uri="{FF2B5EF4-FFF2-40B4-BE49-F238E27FC236}">
                <a16:creationId xmlns:a16="http://schemas.microsoft.com/office/drawing/2014/main" id="{F9E5484C-F237-413B-A072-0DBF6869C6A9}"/>
              </a:ext>
            </a:extLst>
          </p:cNvPr>
          <p:cNvSpPr txBox="1"/>
          <p:nvPr/>
        </p:nvSpPr>
        <p:spPr>
          <a:xfrm>
            <a:off x="6325159" y="3768234"/>
            <a:ext cx="7537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eaLnBrk="0" latinLnBrk="0" hangingPunct="0"/>
            <a:r>
              <a:rPr lang="pl-PL" altLang="ko-KR" sz="1000" b="1" dirty="0">
                <a:solidFill>
                  <a:srgbClr val="0000FF"/>
                </a:solidFill>
                <a:latin typeface="맑은 고딕" pitchFamily="50" charset="-127"/>
                <a:ea typeface="맑은 고딕" panose="020B0503020000020004" pitchFamily="50" charset="-127"/>
              </a:rPr>
              <a:t>Opcja </a:t>
            </a:r>
            <a:r>
              <a:rPr lang="pl-PL" altLang="ko-KR" sz="1000" b="1" dirty="0" err="1">
                <a:solidFill>
                  <a:srgbClr val="0000FF"/>
                </a:solidFill>
                <a:latin typeface="맑은 고딕" pitchFamily="50" charset="-127"/>
                <a:ea typeface="맑은 고딕" panose="020B0503020000020004" pitchFamily="50" charset="-127"/>
              </a:rPr>
              <a:t>karrta</a:t>
            </a:r>
            <a:endParaRPr lang="ko-KR" altLang="en-US" sz="1000" b="1" dirty="0">
              <a:solidFill>
                <a:srgbClr val="FF0000"/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2" name="직선 화살표 연결선 44">
            <a:extLst>
              <a:ext uri="{FF2B5EF4-FFF2-40B4-BE49-F238E27FC236}">
                <a16:creationId xmlns:a16="http://schemas.microsoft.com/office/drawing/2014/main" id="{F92DEE23-425D-4828-A887-377F82417600}"/>
              </a:ext>
            </a:extLst>
          </p:cNvPr>
          <p:cNvCxnSpPr/>
          <p:nvPr/>
        </p:nvCxnSpPr>
        <p:spPr bwMode="auto">
          <a:xfrm>
            <a:off x="6100359" y="3782587"/>
            <a:ext cx="261856" cy="1314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23" name="직사각형 56">
            <a:extLst>
              <a:ext uri="{FF2B5EF4-FFF2-40B4-BE49-F238E27FC236}">
                <a16:creationId xmlns:a16="http://schemas.microsoft.com/office/drawing/2014/main" id="{A010C8C6-FF07-440A-90EE-D04FC54AC81B}"/>
              </a:ext>
            </a:extLst>
          </p:cNvPr>
          <p:cNvSpPr/>
          <p:nvPr/>
        </p:nvSpPr>
        <p:spPr>
          <a:xfrm>
            <a:off x="2818842" y="4143207"/>
            <a:ext cx="47263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altLang="ko-KR" sz="1000" b="1" dirty="0">
                <a:solidFill>
                  <a:prstClr val="black"/>
                </a:solidFill>
                <a:ea typeface="맑은 고딕"/>
              </a:rPr>
              <a:t>Łatwa instalacja karty </a:t>
            </a:r>
            <a:r>
              <a:rPr lang="pl-PL" altLang="ko-KR" sz="1000" b="1" dirty="0" err="1">
                <a:solidFill>
                  <a:prstClr val="black"/>
                </a:solidFill>
                <a:ea typeface="맑은 고딕"/>
              </a:rPr>
              <a:t>opcyjnej</a:t>
            </a:r>
            <a:endParaRPr lang="en-US" altLang="ko-KR" sz="1000" b="1" dirty="0">
              <a:solidFill>
                <a:prstClr val="black"/>
              </a:solidFill>
              <a:ea typeface="맑은 고딕" pitchFamily="50" charset="-127"/>
            </a:endParaRPr>
          </a:p>
        </p:txBody>
      </p:sp>
      <p:sp>
        <p:nvSpPr>
          <p:cNvPr id="24" name="모서리가 둥근 직사각형 95">
            <a:extLst>
              <a:ext uri="{FF2B5EF4-FFF2-40B4-BE49-F238E27FC236}">
                <a16:creationId xmlns:a16="http://schemas.microsoft.com/office/drawing/2014/main" id="{C50C2A8C-7A7A-46DB-AFF0-2848F063F8D4}"/>
              </a:ext>
            </a:extLst>
          </p:cNvPr>
          <p:cNvSpPr/>
          <p:nvPr/>
        </p:nvSpPr>
        <p:spPr bwMode="auto">
          <a:xfrm>
            <a:off x="1064293" y="4508727"/>
            <a:ext cx="2398465" cy="278268"/>
          </a:xfrm>
          <a:prstGeom prst="round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pl-PL" altLang="ko-KR" sz="1200" kern="0" dirty="0">
              <a:solidFill>
                <a:schemeClr val="bg1"/>
              </a:solidFill>
              <a:ea typeface="맑은 고딕"/>
              <a:cs typeface="Arial"/>
            </a:endParaRPr>
          </a:p>
          <a:p>
            <a:pPr algn="ctr"/>
            <a:r>
              <a:rPr lang="pl-PL" altLang="ko-KR" sz="1200" kern="0" dirty="0">
                <a:solidFill>
                  <a:schemeClr val="bg1"/>
                </a:solidFill>
                <a:ea typeface="맑은 고딕"/>
                <a:cs typeface="Arial"/>
              </a:rPr>
              <a:t>RS485 komunikacja</a:t>
            </a:r>
          </a:p>
          <a:p>
            <a:pPr algn="ctr"/>
            <a:endParaRPr lang="en-US" altLang="ko-KR" sz="1200" kern="0" dirty="0">
              <a:solidFill>
                <a:schemeClr val="bg1"/>
              </a:solidFill>
              <a:ea typeface="맑은 고딕"/>
              <a:cs typeface="Arial"/>
            </a:endParaRP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3F06128D-ECF8-4FBF-8478-829A8C4DA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629" y="4954320"/>
            <a:ext cx="1267650" cy="141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직사각형 52">
            <a:extLst>
              <a:ext uri="{FF2B5EF4-FFF2-40B4-BE49-F238E27FC236}">
                <a16:creationId xmlns:a16="http://schemas.microsoft.com/office/drawing/2014/main" id="{3F7DE083-5C2A-4448-AD3A-6D8F41AD026B}"/>
              </a:ext>
            </a:extLst>
          </p:cNvPr>
          <p:cNvSpPr/>
          <p:nvPr/>
        </p:nvSpPr>
        <p:spPr bwMode="auto">
          <a:xfrm>
            <a:off x="929928" y="5522438"/>
            <a:ext cx="357921" cy="25197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ko-KR" altLang="en-US" sz="18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27" name="꺾인 연결선 54">
            <a:extLst>
              <a:ext uri="{FF2B5EF4-FFF2-40B4-BE49-F238E27FC236}">
                <a16:creationId xmlns:a16="http://schemas.microsoft.com/office/drawing/2014/main" id="{C5319970-F674-48D6-B0C6-5D9110E1ED9A}"/>
              </a:ext>
            </a:extLst>
          </p:cNvPr>
          <p:cNvCxnSpPr>
            <a:cxnSpLocks/>
          </p:cNvCxnSpPr>
          <p:nvPr/>
        </p:nvCxnSpPr>
        <p:spPr>
          <a:xfrm rot="10800000">
            <a:off x="1343782" y="5612939"/>
            <a:ext cx="1416196" cy="433696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5">
            <a:extLst>
              <a:ext uri="{FF2B5EF4-FFF2-40B4-BE49-F238E27FC236}">
                <a16:creationId xmlns:a16="http://schemas.microsoft.com/office/drawing/2014/main" id="{B535BD53-B159-432F-A35F-751018FC2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1566" y="4950360"/>
            <a:ext cx="1621849" cy="109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꺾인 연결선 53">
            <a:extLst>
              <a:ext uri="{FF2B5EF4-FFF2-40B4-BE49-F238E27FC236}">
                <a16:creationId xmlns:a16="http://schemas.microsoft.com/office/drawing/2014/main" id="{0D30BF89-DDFF-4663-BAE2-C0E1B88341E9}"/>
              </a:ext>
            </a:extLst>
          </p:cNvPr>
          <p:cNvCxnSpPr>
            <a:cxnSpLocks/>
            <a:stCxn id="32" idx="2"/>
          </p:cNvCxnSpPr>
          <p:nvPr/>
        </p:nvCxnSpPr>
        <p:spPr>
          <a:xfrm rot="5400000">
            <a:off x="3368932" y="5078349"/>
            <a:ext cx="335672" cy="1625848"/>
          </a:xfrm>
          <a:prstGeom prst="bentConnector2">
            <a:avLst/>
          </a:prstGeom>
          <a:ln w="190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51">
            <a:extLst>
              <a:ext uri="{FF2B5EF4-FFF2-40B4-BE49-F238E27FC236}">
                <a16:creationId xmlns:a16="http://schemas.microsoft.com/office/drawing/2014/main" id="{8EEFA6FC-5C49-4BC2-8B3F-34986C5CE846}"/>
              </a:ext>
            </a:extLst>
          </p:cNvPr>
          <p:cNvSpPr/>
          <p:nvPr/>
        </p:nvSpPr>
        <p:spPr bwMode="auto">
          <a:xfrm>
            <a:off x="4269996" y="5517697"/>
            <a:ext cx="159391" cy="20574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ko-KR" altLang="en-US" sz="18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4" name="직사각형 55">
            <a:extLst>
              <a:ext uri="{FF2B5EF4-FFF2-40B4-BE49-F238E27FC236}">
                <a16:creationId xmlns:a16="http://schemas.microsoft.com/office/drawing/2014/main" id="{1B2ED9E6-E6B4-446A-8768-587987A798C6}"/>
              </a:ext>
            </a:extLst>
          </p:cNvPr>
          <p:cNvSpPr/>
          <p:nvPr/>
        </p:nvSpPr>
        <p:spPr>
          <a:xfrm>
            <a:off x="4643415" y="5072628"/>
            <a:ext cx="2901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hangingPunct="0">
              <a:buFont typeface="Wingdings" panose="05000000000000000000" pitchFamily="2" charset="2"/>
              <a:buChar char="§"/>
            </a:pPr>
            <a:r>
              <a:rPr lang="pl-PL" altLang="ko-KR" sz="1000" b="1" dirty="0">
                <a:solidFill>
                  <a:prstClr val="black"/>
                </a:solidFill>
                <a:ea typeface="맑은 고딕"/>
              </a:rPr>
              <a:t>2 metody połączenia </a:t>
            </a:r>
            <a:r>
              <a:rPr lang="pl-PL" altLang="ko-KR" sz="1000" b="1" dirty="0" err="1">
                <a:solidFill>
                  <a:prstClr val="black"/>
                </a:solidFill>
                <a:ea typeface="맑은 고딕"/>
              </a:rPr>
              <a:t>Modbus</a:t>
            </a:r>
            <a:r>
              <a:rPr lang="pl-PL" altLang="ko-KR" sz="1000" b="1" dirty="0">
                <a:solidFill>
                  <a:prstClr val="black"/>
                </a:solidFill>
                <a:ea typeface="맑은 고딕"/>
              </a:rPr>
              <a:t> – zaciski S i S- oraz port RJ45.</a:t>
            </a:r>
            <a:endParaRPr lang="ko-KR" altLang="en-US" sz="1000" b="1" u="sng" dirty="0">
              <a:solidFill>
                <a:srgbClr val="000000"/>
              </a:solidFill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8399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90">
            <a:extLst>
              <a:ext uri="{FF2B5EF4-FFF2-40B4-BE49-F238E27FC236}">
                <a16:creationId xmlns:a16="http://schemas.microsoft.com/office/drawing/2014/main" id="{3A811A1B-9F05-4051-A23A-1E13CDD5F8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1" t="21088" r="34713" b="19339"/>
          <a:stretch/>
        </p:blipFill>
        <p:spPr>
          <a:xfrm>
            <a:off x="5517457" y="1035732"/>
            <a:ext cx="1957836" cy="2428806"/>
          </a:xfrm>
          <a:prstGeom prst="rect">
            <a:avLst/>
          </a:prstGeom>
        </p:spPr>
      </p:pic>
      <p:sp>
        <p:nvSpPr>
          <p:cNvPr id="5" name="직사각형 30">
            <a:extLst>
              <a:ext uri="{FF2B5EF4-FFF2-40B4-BE49-F238E27FC236}">
                <a16:creationId xmlns:a16="http://schemas.microsoft.com/office/drawing/2014/main" id="{86AACD8A-26C9-4824-B359-DC0CDBFE1119}"/>
              </a:ext>
            </a:extLst>
          </p:cNvPr>
          <p:cNvSpPr/>
          <p:nvPr/>
        </p:nvSpPr>
        <p:spPr>
          <a:xfrm>
            <a:off x="503238" y="1332999"/>
            <a:ext cx="3353515" cy="2160402"/>
          </a:xfrm>
          <a:prstGeom prst="rect">
            <a:avLst/>
          </a:prstGeom>
          <a:noFill/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eaLnBrk="1" fontAlgn="auto" latinLnBrk="1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kumimoji="0" lang="en-US" altLang="ko-KR" sz="11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6" name="모서리가 둥근 직사각형 31">
            <a:extLst>
              <a:ext uri="{FF2B5EF4-FFF2-40B4-BE49-F238E27FC236}">
                <a16:creationId xmlns:a16="http://schemas.microsoft.com/office/drawing/2014/main" id="{1D40BEE4-A33D-4FC8-92A4-95301D503F9E}"/>
              </a:ext>
            </a:extLst>
          </p:cNvPr>
          <p:cNvSpPr/>
          <p:nvPr/>
        </p:nvSpPr>
        <p:spPr bwMode="auto">
          <a:xfrm>
            <a:off x="1213429" y="1189145"/>
            <a:ext cx="1957836" cy="288925"/>
          </a:xfrm>
          <a:prstGeom prst="round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pl-PL" altLang="ko-KR" sz="1000" b="1" kern="0" dirty="0">
                <a:solidFill>
                  <a:schemeClr val="bg1"/>
                </a:solidFill>
                <a:ea typeface="맑은 고딕"/>
                <a:cs typeface="Arial"/>
              </a:rPr>
              <a:t>Zasada </a:t>
            </a:r>
            <a:r>
              <a:rPr lang="en-US" altLang="ko-KR" sz="1000" b="1" kern="0" dirty="0">
                <a:solidFill>
                  <a:schemeClr val="bg1"/>
                </a:solidFill>
                <a:ea typeface="맑은 고딕"/>
                <a:cs typeface="Arial"/>
              </a:rPr>
              <a:t>Dual Rating (HD/ND)</a:t>
            </a:r>
            <a:endParaRPr lang="ko-KR" altLang="en-US" sz="1000" b="1" kern="0" dirty="0">
              <a:solidFill>
                <a:schemeClr val="bg1"/>
              </a:solidFill>
              <a:ea typeface="맑은 고딕"/>
              <a:cs typeface="Arial"/>
            </a:endParaRPr>
          </a:p>
        </p:txBody>
      </p:sp>
      <p:sp>
        <p:nvSpPr>
          <p:cNvPr id="7" name="직사각형 33">
            <a:extLst>
              <a:ext uri="{FF2B5EF4-FFF2-40B4-BE49-F238E27FC236}">
                <a16:creationId xmlns:a16="http://schemas.microsoft.com/office/drawing/2014/main" id="{73DF96B5-BEFD-4875-9370-839EF982653A}"/>
              </a:ext>
            </a:extLst>
          </p:cNvPr>
          <p:cNvSpPr/>
          <p:nvPr/>
        </p:nvSpPr>
        <p:spPr>
          <a:xfrm>
            <a:off x="589262" y="4052295"/>
            <a:ext cx="3353515" cy="2393483"/>
          </a:xfrm>
          <a:prstGeom prst="rect">
            <a:avLst/>
          </a:prstGeom>
          <a:noFill/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eaLnBrk="1" fontAlgn="auto" latinLnBrk="1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kumimoji="0" lang="en-US" altLang="ko-KR" sz="11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8" name="모서리가 둥근 직사각형 34">
            <a:extLst>
              <a:ext uri="{FF2B5EF4-FFF2-40B4-BE49-F238E27FC236}">
                <a16:creationId xmlns:a16="http://schemas.microsoft.com/office/drawing/2014/main" id="{B86A5587-50E0-4016-911D-2886D53B8F07}"/>
              </a:ext>
            </a:extLst>
          </p:cNvPr>
          <p:cNvSpPr/>
          <p:nvPr/>
        </p:nvSpPr>
        <p:spPr bwMode="auto">
          <a:xfrm>
            <a:off x="1198119" y="3907832"/>
            <a:ext cx="1957836" cy="288925"/>
          </a:xfrm>
          <a:prstGeom prst="round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pl-PL" altLang="ko-KR" sz="1000" b="1" kern="0" dirty="0">
                <a:solidFill>
                  <a:schemeClr val="bg1"/>
                </a:solidFill>
                <a:ea typeface="맑은 고딕"/>
                <a:cs typeface="Arial"/>
              </a:rPr>
              <a:t>Wbudowany filtr EMC</a:t>
            </a:r>
            <a:endParaRPr lang="ko-KR" altLang="en-US" sz="1000" b="1" kern="0" dirty="0">
              <a:solidFill>
                <a:schemeClr val="bg1"/>
              </a:solidFill>
              <a:ea typeface="맑은 고딕"/>
              <a:cs typeface="Arial"/>
            </a:endParaRPr>
          </a:p>
        </p:txBody>
      </p:sp>
      <p:cxnSp>
        <p:nvCxnSpPr>
          <p:cNvPr id="9" name="꺾인 연결선 42">
            <a:extLst>
              <a:ext uri="{FF2B5EF4-FFF2-40B4-BE49-F238E27FC236}">
                <a16:creationId xmlns:a16="http://schemas.microsoft.com/office/drawing/2014/main" id="{579D6A73-8C08-4850-BD55-BD08AFC552F9}"/>
              </a:ext>
            </a:extLst>
          </p:cNvPr>
          <p:cNvCxnSpPr>
            <a:cxnSpLocks/>
          </p:cNvCxnSpPr>
          <p:nvPr/>
        </p:nvCxnSpPr>
        <p:spPr>
          <a:xfrm flipV="1">
            <a:off x="3171265" y="2908570"/>
            <a:ext cx="3045148" cy="999262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꺾인 연결선 44">
            <a:extLst>
              <a:ext uri="{FF2B5EF4-FFF2-40B4-BE49-F238E27FC236}">
                <a16:creationId xmlns:a16="http://schemas.microsoft.com/office/drawing/2014/main" id="{2ED68FA7-3F64-4077-B049-FA7C44610C9F}"/>
              </a:ext>
            </a:extLst>
          </p:cNvPr>
          <p:cNvCxnSpPr>
            <a:stCxn id="5" idx="3"/>
          </p:cNvCxnSpPr>
          <p:nvPr/>
        </p:nvCxnSpPr>
        <p:spPr>
          <a:xfrm flipV="1">
            <a:off x="3856753" y="2316548"/>
            <a:ext cx="2295872" cy="96652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46">
            <a:extLst>
              <a:ext uri="{FF2B5EF4-FFF2-40B4-BE49-F238E27FC236}">
                <a16:creationId xmlns:a16="http://schemas.microsoft.com/office/drawing/2014/main" id="{CF402D8C-AD3E-413A-93F5-B5B417AC6A97}"/>
              </a:ext>
            </a:extLst>
          </p:cNvPr>
          <p:cNvSpPr/>
          <p:nvPr/>
        </p:nvSpPr>
        <p:spPr>
          <a:xfrm>
            <a:off x="4639515" y="4428619"/>
            <a:ext cx="3478479" cy="186694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eaLnBrk="1" fontAlgn="auto" latinLnBrk="1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kumimoji="0" lang="en-US" altLang="ko-KR" sz="11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12" name="모서리가 둥근 직사각형 47">
            <a:extLst>
              <a:ext uri="{FF2B5EF4-FFF2-40B4-BE49-F238E27FC236}">
                <a16:creationId xmlns:a16="http://schemas.microsoft.com/office/drawing/2014/main" id="{4A282792-B681-438D-913F-829EB03B5B7A}"/>
              </a:ext>
            </a:extLst>
          </p:cNvPr>
          <p:cNvSpPr/>
          <p:nvPr/>
        </p:nvSpPr>
        <p:spPr bwMode="auto">
          <a:xfrm>
            <a:off x="4852709" y="4284156"/>
            <a:ext cx="1973304" cy="288925"/>
          </a:xfrm>
          <a:prstGeom prst="round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pl-PL" altLang="ko-KR" sz="1000" b="1" kern="0" dirty="0">
                <a:solidFill>
                  <a:schemeClr val="bg1"/>
                </a:solidFill>
                <a:ea typeface="맑은 고딕"/>
                <a:cs typeface="Arial"/>
              </a:rPr>
              <a:t>Globalne certyfikaty</a:t>
            </a:r>
            <a:endParaRPr lang="ko-KR" altLang="en-US" sz="1000" b="1" kern="0" dirty="0">
              <a:solidFill>
                <a:schemeClr val="bg1"/>
              </a:solidFill>
              <a:ea typeface="맑은 고딕"/>
              <a:cs typeface="Arial"/>
            </a:endParaRPr>
          </a:p>
        </p:txBody>
      </p:sp>
      <p:pic>
        <p:nvPicPr>
          <p:cNvPr id="13" name="그림 48">
            <a:extLst>
              <a:ext uri="{FF2B5EF4-FFF2-40B4-BE49-F238E27FC236}">
                <a16:creationId xmlns:a16="http://schemas.microsoft.com/office/drawing/2014/main" id="{DF87E801-637B-4938-A161-C174A3ECD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910" y="4711786"/>
            <a:ext cx="3090743" cy="1010344"/>
          </a:xfrm>
          <a:prstGeom prst="rect">
            <a:avLst/>
          </a:prstGeom>
        </p:spPr>
      </p:pic>
      <p:sp>
        <p:nvSpPr>
          <p:cNvPr id="14" name="TextBox 49">
            <a:extLst>
              <a:ext uri="{FF2B5EF4-FFF2-40B4-BE49-F238E27FC236}">
                <a16:creationId xmlns:a16="http://schemas.microsoft.com/office/drawing/2014/main" id="{D358E6F0-229F-4300-A130-3742A8547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7909" y="5870346"/>
            <a:ext cx="26273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171450" indent="-171450" eaLnBrk="1" hangingPunct="1">
              <a:buFont typeface="Wingdings" panose="05000000000000000000" pitchFamily="2" charset="2"/>
              <a:buChar char="§"/>
            </a:pPr>
            <a:r>
              <a:rPr lang="pl-PL" altLang="ko-KR" sz="1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맑은 고딕" pitchFamily="50" charset="-127"/>
              </a:rPr>
              <a:t>Nowa norma</a:t>
            </a:r>
            <a:r>
              <a:rPr lang="ko-KR" altLang="en-US" sz="1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맑은 고딕" pitchFamily="50" charset="-127"/>
              </a:rPr>
              <a:t> </a:t>
            </a:r>
            <a:r>
              <a:rPr lang="en-US" altLang="ko-KR" sz="1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맑은 고딕" pitchFamily="50" charset="-127"/>
              </a:rPr>
              <a:t>UL(UL 61800-5-1) *</a:t>
            </a:r>
          </a:p>
        </p:txBody>
      </p:sp>
      <p:cxnSp>
        <p:nvCxnSpPr>
          <p:cNvPr id="15" name="꺾인 연결선 50">
            <a:extLst>
              <a:ext uri="{FF2B5EF4-FFF2-40B4-BE49-F238E27FC236}">
                <a16:creationId xmlns:a16="http://schemas.microsoft.com/office/drawing/2014/main" id="{BAA7FDDE-E399-4A5E-ACBF-335CC64022D4}"/>
              </a:ext>
            </a:extLst>
          </p:cNvPr>
          <p:cNvCxnSpPr>
            <a:stCxn id="12" idx="0"/>
          </p:cNvCxnSpPr>
          <p:nvPr/>
        </p:nvCxnSpPr>
        <p:spPr>
          <a:xfrm rot="5400000" flipH="1" flipV="1">
            <a:off x="5628153" y="3258346"/>
            <a:ext cx="1237018" cy="814602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51">
            <a:extLst>
              <a:ext uri="{FF2B5EF4-FFF2-40B4-BE49-F238E27FC236}">
                <a16:creationId xmlns:a16="http://schemas.microsoft.com/office/drawing/2014/main" id="{768FFA5A-BAAF-4CD2-9F53-11E1572A3635}"/>
              </a:ext>
            </a:extLst>
          </p:cNvPr>
          <p:cNvGrpSpPr/>
          <p:nvPr/>
        </p:nvGrpSpPr>
        <p:grpSpPr>
          <a:xfrm>
            <a:off x="523889" y="1557172"/>
            <a:ext cx="1904922" cy="1536794"/>
            <a:chOff x="223839" y="1535276"/>
            <a:chExt cx="1783236" cy="1438621"/>
          </a:xfrm>
        </p:grpSpPr>
        <p:sp>
          <p:nvSpPr>
            <p:cNvPr id="17" name="타원 52">
              <a:extLst>
                <a:ext uri="{FF2B5EF4-FFF2-40B4-BE49-F238E27FC236}">
                  <a16:creationId xmlns:a16="http://schemas.microsoft.com/office/drawing/2014/main" id="{1ECAA4E9-C51C-4712-9EB9-77D81223FCDF}"/>
                </a:ext>
              </a:extLst>
            </p:cNvPr>
            <p:cNvSpPr/>
            <p:nvPr/>
          </p:nvSpPr>
          <p:spPr>
            <a:xfrm>
              <a:off x="1242911" y="2076854"/>
              <a:ext cx="626801" cy="632805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800" b="1" dirty="0">
                  <a:solidFill>
                    <a:prstClr val="black"/>
                  </a:solidFill>
                </a:rPr>
                <a:t>Heavy Duty</a:t>
              </a:r>
            </a:p>
          </p:txBody>
        </p:sp>
        <p:sp>
          <p:nvSpPr>
            <p:cNvPr id="18" name="타원 53">
              <a:extLst>
                <a:ext uri="{FF2B5EF4-FFF2-40B4-BE49-F238E27FC236}">
                  <a16:creationId xmlns:a16="http://schemas.microsoft.com/office/drawing/2014/main" id="{E2022807-E51F-48AF-9858-B3A31B7E2C75}"/>
                </a:ext>
              </a:extLst>
            </p:cNvPr>
            <p:cNvSpPr/>
            <p:nvPr/>
          </p:nvSpPr>
          <p:spPr>
            <a:xfrm>
              <a:off x="809664" y="1753659"/>
              <a:ext cx="626801" cy="632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800" b="1" dirty="0">
                  <a:solidFill>
                    <a:prstClr val="black"/>
                  </a:solidFill>
                </a:rPr>
                <a:t>Normal Duty </a:t>
              </a:r>
            </a:p>
          </p:txBody>
        </p:sp>
        <p:grpSp>
          <p:nvGrpSpPr>
            <p:cNvPr id="19" name="그룹 54">
              <a:extLst>
                <a:ext uri="{FF2B5EF4-FFF2-40B4-BE49-F238E27FC236}">
                  <a16:creationId xmlns:a16="http://schemas.microsoft.com/office/drawing/2014/main" id="{3D12F00E-BC94-4E59-92BF-59A930191CCD}"/>
                </a:ext>
              </a:extLst>
            </p:cNvPr>
            <p:cNvGrpSpPr/>
            <p:nvPr/>
          </p:nvGrpSpPr>
          <p:grpSpPr>
            <a:xfrm>
              <a:off x="745230" y="1693759"/>
              <a:ext cx="1143054" cy="1104766"/>
              <a:chOff x="539283" y="1693759"/>
              <a:chExt cx="1143054" cy="1104766"/>
            </a:xfrm>
          </p:grpSpPr>
          <p:cxnSp>
            <p:nvCxnSpPr>
              <p:cNvPr id="22" name="직선 화살표 연결선 57">
                <a:extLst>
                  <a:ext uri="{FF2B5EF4-FFF2-40B4-BE49-F238E27FC236}">
                    <a16:creationId xmlns:a16="http://schemas.microsoft.com/office/drawing/2014/main" id="{265A918D-ABDB-43B8-BCF8-4BB655A25E8A}"/>
                  </a:ext>
                </a:extLst>
              </p:cNvPr>
              <p:cNvCxnSpPr/>
              <p:nvPr/>
            </p:nvCxnSpPr>
            <p:spPr>
              <a:xfrm>
                <a:off x="539283" y="2798525"/>
                <a:ext cx="114305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화살표 연결선 58">
                <a:extLst>
                  <a:ext uri="{FF2B5EF4-FFF2-40B4-BE49-F238E27FC236}">
                    <a16:creationId xmlns:a16="http://schemas.microsoft.com/office/drawing/2014/main" id="{A9360F8E-B910-4DD3-AA7B-64A1F42C613D}"/>
                  </a:ext>
                </a:extLst>
              </p:cNvPr>
              <p:cNvCxnSpPr/>
              <p:nvPr/>
            </p:nvCxnSpPr>
            <p:spPr>
              <a:xfrm flipV="1">
                <a:off x="539283" y="1693759"/>
                <a:ext cx="0" cy="110476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55">
              <a:extLst>
                <a:ext uri="{FF2B5EF4-FFF2-40B4-BE49-F238E27FC236}">
                  <a16:creationId xmlns:a16="http://schemas.microsoft.com/office/drawing/2014/main" id="{26C6721A-6FDA-414F-BAAD-768AAF7E6EE2}"/>
                </a:ext>
              </a:extLst>
            </p:cNvPr>
            <p:cNvSpPr txBox="1"/>
            <p:nvPr/>
          </p:nvSpPr>
          <p:spPr>
            <a:xfrm>
              <a:off x="223839" y="1535276"/>
              <a:ext cx="538931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>
                  <a:solidFill>
                    <a:prstClr val="black"/>
                  </a:solidFill>
                </a:rPr>
                <a:t>Current </a:t>
              </a:r>
            </a:p>
            <a:p>
              <a:r>
                <a:rPr lang="en-US" altLang="ko-KR" sz="700" b="1" dirty="0">
                  <a:solidFill>
                    <a:prstClr val="black"/>
                  </a:solidFill>
                </a:rPr>
                <a:t>Rating</a:t>
              </a:r>
              <a:endParaRPr lang="ko-KR" altLang="en-US" sz="700" b="1">
                <a:solidFill>
                  <a:prstClr val="black"/>
                </a:solidFill>
              </a:endParaRPr>
            </a:p>
          </p:txBody>
        </p:sp>
        <p:sp>
          <p:nvSpPr>
            <p:cNvPr id="21" name="TextBox 56">
              <a:extLst>
                <a:ext uri="{FF2B5EF4-FFF2-40B4-BE49-F238E27FC236}">
                  <a16:creationId xmlns:a16="http://schemas.microsoft.com/office/drawing/2014/main" id="{D990C19E-F535-44C5-9306-21042769B146}"/>
                </a:ext>
              </a:extLst>
            </p:cNvPr>
            <p:cNvSpPr txBox="1"/>
            <p:nvPr/>
          </p:nvSpPr>
          <p:spPr>
            <a:xfrm>
              <a:off x="1556311" y="2773842"/>
              <a:ext cx="45076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>
                  <a:solidFill>
                    <a:prstClr val="black"/>
                  </a:solidFill>
                </a:rPr>
                <a:t>Temp.</a:t>
              </a:r>
              <a:endParaRPr lang="ko-KR" altLang="en-US" sz="700" b="1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그룹 85">
            <a:extLst>
              <a:ext uri="{FF2B5EF4-FFF2-40B4-BE49-F238E27FC236}">
                <a16:creationId xmlns:a16="http://schemas.microsoft.com/office/drawing/2014/main" id="{4A0DDF8E-0350-4A24-9D02-873068E6B9E5}"/>
              </a:ext>
            </a:extLst>
          </p:cNvPr>
          <p:cNvGrpSpPr/>
          <p:nvPr/>
        </p:nvGrpSpPr>
        <p:grpSpPr>
          <a:xfrm>
            <a:off x="1293792" y="4310555"/>
            <a:ext cx="1766490" cy="1512946"/>
            <a:chOff x="1567271" y="3990961"/>
            <a:chExt cx="2106436" cy="1804099"/>
          </a:xfrm>
        </p:grpSpPr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ACB7587A-1FC1-4FAF-A46E-83FB67B65A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7271" y="3990961"/>
              <a:ext cx="2106436" cy="1804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모서리가 둥근 직사각형 87">
              <a:extLst>
                <a:ext uri="{FF2B5EF4-FFF2-40B4-BE49-F238E27FC236}">
                  <a16:creationId xmlns:a16="http://schemas.microsoft.com/office/drawing/2014/main" id="{4F39D942-28B9-4FF4-BDDA-BC1E8AE974B9}"/>
                </a:ext>
              </a:extLst>
            </p:cNvPr>
            <p:cNvSpPr/>
            <p:nvPr/>
          </p:nvSpPr>
          <p:spPr>
            <a:xfrm>
              <a:off x="2646589" y="4048732"/>
              <a:ext cx="672525" cy="63197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</a:t>
              </a:r>
              <a:endParaRPr lang="ko-KR" altLang="en-US"/>
            </a:p>
          </p:txBody>
        </p:sp>
      </p:grpSp>
      <p:sp>
        <p:nvSpPr>
          <p:cNvPr id="27" name="TextBox 89">
            <a:extLst>
              <a:ext uri="{FF2B5EF4-FFF2-40B4-BE49-F238E27FC236}">
                <a16:creationId xmlns:a16="http://schemas.microsoft.com/office/drawing/2014/main" id="{C3313DF3-9F30-4B50-8D86-630D51552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16" y="5996140"/>
            <a:ext cx="33535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171450" indent="-171450" eaLnBrk="1" hangingPunct="1">
              <a:buFont typeface="Wingdings" panose="05000000000000000000" pitchFamily="2" charset="2"/>
              <a:buChar char="§"/>
            </a:pPr>
            <a:r>
              <a:rPr lang="pl-PL" altLang="ko-KR" sz="1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맑은 고딕" pitchFamily="50" charset="-127"/>
              </a:rPr>
              <a:t>Wbudowany filtr</a:t>
            </a:r>
            <a:r>
              <a:rPr lang="en-US" altLang="ko-KR" sz="1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맑은 고딕" pitchFamily="50" charset="-127"/>
              </a:rPr>
              <a:t> </a:t>
            </a:r>
            <a:r>
              <a:rPr lang="pl-PL" altLang="ko-KR" sz="1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맑은 고딕" pitchFamily="50" charset="-127"/>
              </a:rPr>
              <a:t>EMC C3</a:t>
            </a:r>
            <a:r>
              <a:rPr lang="en-US" altLang="ko-KR" sz="1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맑은 고딕" pitchFamily="50" charset="-127"/>
              </a:rPr>
              <a:t> (</a:t>
            </a:r>
            <a:r>
              <a:rPr lang="pl-PL" altLang="ko-KR" sz="1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맑은 고딕" pitchFamily="50" charset="-127"/>
              </a:rPr>
              <a:t>tylko modele </a:t>
            </a:r>
            <a:r>
              <a:rPr lang="en-US" altLang="ko-KR" sz="1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맑은 고딕" pitchFamily="50" charset="-127"/>
              </a:rPr>
              <a:t>400V)</a:t>
            </a:r>
          </a:p>
        </p:txBody>
      </p:sp>
      <p:sp>
        <p:nvSpPr>
          <p:cNvPr id="52" name="TextBox 32">
            <a:extLst>
              <a:ext uri="{FF2B5EF4-FFF2-40B4-BE49-F238E27FC236}">
                <a16:creationId xmlns:a16="http://schemas.microsoft.com/office/drawing/2014/main" id="{E4161EAC-8043-4EEC-BC81-ABB3662A7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63" y="3002873"/>
            <a:ext cx="33535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171450" indent="-171450" eaLnBrk="1" hangingPunct="1">
              <a:buFont typeface="Wingdings" panose="05000000000000000000" pitchFamily="2" charset="2"/>
              <a:buChar char="§"/>
            </a:pPr>
            <a:r>
              <a:rPr lang="en-US" altLang="ko-KR" sz="1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맑은 고딕" pitchFamily="50" charset="-127"/>
              </a:rPr>
              <a:t>Dual Rating (HD/ND) </a:t>
            </a:r>
          </a:p>
          <a:p>
            <a:pPr eaLnBrk="1" hangingPunct="1"/>
            <a:r>
              <a:rPr lang="en-US" altLang="ko-KR" sz="1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맑은 고딕" pitchFamily="50" charset="-127"/>
              </a:rPr>
              <a:t>HD 150% 1min, ND 120% 1min</a:t>
            </a:r>
          </a:p>
        </p:txBody>
      </p:sp>
      <p:sp>
        <p:nvSpPr>
          <p:cNvPr id="28" name="Tytuł 1">
            <a:extLst>
              <a:ext uri="{FF2B5EF4-FFF2-40B4-BE49-F238E27FC236}">
                <a16:creationId xmlns:a16="http://schemas.microsoft.com/office/drawing/2014/main" id="{79F22B27-495B-4194-A84F-B293F5E31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22" y="869062"/>
            <a:ext cx="6396541" cy="516301"/>
          </a:xfrm>
        </p:spPr>
        <p:txBody>
          <a:bodyPr>
            <a:normAutofit fontScale="90000"/>
          </a:bodyPr>
          <a:lstStyle/>
          <a:p>
            <a:r>
              <a:rPr lang="pl-PL" altLang="ko-KR" dirty="0"/>
              <a:t>Pełen Dual Rating dla pomp i wentylatorów</a:t>
            </a:r>
            <a:br>
              <a:rPr lang="ko-KR" altLang="en-US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3621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5">
            <a:extLst>
              <a:ext uri="{FF2B5EF4-FFF2-40B4-BE49-F238E27FC236}">
                <a16:creationId xmlns:a16="http://schemas.microsoft.com/office/drawing/2014/main" id="{5C088187-0634-44F1-9D15-D8181F57F5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1" t="21088" r="34713" b="19339"/>
          <a:stretch/>
        </p:blipFill>
        <p:spPr>
          <a:xfrm>
            <a:off x="6273646" y="723913"/>
            <a:ext cx="1468238" cy="1821432"/>
          </a:xfrm>
          <a:prstGeom prst="rect">
            <a:avLst/>
          </a:prstGeom>
        </p:spPr>
      </p:pic>
      <p:sp>
        <p:nvSpPr>
          <p:cNvPr id="5" name="직사각형 36">
            <a:extLst>
              <a:ext uri="{FF2B5EF4-FFF2-40B4-BE49-F238E27FC236}">
                <a16:creationId xmlns:a16="http://schemas.microsoft.com/office/drawing/2014/main" id="{43F18865-E5EF-4AC6-86FB-AE2F081C639A}"/>
              </a:ext>
            </a:extLst>
          </p:cNvPr>
          <p:cNvSpPr/>
          <p:nvPr/>
        </p:nvSpPr>
        <p:spPr>
          <a:xfrm>
            <a:off x="783531" y="1368339"/>
            <a:ext cx="2492314" cy="5268961"/>
          </a:xfrm>
          <a:prstGeom prst="rect">
            <a:avLst/>
          </a:prstGeom>
          <a:noFill/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eaLnBrk="1" fontAlgn="auto" latinLnBrk="1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kumimoji="0" lang="en-US" altLang="ko-KR" sz="11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6" name="모서리가 둥근 직사각형 37">
            <a:extLst>
              <a:ext uri="{FF2B5EF4-FFF2-40B4-BE49-F238E27FC236}">
                <a16:creationId xmlns:a16="http://schemas.microsoft.com/office/drawing/2014/main" id="{4900988F-CFE3-404A-89A3-4650A25CBA9D}"/>
              </a:ext>
            </a:extLst>
          </p:cNvPr>
          <p:cNvSpPr/>
          <p:nvPr/>
        </p:nvSpPr>
        <p:spPr bwMode="auto">
          <a:xfrm>
            <a:off x="1226414" y="1272513"/>
            <a:ext cx="1427457" cy="248677"/>
          </a:xfrm>
          <a:prstGeom prst="round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pl-PL" altLang="ko-KR" sz="1000" kern="0" dirty="0">
                <a:solidFill>
                  <a:schemeClr val="bg1"/>
                </a:solidFill>
                <a:ea typeface="맑은 고딕"/>
                <a:cs typeface="Arial"/>
              </a:rPr>
              <a:t>Konfiguracja </a:t>
            </a:r>
            <a:r>
              <a:rPr lang="en-US" altLang="ko-KR" sz="1000" kern="0" dirty="0">
                <a:solidFill>
                  <a:schemeClr val="bg1"/>
                </a:solidFill>
                <a:ea typeface="맑은 고딕"/>
                <a:cs typeface="Arial"/>
              </a:rPr>
              <a:t>I/O</a:t>
            </a:r>
            <a:endParaRPr lang="ko-KR" altLang="en-US" sz="1000" kern="0" dirty="0">
              <a:solidFill>
                <a:schemeClr val="bg1"/>
              </a:solidFill>
              <a:ea typeface="맑은 고딕"/>
              <a:cs typeface="Arial"/>
            </a:endParaRPr>
          </a:p>
        </p:txBody>
      </p:sp>
      <p:cxnSp>
        <p:nvCxnSpPr>
          <p:cNvPr id="7" name="꺾인 연결선 40">
            <a:extLst>
              <a:ext uri="{FF2B5EF4-FFF2-40B4-BE49-F238E27FC236}">
                <a16:creationId xmlns:a16="http://schemas.microsoft.com/office/drawing/2014/main" id="{8CB51EAA-FADA-41F3-8940-FFF6A257AAAC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275845" y="1824128"/>
            <a:ext cx="3311679" cy="2178692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꺾인 연결선 43">
            <a:extLst>
              <a:ext uri="{FF2B5EF4-FFF2-40B4-BE49-F238E27FC236}">
                <a16:creationId xmlns:a16="http://schemas.microsoft.com/office/drawing/2014/main" id="{32E988E1-D48B-4849-9F37-A22D3A15B184}"/>
              </a:ext>
            </a:extLst>
          </p:cNvPr>
          <p:cNvCxnSpPr>
            <a:cxnSpLocks/>
          </p:cNvCxnSpPr>
          <p:nvPr/>
        </p:nvCxnSpPr>
        <p:spPr>
          <a:xfrm flipV="1">
            <a:off x="3275845" y="1065402"/>
            <a:ext cx="3731920" cy="455789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45">
            <a:extLst>
              <a:ext uri="{FF2B5EF4-FFF2-40B4-BE49-F238E27FC236}">
                <a16:creationId xmlns:a16="http://schemas.microsoft.com/office/drawing/2014/main" id="{971D01D5-5345-401E-B837-34D32059E590}"/>
              </a:ext>
            </a:extLst>
          </p:cNvPr>
          <p:cNvSpPr/>
          <p:nvPr/>
        </p:nvSpPr>
        <p:spPr>
          <a:xfrm>
            <a:off x="3858937" y="4557219"/>
            <a:ext cx="3791824" cy="2080081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eaLnBrk="1" fontAlgn="auto" latinLnBrk="1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kumimoji="0" lang="en-US" altLang="ko-KR" sz="11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10" name="모서리가 둥근 직사각형 59">
            <a:extLst>
              <a:ext uri="{FF2B5EF4-FFF2-40B4-BE49-F238E27FC236}">
                <a16:creationId xmlns:a16="http://schemas.microsoft.com/office/drawing/2014/main" id="{B6BA6B6D-70A4-4205-AB87-C800AE145EA6}"/>
              </a:ext>
            </a:extLst>
          </p:cNvPr>
          <p:cNvSpPr/>
          <p:nvPr/>
        </p:nvSpPr>
        <p:spPr bwMode="auto">
          <a:xfrm>
            <a:off x="5033394" y="4477956"/>
            <a:ext cx="1554130" cy="275424"/>
          </a:xfrm>
          <a:prstGeom prst="round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pl-PL" altLang="ko-KR" sz="1000" kern="0" dirty="0">
                <a:solidFill>
                  <a:schemeClr val="bg1"/>
                </a:solidFill>
                <a:ea typeface="맑은 고딕"/>
                <a:cs typeface="Arial"/>
              </a:rPr>
              <a:t>Łatwy w instalacji</a:t>
            </a:r>
            <a:endParaRPr lang="ko-KR" altLang="en-US" sz="1000" kern="0" dirty="0">
              <a:solidFill>
                <a:schemeClr val="bg1"/>
              </a:solidFill>
              <a:ea typeface="맑은 고딕"/>
              <a:cs typeface="Arial"/>
            </a:endParaRPr>
          </a:p>
        </p:txBody>
      </p:sp>
      <p:cxnSp>
        <p:nvCxnSpPr>
          <p:cNvPr id="11" name="꺾인 연결선 60">
            <a:extLst>
              <a:ext uri="{FF2B5EF4-FFF2-40B4-BE49-F238E27FC236}">
                <a16:creationId xmlns:a16="http://schemas.microsoft.com/office/drawing/2014/main" id="{48127AEE-2B5B-4DF5-8251-62C3CC75786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77438" y="2155991"/>
            <a:ext cx="2929252" cy="179394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>
            <a:extLst>
              <a:ext uri="{FF2B5EF4-FFF2-40B4-BE49-F238E27FC236}">
                <a16:creationId xmlns:a16="http://schemas.microsoft.com/office/drawing/2014/main" id="{4762D6C4-31C4-43AB-A8A7-42667A15F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799" y="3128447"/>
            <a:ext cx="1466072" cy="109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34C4F4E-035E-47CF-B916-1B391537A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43" t="11821" r="12413" b="62073"/>
          <a:stretch/>
        </p:blipFill>
        <p:spPr bwMode="auto">
          <a:xfrm>
            <a:off x="1446680" y="1588335"/>
            <a:ext cx="986923" cy="82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63">
            <a:extLst>
              <a:ext uri="{FF2B5EF4-FFF2-40B4-BE49-F238E27FC236}">
                <a16:creationId xmlns:a16="http://schemas.microsoft.com/office/drawing/2014/main" id="{62D55F10-0E96-4025-85BC-876BFCEC7E89}"/>
              </a:ext>
            </a:extLst>
          </p:cNvPr>
          <p:cNvSpPr txBox="1"/>
          <p:nvPr/>
        </p:nvSpPr>
        <p:spPr>
          <a:xfrm>
            <a:off x="922884" y="2460307"/>
            <a:ext cx="22628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171450" indent="-171450" eaLnBrk="1" hangingPunct="1">
              <a:buFont typeface="Arial" pitchFamily="34" charset="0"/>
              <a:buChar char="•"/>
              <a:defRPr sz="900" b="1">
                <a:solidFill>
                  <a:srgbClr val="000000"/>
                </a:solidFill>
                <a:latin typeface="굴림" charset="-127"/>
                <a:ea typeface="맑은 고딕" pitchFamily="50" charset="-127"/>
              </a:defRPr>
            </a:lvl1pPr>
            <a:lvl2pPr marL="742950" indent="-285750">
              <a:defRPr>
                <a:latin typeface="굴림" charset="-127"/>
                <a:ea typeface="굴림" charset="-127"/>
              </a:defRPr>
            </a:lvl2pPr>
            <a:lvl3pPr marL="1143000" indent="-228600">
              <a:defRPr>
                <a:latin typeface="굴림" charset="-127"/>
                <a:ea typeface="굴림" charset="-127"/>
              </a:defRPr>
            </a:lvl3pPr>
            <a:lvl4pPr marL="1600200" indent="-228600">
              <a:defRPr>
                <a:latin typeface="굴림" charset="-127"/>
                <a:ea typeface="굴림" charset="-127"/>
              </a:defRPr>
            </a:lvl4pPr>
            <a:lvl5pPr marL="2057400" indent="-228600">
              <a:defRPr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ko-KR" sz="1000" b="0" dirty="0">
                <a:latin typeface="+mn-lt"/>
              </a:rPr>
              <a:t>4 </a:t>
            </a:r>
            <a:r>
              <a:rPr lang="pl-PL" altLang="ko-KR" sz="1000" b="0" dirty="0">
                <a:latin typeface="+mn-lt"/>
              </a:rPr>
              <a:t>cyfrowy</a:t>
            </a:r>
            <a:r>
              <a:rPr lang="en-US" altLang="ko-KR" sz="1000" b="0" dirty="0">
                <a:latin typeface="+mn-lt"/>
              </a:rPr>
              <a:t> 7-S</a:t>
            </a:r>
            <a:r>
              <a:rPr lang="pl-PL" altLang="ko-KR" sz="1000" b="0" dirty="0" err="1">
                <a:latin typeface="+mn-lt"/>
              </a:rPr>
              <a:t>egmentowy</a:t>
            </a:r>
            <a:r>
              <a:rPr lang="en-US" altLang="ko-KR" sz="1000" b="0" dirty="0">
                <a:latin typeface="+mn-lt"/>
              </a:rPr>
              <a:t> / 6</a:t>
            </a:r>
            <a:r>
              <a:rPr lang="ko-KR" altLang="en-US" sz="1000" b="0" dirty="0">
                <a:latin typeface="+mn-lt"/>
              </a:rPr>
              <a:t> </a:t>
            </a:r>
            <a:r>
              <a:rPr lang="pl-PL" altLang="ko-KR" sz="1000" b="0" dirty="0">
                <a:latin typeface="+mn-lt"/>
              </a:rPr>
              <a:t>przycisków</a:t>
            </a:r>
            <a:endParaRPr lang="en-US" altLang="ko-KR" sz="1000" b="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altLang="ko-KR" sz="1000" b="0" dirty="0">
                <a:solidFill>
                  <a:srgbClr val="FF0000"/>
                </a:solidFill>
                <a:latin typeface="+mn-lt"/>
              </a:rPr>
              <a:t>Wbudowany potencjometr</a:t>
            </a:r>
            <a:endParaRPr lang="en-US" altLang="ko-KR" sz="10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xtBox 64">
            <a:extLst>
              <a:ext uri="{FF2B5EF4-FFF2-40B4-BE49-F238E27FC236}">
                <a16:creationId xmlns:a16="http://schemas.microsoft.com/office/drawing/2014/main" id="{04583A00-A0C2-4A4C-B1CA-70CFCBBFD4ED}"/>
              </a:ext>
            </a:extLst>
          </p:cNvPr>
          <p:cNvSpPr txBox="1"/>
          <p:nvPr/>
        </p:nvSpPr>
        <p:spPr>
          <a:xfrm>
            <a:off x="898287" y="4477956"/>
            <a:ext cx="226280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171450" indent="-171450" eaLnBrk="1" hangingPunct="1">
              <a:buFont typeface="Arial" pitchFamily="34" charset="0"/>
              <a:buChar char="•"/>
              <a:defRPr sz="900" b="1">
                <a:solidFill>
                  <a:srgbClr val="000000"/>
                </a:solidFill>
                <a:latin typeface="굴림" charset="-127"/>
                <a:ea typeface="맑은 고딕" pitchFamily="50" charset="-127"/>
              </a:defRPr>
            </a:lvl1pPr>
            <a:lvl2pPr marL="742950" indent="-285750">
              <a:defRPr>
                <a:latin typeface="굴림" charset="-127"/>
                <a:ea typeface="굴림" charset="-127"/>
              </a:defRPr>
            </a:lvl2pPr>
            <a:lvl3pPr marL="1143000" indent="-228600">
              <a:defRPr>
                <a:latin typeface="굴림" charset="-127"/>
                <a:ea typeface="굴림" charset="-127"/>
              </a:defRPr>
            </a:lvl3pPr>
            <a:lvl4pPr marL="1600200" indent="-228600">
              <a:defRPr>
                <a:latin typeface="굴림" charset="-127"/>
                <a:ea typeface="굴림" charset="-127"/>
              </a:defRPr>
            </a:lvl4pPr>
            <a:lvl5pPr marL="2057400" indent="-228600">
              <a:defRPr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9pPr>
          </a:lstStyle>
          <a:p>
            <a:r>
              <a:rPr lang="pl-PL" altLang="ko-KR" sz="1000" b="0" dirty="0">
                <a:latin typeface="+mn-lt"/>
              </a:rPr>
              <a:t>Terminale 5mm </a:t>
            </a:r>
            <a:r>
              <a:rPr lang="en-US" altLang="ko-KR" sz="1000" b="0" dirty="0">
                <a:latin typeface="+mn-lt"/>
              </a:rPr>
              <a:t>I/O</a:t>
            </a:r>
            <a:r>
              <a:rPr lang="ko-KR" altLang="en-US" sz="1000" b="0" dirty="0">
                <a:latin typeface="+mn-lt"/>
              </a:rPr>
              <a:t> </a:t>
            </a:r>
            <a:r>
              <a:rPr lang="en-US" altLang="ko-KR" sz="1000" b="0" dirty="0">
                <a:latin typeface="+mn-lt"/>
              </a:rPr>
              <a:t>19 Port</a:t>
            </a:r>
          </a:p>
          <a:p>
            <a:pPr marL="0" indent="0">
              <a:buFont typeface="Arial" pitchFamily="34" charset="0"/>
              <a:buNone/>
            </a:pPr>
            <a:r>
              <a:rPr lang="ko-KR" altLang="en-US" sz="1000" b="0" dirty="0">
                <a:latin typeface="+mn-lt"/>
              </a:rPr>
              <a:t>   </a:t>
            </a:r>
            <a:r>
              <a:rPr lang="en-US" altLang="ko-KR" sz="1000" b="0" dirty="0">
                <a:latin typeface="+mn-lt"/>
              </a:rPr>
              <a:t>- </a:t>
            </a:r>
            <a:r>
              <a:rPr lang="pl-PL" altLang="ko-KR" sz="1000" b="0" dirty="0" err="1">
                <a:latin typeface="+mn-lt"/>
              </a:rPr>
              <a:t>Wejsćia</a:t>
            </a:r>
            <a:r>
              <a:rPr lang="en-US" altLang="ko-KR" sz="1000" b="0" dirty="0">
                <a:latin typeface="+mn-lt"/>
              </a:rPr>
              <a:t>: 5(5Port)</a:t>
            </a:r>
          </a:p>
          <a:p>
            <a:pPr marL="0" indent="0">
              <a:buFont typeface="Arial" pitchFamily="34" charset="0"/>
              <a:buNone/>
            </a:pPr>
            <a:r>
              <a:rPr lang="ko-KR" altLang="en-US" sz="1000" b="0" dirty="0">
                <a:latin typeface="+mn-lt"/>
              </a:rPr>
              <a:t>   </a:t>
            </a:r>
            <a:r>
              <a:rPr lang="en-US" altLang="ko-KR" sz="1000" b="0" dirty="0">
                <a:latin typeface="+mn-lt"/>
              </a:rPr>
              <a:t>- </a:t>
            </a:r>
            <a:r>
              <a:rPr lang="pl-PL" altLang="ko-KR" sz="1000" b="0" dirty="0">
                <a:latin typeface="+mn-lt"/>
              </a:rPr>
              <a:t>Wejście analogowe</a:t>
            </a:r>
            <a:r>
              <a:rPr lang="en-US" altLang="ko-KR" sz="1000" b="0" dirty="0">
                <a:latin typeface="+mn-lt"/>
              </a:rPr>
              <a:t>(</a:t>
            </a:r>
            <a:r>
              <a:rPr lang="pl-PL" altLang="ko-KR" sz="1000" b="0" dirty="0">
                <a:latin typeface="+mn-lt"/>
              </a:rPr>
              <a:t>4-20</a:t>
            </a:r>
            <a:r>
              <a:rPr lang="en-US" altLang="ko-KR" sz="1000" b="0" dirty="0">
                <a:latin typeface="+mn-lt"/>
              </a:rPr>
              <a:t>): 1(1Port</a:t>
            </a:r>
            <a:r>
              <a:rPr lang="pl-PL" altLang="ko-KR" sz="1000" b="0" dirty="0">
                <a:latin typeface="+mn-lt"/>
              </a:rPr>
              <a:t>) </a:t>
            </a:r>
            <a:r>
              <a:rPr lang="en-US" altLang="ko-KR" sz="1000" b="0" dirty="0">
                <a:latin typeface="+mn-lt"/>
              </a:rPr>
              <a:t>(</a:t>
            </a:r>
            <a:r>
              <a:rPr lang="pl-PL" altLang="ko-KR" sz="1000" b="0" dirty="0">
                <a:latin typeface="+mn-lt"/>
              </a:rPr>
              <a:t>0-10</a:t>
            </a:r>
            <a:r>
              <a:rPr lang="en-US" altLang="ko-KR" sz="1000" b="0" dirty="0">
                <a:latin typeface="+mn-lt"/>
              </a:rPr>
              <a:t>): 1(1Port)</a:t>
            </a:r>
          </a:p>
          <a:p>
            <a:pPr marL="0" indent="0">
              <a:buFont typeface="Arial" pitchFamily="34" charset="0"/>
              <a:buNone/>
            </a:pPr>
            <a:r>
              <a:rPr lang="ko-KR" altLang="en-US" sz="1000" b="0" dirty="0">
                <a:solidFill>
                  <a:srgbClr val="FF0000"/>
                </a:solidFill>
                <a:latin typeface="+mn-lt"/>
              </a:rPr>
              <a:t>   </a:t>
            </a:r>
            <a:r>
              <a:rPr lang="en-US" altLang="ko-KR" sz="1000" b="0" dirty="0">
                <a:solidFill>
                  <a:srgbClr val="FF0000"/>
                </a:solidFill>
                <a:latin typeface="+mn-lt"/>
              </a:rPr>
              <a:t>- </a:t>
            </a:r>
            <a:r>
              <a:rPr lang="pl-PL" altLang="ko-KR" sz="1000" b="0" dirty="0">
                <a:solidFill>
                  <a:srgbClr val="FF0000"/>
                </a:solidFill>
                <a:latin typeface="+mn-lt"/>
              </a:rPr>
              <a:t>Wyjście przekaźnikowe</a:t>
            </a:r>
            <a:r>
              <a:rPr lang="en-US" altLang="ko-KR" sz="1000" b="0" dirty="0">
                <a:solidFill>
                  <a:srgbClr val="FF0000"/>
                </a:solidFill>
                <a:latin typeface="+mn-lt"/>
              </a:rPr>
              <a:t>: 2</a:t>
            </a:r>
            <a:r>
              <a:rPr lang="pl-PL" altLang="ko-KR" sz="10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ko-KR" sz="1000" b="0" dirty="0">
                <a:solidFill>
                  <a:srgbClr val="FF0000"/>
                </a:solidFill>
                <a:latin typeface="+mn-lt"/>
              </a:rPr>
              <a:t>(5Port)</a:t>
            </a:r>
          </a:p>
          <a:p>
            <a:pPr marL="0" indent="0">
              <a:buFont typeface="Arial" pitchFamily="34" charset="0"/>
              <a:buNone/>
            </a:pPr>
            <a:r>
              <a:rPr lang="ko-KR" altLang="en-US" sz="1000" b="0" dirty="0">
                <a:latin typeface="+mn-lt"/>
              </a:rPr>
              <a:t>   </a:t>
            </a:r>
            <a:r>
              <a:rPr lang="en-US" altLang="ko-KR" sz="1000" b="0" dirty="0">
                <a:latin typeface="+mn-lt"/>
              </a:rPr>
              <a:t>- </a:t>
            </a:r>
            <a:r>
              <a:rPr lang="pl-PL" altLang="ko-KR" sz="1000" b="0" dirty="0">
                <a:latin typeface="+mn-lt"/>
              </a:rPr>
              <a:t>Wyjście analogowe</a:t>
            </a:r>
            <a:r>
              <a:rPr lang="en-US" altLang="ko-KR" sz="1000" b="0" dirty="0">
                <a:latin typeface="+mn-lt"/>
              </a:rPr>
              <a:t>(</a:t>
            </a:r>
            <a:r>
              <a:rPr lang="pl-PL" altLang="ko-KR" sz="1000" b="0" dirty="0">
                <a:latin typeface="+mn-lt"/>
              </a:rPr>
              <a:t>0-10</a:t>
            </a:r>
            <a:r>
              <a:rPr lang="en-US" altLang="ko-KR" sz="1000" b="0" dirty="0">
                <a:latin typeface="+mn-lt"/>
              </a:rPr>
              <a:t>): 1</a:t>
            </a:r>
            <a:r>
              <a:rPr lang="pl-PL" altLang="ko-KR" sz="1000" b="0" dirty="0">
                <a:latin typeface="+mn-lt"/>
              </a:rPr>
              <a:t> </a:t>
            </a:r>
            <a:r>
              <a:rPr lang="en-US" altLang="ko-KR" sz="1000" b="0" dirty="0">
                <a:latin typeface="+mn-lt"/>
              </a:rPr>
              <a:t>(1Port)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sz="1000" b="0" dirty="0">
                <a:latin typeface="+mn-lt"/>
              </a:rPr>
              <a:t>   - RS485: 1(2Port)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sz="1000" b="0" dirty="0">
                <a:latin typeface="+mn-lt"/>
              </a:rPr>
              <a:t>   - </a:t>
            </a:r>
            <a:r>
              <a:rPr lang="pl-PL" altLang="ko-KR" sz="1000" b="0" dirty="0">
                <a:latin typeface="+mn-lt"/>
              </a:rPr>
              <a:t>Źródło </a:t>
            </a:r>
            <a:r>
              <a:rPr lang="en-US" altLang="ko-KR" sz="1000" b="0" dirty="0">
                <a:latin typeface="+mn-lt"/>
              </a:rPr>
              <a:t>24V: 1</a:t>
            </a:r>
            <a:r>
              <a:rPr lang="pl-PL" altLang="ko-KR" sz="1000" b="0" dirty="0">
                <a:latin typeface="+mn-lt"/>
              </a:rPr>
              <a:t> </a:t>
            </a:r>
            <a:r>
              <a:rPr lang="en-US" altLang="ko-KR" sz="1000" b="0" dirty="0">
                <a:latin typeface="+mn-lt"/>
              </a:rPr>
              <a:t>(1Port)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sz="1000" b="0" dirty="0">
                <a:latin typeface="+mn-lt"/>
              </a:rPr>
              <a:t>   - </a:t>
            </a:r>
            <a:r>
              <a:rPr lang="pl-PL" altLang="ko-KR" sz="1000" b="0" dirty="0">
                <a:latin typeface="+mn-lt"/>
              </a:rPr>
              <a:t>Źródło </a:t>
            </a:r>
            <a:r>
              <a:rPr lang="en-US" altLang="ko-KR" sz="1000" b="0" dirty="0">
                <a:latin typeface="+mn-lt"/>
              </a:rPr>
              <a:t>VR</a:t>
            </a:r>
            <a:r>
              <a:rPr lang="ko-KR" altLang="en-US" sz="1000" b="0" dirty="0">
                <a:latin typeface="+mn-lt"/>
              </a:rPr>
              <a:t> </a:t>
            </a:r>
            <a:r>
              <a:rPr lang="en-US" altLang="ko-KR" sz="1000" b="0" dirty="0">
                <a:latin typeface="+mn-lt"/>
              </a:rPr>
              <a:t> 1</a:t>
            </a:r>
            <a:r>
              <a:rPr lang="pl-PL" altLang="ko-KR" sz="1000" b="0" dirty="0">
                <a:latin typeface="+mn-lt"/>
              </a:rPr>
              <a:t> </a:t>
            </a:r>
            <a:r>
              <a:rPr lang="en-US" altLang="ko-KR" sz="1000" b="0" dirty="0">
                <a:latin typeface="+mn-lt"/>
              </a:rPr>
              <a:t>(1Port)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sz="1000" b="0" dirty="0">
                <a:latin typeface="+mn-lt"/>
              </a:rPr>
              <a:t>   - CM(GND): 2(</a:t>
            </a:r>
            <a:r>
              <a:rPr lang="pl-PL" altLang="ko-KR" sz="1000" b="0" dirty="0">
                <a:latin typeface="+mn-lt"/>
              </a:rPr>
              <a:t> </a:t>
            </a:r>
            <a:r>
              <a:rPr lang="en-US" altLang="ko-KR" sz="1000" b="0" dirty="0">
                <a:latin typeface="+mn-lt"/>
              </a:rPr>
              <a:t>2Port)</a:t>
            </a:r>
            <a:endParaRPr lang="ko-KR" altLang="en-US" sz="1000" b="0" dirty="0">
              <a:latin typeface="+mn-lt"/>
            </a:endParaRPr>
          </a:p>
          <a:p>
            <a:r>
              <a:rPr lang="en-US" altLang="ko-KR" sz="1000" b="0" dirty="0">
                <a:latin typeface="+mn-lt"/>
              </a:rPr>
              <a:t>RJ45</a:t>
            </a:r>
            <a:r>
              <a:rPr lang="ko-KR" altLang="en-US" sz="1000" b="0" dirty="0">
                <a:latin typeface="+mn-lt"/>
              </a:rPr>
              <a:t> </a:t>
            </a:r>
            <a:r>
              <a:rPr lang="en-US" altLang="ko-KR" sz="1000" b="0" dirty="0">
                <a:latin typeface="+mn-lt"/>
              </a:rPr>
              <a:t>1Port </a:t>
            </a:r>
          </a:p>
          <a:p>
            <a:pPr marL="0" indent="0">
              <a:buFont typeface="Arial" pitchFamily="34" charset="0"/>
              <a:buNone/>
            </a:pPr>
            <a:r>
              <a:rPr lang="ko-KR" altLang="en-US" sz="1000" b="0" dirty="0">
                <a:latin typeface="+mn-lt"/>
              </a:rPr>
              <a:t>   </a:t>
            </a:r>
            <a:r>
              <a:rPr lang="en-US" altLang="ko-KR" sz="1000" b="0" dirty="0">
                <a:latin typeface="+mn-lt"/>
              </a:rPr>
              <a:t>- </a:t>
            </a:r>
            <a:r>
              <a:rPr lang="pl-PL" altLang="ko-KR" sz="1000" b="0" dirty="0">
                <a:latin typeface="+mn-lt"/>
              </a:rPr>
              <a:t>do połączenia opcji i </a:t>
            </a:r>
            <a:r>
              <a:rPr lang="en-US" altLang="ko-KR" sz="1000" b="0" dirty="0">
                <a:latin typeface="+mn-lt"/>
              </a:rPr>
              <a:t>RS485</a:t>
            </a:r>
            <a:endParaRPr lang="ko-KR" altLang="en-US" sz="1000" b="0" dirty="0">
              <a:latin typeface="+mn-lt"/>
            </a:endParaRPr>
          </a:p>
        </p:txBody>
      </p:sp>
      <p:sp>
        <p:nvSpPr>
          <p:cNvPr id="16" name="TextBox 76">
            <a:extLst>
              <a:ext uri="{FF2B5EF4-FFF2-40B4-BE49-F238E27FC236}">
                <a16:creationId xmlns:a16="http://schemas.microsoft.com/office/drawing/2014/main" id="{9AE15A1D-EB4C-4498-B35D-4E7B78E7C15A}"/>
              </a:ext>
            </a:extLst>
          </p:cNvPr>
          <p:cNvSpPr txBox="1"/>
          <p:nvPr/>
        </p:nvSpPr>
        <p:spPr>
          <a:xfrm>
            <a:off x="5452532" y="5068633"/>
            <a:ext cx="192924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171450" indent="-171450" eaLnBrk="1" hangingPunct="1">
              <a:buFont typeface="Arial" pitchFamily="34" charset="0"/>
              <a:buChar char="•"/>
              <a:defRPr sz="900" b="1">
                <a:solidFill>
                  <a:srgbClr val="000000"/>
                </a:solidFill>
                <a:latin typeface="굴림" charset="-127"/>
                <a:ea typeface="맑은 고딕" pitchFamily="50" charset="-127"/>
              </a:defRPr>
            </a:lvl1pPr>
            <a:lvl2pPr marL="742950" indent="-285750">
              <a:defRPr>
                <a:latin typeface="굴림" charset="-127"/>
                <a:ea typeface="굴림" charset="-127"/>
              </a:defRPr>
            </a:lvl2pPr>
            <a:lvl3pPr marL="1143000" indent="-228600">
              <a:defRPr>
                <a:latin typeface="굴림" charset="-127"/>
                <a:ea typeface="굴림" charset="-127"/>
              </a:defRPr>
            </a:lvl3pPr>
            <a:lvl4pPr marL="1600200" indent="-228600">
              <a:defRPr>
                <a:latin typeface="굴림" charset="-127"/>
                <a:ea typeface="굴림" charset="-127"/>
              </a:defRPr>
            </a:lvl4pPr>
            <a:lvl5pPr marL="2057400" indent="-228600">
              <a:defRPr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l-PL" altLang="ko-KR" sz="1000" b="0" dirty="0">
                <a:latin typeface="+mn-lt"/>
              </a:rPr>
              <a:t>Kopiowanie parametrów za pomocą portu</a:t>
            </a:r>
            <a:r>
              <a:rPr lang="en-US" altLang="ko-KR" sz="1000" b="0" dirty="0">
                <a:latin typeface="+mn-lt"/>
              </a:rPr>
              <a:t> RJ45     (</a:t>
            </a:r>
            <a:r>
              <a:rPr lang="pl-PL" altLang="ko-KR" sz="1000" b="0" dirty="0">
                <a:latin typeface="+mn-lt"/>
              </a:rPr>
              <a:t>Bez konieczności otwierania obudowy</a:t>
            </a:r>
            <a:r>
              <a:rPr lang="en-US" altLang="ko-KR" sz="1000" b="0" dirty="0">
                <a:latin typeface="+mn-lt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1000" b="0" dirty="0">
                <a:latin typeface="+mn-lt"/>
              </a:rPr>
              <a:t>* </a:t>
            </a:r>
            <a:r>
              <a:rPr lang="pl-PL" altLang="ko-KR" sz="1000" b="0" dirty="0">
                <a:latin typeface="+mn-lt"/>
              </a:rPr>
              <a:t>W przypadku aktualizacji systemu należy zdjąć obudowę</a:t>
            </a:r>
            <a:endParaRPr lang="ko-KR" altLang="en-US" sz="1000" b="0" dirty="0">
              <a:latin typeface="+mn-lt"/>
            </a:endParaRP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DAB618D2-1198-40B9-A324-7D71BABFA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045" y="4925812"/>
            <a:ext cx="963501" cy="119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ytuł 1">
            <a:extLst>
              <a:ext uri="{FF2B5EF4-FFF2-40B4-BE49-F238E27FC236}">
                <a16:creationId xmlns:a16="http://schemas.microsoft.com/office/drawing/2014/main" id="{025AA45A-2843-4442-9296-C66987000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85" y="509469"/>
            <a:ext cx="4885509" cy="516301"/>
          </a:xfrm>
        </p:spPr>
        <p:txBody>
          <a:bodyPr>
            <a:normAutofit/>
          </a:bodyPr>
          <a:lstStyle/>
          <a:p>
            <a:r>
              <a:rPr lang="pl-PL" altLang="ko-KR" dirty="0"/>
              <a:t>Szerokie terminale I/O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1903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24">
            <a:extLst>
              <a:ext uri="{FF2B5EF4-FFF2-40B4-BE49-F238E27FC236}">
                <a16:creationId xmlns:a16="http://schemas.microsoft.com/office/drawing/2014/main" id="{1ACA4B67-2DB8-44D7-9243-7A717DAADF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1" t="21088" r="34713" b="19339"/>
          <a:stretch/>
        </p:blipFill>
        <p:spPr>
          <a:xfrm>
            <a:off x="567465" y="1435777"/>
            <a:ext cx="2013770" cy="2498195"/>
          </a:xfrm>
          <a:prstGeom prst="rect">
            <a:avLst/>
          </a:prstGeom>
        </p:spPr>
      </p:pic>
      <p:sp>
        <p:nvSpPr>
          <p:cNvPr id="5" name="직사각형 29">
            <a:extLst>
              <a:ext uri="{FF2B5EF4-FFF2-40B4-BE49-F238E27FC236}">
                <a16:creationId xmlns:a16="http://schemas.microsoft.com/office/drawing/2014/main" id="{0EB51775-BE34-461A-8909-62A68E7E5BBA}"/>
              </a:ext>
            </a:extLst>
          </p:cNvPr>
          <p:cNvSpPr/>
          <p:nvPr/>
        </p:nvSpPr>
        <p:spPr>
          <a:xfrm>
            <a:off x="3820410" y="1343408"/>
            <a:ext cx="3704485" cy="1728337"/>
          </a:xfrm>
          <a:prstGeom prst="rect">
            <a:avLst/>
          </a:prstGeom>
          <a:noFill/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eaLnBrk="1" fontAlgn="auto" latinLnBrk="1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kumimoji="0" lang="en-US" altLang="ko-KR" sz="11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6" name="모서리가 둥근 직사각형 30">
            <a:extLst>
              <a:ext uri="{FF2B5EF4-FFF2-40B4-BE49-F238E27FC236}">
                <a16:creationId xmlns:a16="http://schemas.microsoft.com/office/drawing/2014/main" id="{FEE3C4C3-9ABA-4E23-A721-B0A75986B796}"/>
              </a:ext>
            </a:extLst>
          </p:cNvPr>
          <p:cNvSpPr/>
          <p:nvPr/>
        </p:nvSpPr>
        <p:spPr bwMode="auto">
          <a:xfrm>
            <a:off x="4355600" y="1236713"/>
            <a:ext cx="2459654" cy="345834"/>
          </a:xfrm>
          <a:prstGeom prst="round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pl-PL" altLang="ko-KR" sz="1200" kern="0" dirty="0">
                <a:solidFill>
                  <a:schemeClr val="bg1"/>
                </a:solidFill>
                <a:ea typeface="맑은 고딕"/>
                <a:cs typeface="Arial"/>
              </a:rPr>
              <a:t>Łatwe ustawianie parametrów</a:t>
            </a:r>
            <a:endParaRPr lang="ko-KR" altLang="en-US" sz="1200" kern="0" dirty="0">
              <a:solidFill>
                <a:schemeClr val="bg1"/>
              </a:solidFill>
              <a:ea typeface="맑은 고딕"/>
              <a:cs typeface="Arial"/>
            </a:endParaRPr>
          </a:p>
        </p:txBody>
      </p:sp>
      <p:cxnSp>
        <p:nvCxnSpPr>
          <p:cNvPr id="7" name="꺾인 연결선 32">
            <a:extLst>
              <a:ext uri="{FF2B5EF4-FFF2-40B4-BE49-F238E27FC236}">
                <a16:creationId xmlns:a16="http://schemas.microsoft.com/office/drawing/2014/main" id="{C07AB6B8-DF02-45B7-BAB5-314A3DCBC285}"/>
              </a:ext>
            </a:extLst>
          </p:cNvPr>
          <p:cNvCxnSpPr>
            <a:cxnSpLocks/>
            <a:stCxn id="5" idx="1"/>
          </p:cNvCxnSpPr>
          <p:nvPr/>
        </p:nvCxnSpPr>
        <p:spPr>
          <a:xfrm rot="10800000">
            <a:off x="1679018" y="1842099"/>
            <a:ext cx="2141392" cy="365478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4BDB7CDC-F646-405B-9851-9868ACEDD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971" y="1651038"/>
            <a:ext cx="780587" cy="133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8">
            <a:extLst>
              <a:ext uri="{FF2B5EF4-FFF2-40B4-BE49-F238E27FC236}">
                <a16:creationId xmlns:a16="http://schemas.microsoft.com/office/drawing/2014/main" id="{1A9A0203-20FC-43F9-A77E-18A46DBB0E25}"/>
              </a:ext>
            </a:extLst>
          </p:cNvPr>
          <p:cNvSpPr txBox="1"/>
          <p:nvPr/>
        </p:nvSpPr>
        <p:spPr>
          <a:xfrm>
            <a:off x="4910868" y="1712089"/>
            <a:ext cx="24596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171450" indent="-171450" eaLnBrk="1" hangingPunct="1">
              <a:buFont typeface="Arial" pitchFamily="34" charset="0"/>
              <a:buChar char="•"/>
              <a:defRPr sz="900" b="1">
                <a:solidFill>
                  <a:srgbClr val="000000"/>
                </a:solidFill>
                <a:latin typeface="굴림" charset="-127"/>
                <a:ea typeface="맑은 고딕" pitchFamily="50" charset="-127"/>
              </a:defRPr>
            </a:lvl1pPr>
            <a:lvl2pPr marL="742950" indent="-285750">
              <a:defRPr>
                <a:latin typeface="굴림" charset="-127"/>
                <a:ea typeface="굴림" charset="-127"/>
              </a:defRPr>
            </a:lvl2pPr>
            <a:lvl3pPr marL="1143000" indent="-228600">
              <a:defRPr>
                <a:latin typeface="굴림" charset="-127"/>
                <a:ea typeface="굴림" charset="-127"/>
              </a:defRPr>
            </a:lvl3pPr>
            <a:lvl4pPr marL="1600200" indent="-228600">
              <a:defRPr>
                <a:latin typeface="굴림" charset="-127"/>
                <a:ea typeface="굴림" charset="-127"/>
              </a:defRPr>
            </a:lvl4pPr>
            <a:lvl5pPr marL="2057400" indent="-228600">
              <a:defRPr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9pPr>
          </a:lstStyle>
          <a:p>
            <a:r>
              <a:rPr lang="pl-PL" altLang="ko-KR" sz="1200" b="0" dirty="0">
                <a:latin typeface="+mn-lt"/>
              </a:rPr>
              <a:t>Intuicyjne grupy parametrów</a:t>
            </a:r>
            <a:endParaRPr lang="en-US" altLang="ko-KR" sz="1200" b="0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endParaRPr lang="en-US" altLang="ko-KR" sz="1200" b="0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ko-KR" sz="1200" b="0" dirty="0">
                <a:latin typeface="+mn-lt"/>
              </a:rPr>
              <a:t>   : </a:t>
            </a:r>
            <a:r>
              <a:rPr lang="pl-PL" altLang="ko-KR" sz="1200" b="0" dirty="0">
                <a:latin typeface="+mn-lt"/>
              </a:rPr>
              <a:t>Podobne do serii </a:t>
            </a:r>
            <a:r>
              <a:rPr lang="en-US" altLang="ko-KR" sz="1200" b="0" dirty="0">
                <a:latin typeface="+mn-lt"/>
              </a:rPr>
              <a:t> S100 + </a:t>
            </a:r>
            <a:r>
              <a:rPr lang="pl-PL" altLang="ko-KR" sz="1200" b="0" dirty="0">
                <a:latin typeface="+mn-lt"/>
              </a:rPr>
              <a:t>, IS7, H100, M100</a:t>
            </a:r>
            <a:endParaRPr lang="en-US" altLang="ko-KR" sz="1200" b="0" dirty="0">
              <a:latin typeface="+mn-lt"/>
            </a:endParaRPr>
          </a:p>
        </p:txBody>
      </p:sp>
      <p:cxnSp>
        <p:nvCxnSpPr>
          <p:cNvPr id="10" name="꺾인 연결선 49">
            <a:extLst>
              <a:ext uri="{FF2B5EF4-FFF2-40B4-BE49-F238E27FC236}">
                <a16:creationId xmlns:a16="http://schemas.microsoft.com/office/drawing/2014/main" id="{8AE81A36-1827-46D7-AB9D-39B16CB3BBA7}"/>
              </a:ext>
            </a:extLst>
          </p:cNvPr>
          <p:cNvCxnSpPr>
            <a:cxnSpLocks/>
          </p:cNvCxnSpPr>
          <p:nvPr/>
        </p:nvCxnSpPr>
        <p:spPr>
          <a:xfrm rot="10800000">
            <a:off x="1884520" y="2648770"/>
            <a:ext cx="1935890" cy="1726318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50">
            <a:extLst>
              <a:ext uri="{FF2B5EF4-FFF2-40B4-BE49-F238E27FC236}">
                <a16:creationId xmlns:a16="http://schemas.microsoft.com/office/drawing/2014/main" id="{34A19DCF-0D1B-4147-AE84-D8E20E3E5071}"/>
              </a:ext>
            </a:extLst>
          </p:cNvPr>
          <p:cNvSpPr/>
          <p:nvPr/>
        </p:nvSpPr>
        <p:spPr>
          <a:xfrm>
            <a:off x="3820411" y="3295058"/>
            <a:ext cx="3704485" cy="3322013"/>
          </a:xfrm>
          <a:prstGeom prst="rect">
            <a:avLst/>
          </a:prstGeom>
          <a:noFill/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eaLnBrk="1" fontAlgn="auto" latinLnBrk="1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kumimoji="0" lang="en-US" altLang="ko-KR" sz="11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12" name="모서리가 둥근 직사각형 51">
            <a:extLst>
              <a:ext uri="{FF2B5EF4-FFF2-40B4-BE49-F238E27FC236}">
                <a16:creationId xmlns:a16="http://schemas.microsoft.com/office/drawing/2014/main" id="{5B50215C-2E1B-4061-BB5B-FB420F816EEF}"/>
              </a:ext>
            </a:extLst>
          </p:cNvPr>
          <p:cNvSpPr/>
          <p:nvPr/>
        </p:nvSpPr>
        <p:spPr bwMode="auto">
          <a:xfrm>
            <a:off x="4817655" y="3118961"/>
            <a:ext cx="1845041" cy="320989"/>
          </a:xfrm>
          <a:prstGeom prst="round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pl-PL" altLang="ko-KR" sz="1200" kern="0" dirty="0">
                <a:solidFill>
                  <a:schemeClr val="bg1"/>
                </a:solidFill>
                <a:ea typeface="맑은 고딕"/>
                <a:cs typeface="Arial"/>
              </a:rPr>
              <a:t>Opcje</a:t>
            </a:r>
            <a:endParaRPr lang="ko-KR" altLang="en-US" sz="1200" kern="0" dirty="0">
              <a:solidFill>
                <a:schemeClr val="bg1"/>
              </a:solidFill>
              <a:ea typeface="맑은 고딕"/>
              <a:cs typeface="Arial"/>
            </a:endParaRPr>
          </a:p>
        </p:txBody>
      </p:sp>
      <p:pic>
        <p:nvPicPr>
          <p:cNvPr id="13" name="그림 52">
            <a:extLst>
              <a:ext uri="{FF2B5EF4-FFF2-40B4-BE49-F238E27FC236}">
                <a16:creationId xmlns:a16="http://schemas.microsoft.com/office/drawing/2014/main" id="{6F84A4DD-756F-4531-A434-7D293C3C8B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830" y="3452122"/>
            <a:ext cx="756825" cy="840816"/>
          </a:xfrm>
          <a:prstGeom prst="rect">
            <a:avLst/>
          </a:prstGeom>
        </p:spPr>
      </p:pic>
      <p:pic>
        <p:nvPicPr>
          <p:cNvPr id="14" name="그림 53">
            <a:extLst>
              <a:ext uri="{FF2B5EF4-FFF2-40B4-BE49-F238E27FC236}">
                <a16:creationId xmlns:a16="http://schemas.microsoft.com/office/drawing/2014/main" id="{AEB90527-5535-423F-9735-E88DD05A1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928016" y="3494532"/>
            <a:ext cx="430120" cy="964397"/>
          </a:xfrm>
          <a:prstGeom prst="rect">
            <a:avLst/>
          </a:prstGeom>
        </p:spPr>
      </p:pic>
      <p:pic>
        <p:nvPicPr>
          <p:cNvPr id="15" name="그림 54">
            <a:extLst>
              <a:ext uri="{FF2B5EF4-FFF2-40B4-BE49-F238E27FC236}">
                <a16:creationId xmlns:a16="http://schemas.microsoft.com/office/drawing/2014/main" id="{2767F851-885F-47E9-B91E-CCBEC3D98A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9758" y="3603462"/>
            <a:ext cx="794498" cy="647292"/>
          </a:xfrm>
          <a:prstGeom prst="rect">
            <a:avLst/>
          </a:prstGeom>
        </p:spPr>
      </p:pic>
      <p:sp>
        <p:nvSpPr>
          <p:cNvPr id="16" name="TextBox 55">
            <a:extLst>
              <a:ext uri="{FF2B5EF4-FFF2-40B4-BE49-F238E27FC236}">
                <a16:creationId xmlns:a16="http://schemas.microsoft.com/office/drawing/2014/main" id="{4D22431B-7319-4F4A-A77E-D0136833CFB4}"/>
              </a:ext>
            </a:extLst>
          </p:cNvPr>
          <p:cNvSpPr txBox="1"/>
          <p:nvPr/>
        </p:nvSpPr>
        <p:spPr>
          <a:xfrm>
            <a:off x="3932295" y="4459405"/>
            <a:ext cx="343822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171450" indent="-171450" eaLnBrk="1" hangingPunct="1">
              <a:buFont typeface="Arial" pitchFamily="34" charset="0"/>
              <a:buChar char="•"/>
              <a:defRPr sz="900" b="1">
                <a:solidFill>
                  <a:srgbClr val="000000"/>
                </a:solidFill>
                <a:latin typeface="굴림" charset="-127"/>
                <a:ea typeface="맑은 고딕" pitchFamily="50" charset="-127"/>
              </a:defRPr>
            </a:lvl1pPr>
            <a:lvl2pPr marL="742950" indent="-285750">
              <a:defRPr>
                <a:latin typeface="굴림" charset="-127"/>
                <a:ea typeface="굴림" charset="-127"/>
              </a:defRPr>
            </a:lvl2pPr>
            <a:lvl3pPr marL="1143000" indent="-228600">
              <a:defRPr>
                <a:latin typeface="굴림" charset="-127"/>
                <a:ea typeface="굴림" charset="-127"/>
              </a:defRPr>
            </a:lvl3pPr>
            <a:lvl4pPr marL="1600200" indent="-228600">
              <a:defRPr>
                <a:latin typeface="굴림" charset="-127"/>
                <a:ea typeface="굴림" charset="-127"/>
              </a:defRPr>
            </a:lvl4pPr>
            <a:lvl5pPr marL="2057400" indent="-228600">
              <a:defRPr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9pPr>
          </a:lstStyle>
          <a:p>
            <a:r>
              <a:rPr lang="pl-PL" altLang="ko-KR" sz="1200" b="0" dirty="0">
                <a:latin typeface="+mn-lt"/>
              </a:rPr>
              <a:t>Obsługa </a:t>
            </a:r>
            <a:r>
              <a:rPr lang="en-US" altLang="ko-KR" sz="1200" b="0" dirty="0">
                <a:latin typeface="+mn-lt"/>
              </a:rPr>
              <a:t>DriveView7 </a:t>
            </a:r>
            <a:endParaRPr lang="pl-PL" altLang="ko-KR" sz="1200" b="0" dirty="0">
              <a:latin typeface="+mn-lt"/>
            </a:endParaRPr>
          </a:p>
          <a:p>
            <a:r>
              <a:rPr lang="en-US" altLang="ko-KR" sz="1200" b="0" dirty="0">
                <a:latin typeface="+mn-lt"/>
              </a:rPr>
              <a:t>- RJ45 port </a:t>
            </a:r>
            <a:r>
              <a:rPr lang="pl-PL" altLang="ko-KR" sz="1200" b="0" dirty="0">
                <a:latin typeface="+mn-lt"/>
              </a:rPr>
              <a:t>lub </a:t>
            </a:r>
            <a:r>
              <a:rPr lang="en-US" altLang="ko-KR" sz="1200" b="0" dirty="0">
                <a:latin typeface="+mn-lt"/>
              </a:rPr>
              <a:t>I/O</a:t>
            </a:r>
          </a:p>
          <a:p>
            <a:pPr marL="0" indent="0">
              <a:buFont typeface="Arial" pitchFamily="34" charset="0"/>
              <a:buNone/>
            </a:pPr>
            <a:endParaRPr lang="en-US" altLang="ko-KR" sz="1200" b="0" dirty="0">
              <a:latin typeface="+mn-lt"/>
            </a:endParaRPr>
          </a:p>
          <a:p>
            <a:r>
              <a:rPr lang="pl-PL" altLang="ko-KR" sz="1200" b="0" dirty="0">
                <a:latin typeface="+mn-lt"/>
              </a:rPr>
              <a:t>Kopiowanie parametrów i aktualizacja poprzez </a:t>
            </a:r>
            <a:r>
              <a:rPr lang="en-US" altLang="ko-KR" sz="1200" b="0" dirty="0">
                <a:latin typeface="+mn-lt"/>
              </a:rPr>
              <a:t>Smart copier</a:t>
            </a:r>
          </a:p>
          <a:p>
            <a:pPr marL="0" indent="0">
              <a:buFont typeface="Arial" pitchFamily="34" charset="0"/>
              <a:buNone/>
            </a:pPr>
            <a:endParaRPr lang="en-US" altLang="ko-KR" sz="1200" b="0" dirty="0">
              <a:latin typeface="+mn-lt"/>
            </a:endParaRPr>
          </a:p>
          <a:p>
            <a:r>
              <a:rPr lang="pl-PL" altLang="ko-KR" sz="1200" b="0" dirty="0">
                <a:latin typeface="+mn-lt"/>
              </a:rPr>
              <a:t>Obsługa zdalnej klawiatury</a:t>
            </a:r>
            <a:endParaRPr lang="en-US" altLang="ko-KR" sz="1200" b="0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ko-KR" sz="1200" b="0" dirty="0">
                <a:latin typeface="+mn-lt"/>
              </a:rPr>
              <a:t>    - </a:t>
            </a:r>
            <a:r>
              <a:rPr lang="pl-PL" altLang="ko-KR" sz="1200" b="0" dirty="0">
                <a:latin typeface="+mn-lt"/>
              </a:rPr>
              <a:t>G</a:t>
            </a:r>
            <a:r>
              <a:rPr lang="en-US" altLang="ko-KR" sz="1200" b="0" dirty="0">
                <a:latin typeface="+mn-lt"/>
              </a:rPr>
              <a:t>100 Remote</a:t>
            </a:r>
          </a:p>
          <a:p>
            <a:pPr marL="0" indent="0">
              <a:buFont typeface="Arial" pitchFamily="34" charset="0"/>
              <a:buNone/>
            </a:pPr>
            <a:endParaRPr lang="en-US" altLang="ko-KR" sz="1200" b="0" dirty="0">
              <a:latin typeface="+mn-lt"/>
            </a:endParaRPr>
          </a:p>
          <a:p>
            <a:r>
              <a:rPr lang="pl-PL" altLang="ko-KR" sz="1200" b="0" dirty="0">
                <a:latin typeface="+mn-lt"/>
              </a:rPr>
              <a:t>Opcje komunikacji</a:t>
            </a:r>
            <a:r>
              <a:rPr lang="en-US" altLang="ko-KR" sz="1200" b="0" dirty="0">
                <a:latin typeface="+mn-lt"/>
              </a:rPr>
              <a:t> </a:t>
            </a:r>
            <a:endParaRPr lang="pl-PL" altLang="ko-KR" sz="1200" b="0" dirty="0">
              <a:latin typeface="+mn-lt"/>
            </a:endParaRPr>
          </a:p>
          <a:p>
            <a:r>
              <a:rPr lang="en-US" altLang="ko-KR" sz="1200" b="0" dirty="0">
                <a:latin typeface="+mn-lt"/>
              </a:rPr>
              <a:t>- Profibus-DP, </a:t>
            </a:r>
            <a:r>
              <a:rPr lang="en-US" altLang="ko-KR" sz="1200" b="0" dirty="0" err="1">
                <a:latin typeface="+mn-lt"/>
              </a:rPr>
              <a:t>CANopen</a:t>
            </a:r>
            <a:r>
              <a:rPr lang="en-US" altLang="ko-KR" sz="1200" b="0" dirty="0">
                <a:latin typeface="+mn-lt"/>
              </a:rPr>
              <a:t>, Ethernet/IP(2Port</a:t>
            </a:r>
            <a:r>
              <a:rPr lang="en-US" altLang="ko-KR" sz="1200" dirty="0">
                <a:latin typeface="맑은 고딕" panose="020B0503020000020004" pitchFamily="50" charset="-127"/>
              </a:rPr>
              <a:t>)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8E883039-AA81-419A-9957-7ADA83CD5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77" y="3440426"/>
            <a:ext cx="934455" cy="119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ytuł 1">
            <a:extLst>
              <a:ext uri="{FF2B5EF4-FFF2-40B4-BE49-F238E27FC236}">
                <a16:creationId xmlns:a16="http://schemas.microsoft.com/office/drawing/2014/main" id="{9583DE22-028F-4C84-9BE3-5E5BB4F97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567" y="476985"/>
            <a:ext cx="6281410" cy="516301"/>
          </a:xfrm>
        </p:spPr>
        <p:txBody>
          <a:bodyPr>
            <a:normAutofit/>
          </a:bodyPr>
          <a:lstStyle/>
          <a:p>
            <a:r>
              <a:rPr lang="pl-PL" dirty="0"/>
              <a:t>Grupy parametrów jak w S100, IS7, H100</a:t>
            </a:r>
          </a:p>
        </p:txBody>
      </p:sp>
    </p:spTree>
    <p:extLst>
      <p:ext uri="{BB962C8B-B14F-4D97-AF65-F5344CB8AC3E}">
        <p14:creationId xmlns:p14="http://schemas.microsoft.com/office/powerpoint/2010/main" val="148163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912FAC-ED7E-43FC-AEF1-444197105D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Napędy LSIS - przegląd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525B7D2-7E5B-4880-8F6B-D83965131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34" y="1361189"/>
            <a:ext cx="4734333" cy="5280409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D5FA644-B2B1-433C-97A3-B33BE6796314}"/>
              </a:ext>
            </a:extLst>
          </p:cNvPr>
          <p:cNvSpPr/>
          <p:nvPr/>
        </p:nvSpPr>
        <p:spPr>
          <a:xfrm>
            <a:off x="1447101" y="3429000"/>
            <a:ext cx="5180202" cy="5809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3835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AEDB84F-9EF9-42A8-A653-06C8A6D732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8" t="31130" r="41739" b="23431"/>
          <a:stretch/>
        </p:blipFill>
        <p:spPr>
          <a:xfrm>
            <a:off x="428556" y="1832681"/>
            <a:ext cx="1880331" cy="2542505"/>
          </a:xfrm>
          <a:prstGeom prst="rect">
            <a:avLst/>
          </a:prstGeom>
        </p:spPr>
      </p:pic>
      <p:sp>
        <p:nvSpPr>
          <p:cNvPr id="5" name="타원 34">
            <a:extLst>
              <a:ext uri="{FF2B5EF4-FFF2-40B4-BE49-F238E27FC236}">
                <a16:creationId xmlns:a16="http://schemas.microsoft.com/office/drawing/2014/main" id="{301C6043-DCC2-4583-9758-DC5EA8D2C84C}"/>
              </a:ext>
            </a:extLst>
          </p:cNvPr>
          <p:cNvSpPr/>
          <p:nvPr/>
        </p:nvSpPr>
        <p:spPr bwMode="auto">
          <a:xfrm>
            <a:off x="1230054" y="1796797"/>
            <a:ext cx="784041" cy="3089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numCol="1" rtlCol="0" anchor="t" anchorCtr="0" compatLnSpc="1">
            <a:prstTxWarp prst="textNoShape">
              <a:avLst/>
            </a:prstTxWarp>
          </a:bodyPr>
          <a:lstStyle/>
          <a:p>
            <a:pPr algn="ctr" eaLnBrk="1" latinLnBrk="1" hangingPunct="1"/>
            <a:endParaRPr lang="ko-KR" altLang="en-US">
              <a:solidFill>
                <a:srgbClr val="000000"/>
              </a:solidFill>
              <a:latin typeface="굴림" pitchFamily="50" charset="-127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EF74517-B3C7-4AA0-B9D5-2D52B685D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67" y="1993388"/>
            <a:ext cx="1713822" cy="151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꺾인 연결선 36">
            <a:extLst>
              <a:ext uri="{FF2B5EF4-FFF2-40B4-BE49-F238E27FC236}">
                <a16:creationId xmlns:a16="http://schemas.microsoft.com/office/drawing/2014/main" id="{46BB744C-0D99-4EBF-8DC1-06C945C222B9}"/>
              </a:ext>
            </a:extLst>
          </p:cNvPr>
          <p:cNvCxnSpPr>
            <a:stCxn id="5" idx="6"/>
          </p:cNvCxnSpPr>
          <p:nvPr/>
        </p:nvCxnSpPr>
        <p:spPr bwMode="auto">
          <a:xfrm>
            <a:off x="2014095" y="1951287"/>
            <a:ext cx="1150028" cy="91059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oval" w="med" len="med"/>
            <a:tailEnd type="oval" w="med" len="med"/>
          </a:ln>
          <a:effectLst/>
        </p:spPr>
      </p:cxnSp>
      <p:pic>
        <p:nvPicPr>
          <p:cNvPr id="8" name="Picture 3">
            <a:extLst>
              <a:ext uri="{FF2B5EF4-FFF2-40B4-BE49-F238E27FC236}">
                <a16:creationId xmlns:a16="http://schemas.microsoft.com/office/drawing/2014/main" id="{8FF1A361-3F09-43D9-8657-52601E75F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392" y="4167426"/>
            <a:ext cx="891967" cy="156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모서리가 둥근 직사각형 38">
            <a:extLst>
              <a:ext uri="{FF2B5EF4-FFF2-40B4-BE49-F238E27FC236}">
                <a16:creationId xmlns:a16="http://schemas.microsoft.com/office/drawing/2014/main" id="{255A1FAB-4261-4D38-8929-FAE214A8FA50}"/>
              </a:ext>
            </a:extLst>
          </p:cNvPr>
          <p:cNvSpPr/>
          <p:nvPr/>
        </p:nvSpPr>
        <p:spPr>
          <a:xfrm>
            <a:off x="358775" y="3557493"/>
            <a:ext cx="1518306" cy="755187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numCol="1" rtlCol="0" anchor="t" anchorCtr="0" compatLnSpc="1">
            <a:prstTxWarp prst="textNoShape">
              <a:avLst/>
            </a:prstTxWarp>
          </a:bodyPr>
          <a:lstStyle/>
          <a:p>
            <a:pPr algn="ctr" eaLnBrk="1" latinLnBrk="1" hangingPunct="1"/>
            <a:endParaRPr lang="ko-KR" altLang="en-US">
              <a:solidFill>
                <a:srgbClr val="000000"/>
              </a:solidFill>
              <a:latin typeface="굴림" pitchFamily="50" charset="-127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26313BEA-535F-45E9-92E4-091D33F5C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793" y="3917496"/>
            <a:ext cx="1537485" cy="152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꺾인 연결선 42">
            <a:extLst>
              <a:ext uri="{FF2B5EF4-FFF2-40B4-BE49-F238E27FC236}">
                <a16:creationId xmlns:a16="http://schemas.microsoft.com/office/drawing/2014/main" id="{3C396A2D-9D39-49F5-8E74-CF0898B32471}"/>
              </a:ext>
            </a:extLst>
          </p:cNvPr>
          <p:cNvCxnSpPr/>
          <p:nvPr/>
        </p:nvCxnSpPr>
        <p:spPr bwMode="auto">
          <a:xfrm>
            <a:off x="1653636" y="4029384"/>
            <a:ext cx="2750856" cy="62720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oval" w="med" len="med"/>
            <a:tailEnd type="oval" w="med" len="med"/>
          </a:ln>
          <a:effectLst/>
        </p:spPr>
      </p:cxnSp>
      <p:pic>
        <p:nvPicPr>
          <p:cNvPr id="12" name="Picture 5">
            <a:extLst>
              <a:ext uri="{FF2B5EF4-FFF2-40B4-BE49-F238E27FC236}">
                <a16:creationId xmlns:a16="http://schemas.microsoft.com/office/drawing/2014/main" id="{A9B53CCB-8BCA-4808-AAC2-523480318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557" y="1923286"/>
            <a:ext cx="3246409" cy="15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꺾인 연결선 44">
            <a:extLst>
              <a:ext uri="{FF2B5EF4-FFF2-40B4-BE49-F238E27FC236}">
                <a16:creationId xmlns:a16="http://schemas.microsoft.com/office/drawing/2014/main" id="{C08186DC-10DF-4911-AD94-E7331180A7D7}"/>
              </a:ext>
            </a:extLst>
          </p:cNvPr>
          <p:cNvCxnSpPr/>
          <p:nvPr/>
        </p:nvCxnSpPr>
        <p:spPr bwMode="auto">
          <a:xfrm>
            <a:off x="2383665" y="3728991"/>
            <a:ext cx="2516755" cy="4580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oval" w="med" len="med"/>
            <a:tailEnd type="oval" w="med" len="med"/>
          </a:ln>
          <a:effectLst/>
        </p:spPr>
      </p:cxnSp>
      <p:sp>
        <p:nvSpPr>
          <p:cNvPr id="14" name="TextBox 45">
            <a:extLst>
              <a:ext uri="{FF2B5EF4-FFF2-40B4-BE49-F238E27FC236}">
                <a16:creationId xmlns:a16="http://schemas.microsoft.com/office/drawing/2014/main" id="{AAD88567-12C9-4390-85A8-518508F16565}"/>
              </a:ext>
            </a:extLst>
          </p:cNvPr>
          <p:cNvSpPr txBox="1"/>
          <p:nvPr/>
        </p:nvSpPr>
        <p:spPr>
          <a:xfrm>
            <a:off x="4320359" y="5423031"/>
            <a:ext cx="1780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1" hangingPunct="1"/>
            <a:r>
              <a:rPr lang="en-US" altLang="ko-KR" sz="1200" b="1" dirty="0">
                <a:ea typeface="맑은 고딕" pitchFamily="50" charset="-127"/>
              </a:rPr>
              <a:t>“Knob-Screw</a:t>
            </a:r>
          </a:p>
          <a:p>
            <a:pPr algn="ctr" eaLnBrk="1" latinLnBrk="1" hangingPunct="1"/>
            <a:r>
              <a:rPr lang="en-US" altLang="ko-KR" sz="1200" b="1" dirty="0">
                <a:ea typeface="맑은 고딕" pitchFamily="50" charset="-127"/>
              </a:rPr>
              <a:t>(IP20</a:t>
            </a:r>
            <a:r>
              <a:rPr lang="ko-KR" altLang="en-US" sz="1200" b="1" dirty="0">
                <a:ea typeface="맑은 고딕" pitchFamily="50" charset="-127"/>
              </a:rPr>
              <a:t> </a:t>
            </a:r>
            <a:r>
              <a:rPr lang="en-US" altLang="ko-KR" sz="1200" b="1" dirty="0">
                <a:ea typeface="맑은 고딕" pitchFamily="50" charset="-127"/>
              </a:rPr>
              <a:t>)”</a:t>
            </a:r>
          </a:p>
        </p:txBody>
      </p:sp>
      <p:sp>
        <p:nvSpPr>
          <p:cNvPr id="15" name="TextBox 46">
            <a:extLst>
              <a:ext uri="{FF2B5EF4-FFF2-40B4-BE49-F238E27FC236}">
                <a16:creationId xmlns:a16="http://schemas.microsoft.com/office/drawing/2014/main" id="{37DF7614-E1A8-41C5-9855-89F1150E268C}"/>
              </a:ext>
            </a:extLst>
          </p:cNvPr>
          <p:cNvSpPr txBox="1"/>
          <p:nvPr/>
        </p:nvSpPr>
        <p:spPr>
          <a:xfrm>
            <a:off x="5969380" y="5828553"/>
            <a:ext cx="1487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1" hangingPunct="1"/>
            <a:r>
              <a:rPr lang="en-US" altLang="ko-KR" sz="1200" b="1" dirty="0">
                <a:solidFill>
                  <a:prstClr val="black"/>
                </a:solidFill>
                <a:ea typeface="맑은 고딕" pitchFamily="50" charset="-127"/>
              </a:rPr>
              <a:t>“</a:t>
            </a:r>
            <a:r>
              <a:rPr lang="pl-PL" altLang="ko-KR" sz="1200" b="1" dirty="0">
                <a:solidFill>
                  <a:prstClr val="black"/>
                </a:solidFill>
                <a:ea typeface="맑은 고딕" pitchFamily="50" charset="-127"/>
              </a:rPr>
              <a:t>Zacisk uziemienia na</a:t>
            </a:r>
            <a:r>
              <a:rPr lang="en-US" altLang="ko-KR" sz="1200" b="1" dirty="0">
                <a:solidFill>
                  <a:prstClr val="black"/>
                </a:solidFill>
                <a:ea typeface="맑은 고딕" pitchFamily="50" charset="-127"/>
              </a:rPr>
              <a:t> I/O”</a:t>
            </a:r>
          </a:p>
        </p:txBody>
      </p:sp>
      <p:sp>
        <p:nvSpPr>
          <p:cNvPr id="16" name="TextBox 57">
            <a:extLst>
              <a:ext uri="{FF2B5EF4-FFF2-40B4-BE49-F238E27FC236}">
                <a16:creationId xmlns:a16="http://schemas.microsoft.com/office/drawing/2014/main" id="{438A1E78-85D5-4916-B317-79C4F9589984}"/>
              </a:ext>
            </a:extLst>
          </p:cNvPr>
          <p:cNvSpPr txBox="1"/>
          <p:nvPr/>
        </p:nvSpPr>
        <p:spPr>
          <a:xfrm>
            <a:off x="5152536" y="3545267"/>
            <a:ext cx="267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1" hangingPunct="1"/>
            <a:r>
              <a:rPr lang="pl-PL" altLang="ko-KR" sz="1200" b="1" dirty="0">
                <a:solidFill>
                  <a:prstClr val="black"/>
                </a:solidFill>
                <a:ea typeface="맑은 고딕" pitchFamily="50" charset="-127"/>
              </a:rPr>
              <a:t>Instalacja jeden obok drugiego z przerwą </a:t>
            </a:r>
            <a:r>
              <a:rPr lang="en-US" altLang="ko-KR" sz="1200" b="1" dirty="0">
                <a:solidFill>
                  <a:prstClr val="black"/>
                </a:solidFill>
                <a:ea typeface="맑은 고딕" pitchFamily="50" charset="-127"/>
              </a:rPr>
              <a:t>2mm</a:t>
            </a:r>
          </a:p>
        </p:txBody>
      </p:sp>
      <p:sp>
        <p:nvSpPr>
          <p:cNvPr id="17" name="TextBox 58">
            <a:extLst>
              <a:ext uri="{FF2B5EF4-FFF2-40B4-BE49-F238E27FC236}">
                <a16:creationId xmlns:a16="http://schemas.microsoft.com/office/drawing/2014/main" id="{7588D68C-D48E-4390-86B6-8EDAF7BCDE8F}"/>
              </a:ext>
            </a:extLst>
          </p:cNvPr>
          <p:cNvSpPr txBox="1"/>
          <p:nvPr/>
        </p:nvSpPr>
        <p:spPr>
          <a:xfrm>
            <a:off x="2922771" y="1645227"/>
            <a:ext cx="1808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1" hangingPunct="1"/>
            <a:r>
              <a:rPr lang="en-US" altLang="ko-KR" sz="1200" b="1" dirty="0">
                <a:solidFill>
                  <a:prstClr val="black"/>
                </a:solidFill>
                <a:ea typeface="맑은 고딕" pitchFamily="50" charset="-127"/>
              </a:rPr>
              <a:t>“</a:t>
            </a:r>
            <a:r>
              <a:rPr lang="pl-PL" altLang="ko-KR" sz="1200" b="1" dirty="0">
                <a:solidFill>
                  <a:prstClr val="black"/>
                </a:solidFill>
                <a:ea typeface="맑은 고딕" pitchFamily="50" charset="-127"/>
              </a:rPr>
              <a:t>Montaż na szynie DIN</a:t>
            </a:r>
            <a:r>
              <a:rPr lang="en-US" altLang="ko-KR" sz="1200" b="1" dirty="0">
                <a:solidFill>
                  <a:prstClr val="black"/>
                </a:solidFill>
                <a:ea typeface="맑은 고딕" pitchFamily="50" charset="-127"/>
              </a:rPr>
              <a:t>”</a:t>
            </a:r>
          </a:p>
        </p:txBody>
      </p:sp>
      <p:sp>
        <p:nvSpPr>
          <p:cNvPr id="18" name="직사각형 48">
            <a:extLst>
              <a:ext uri="{FF2B5EF4-FFF2-40B4-BE49-F238E27FC236}">
                <a16:creationId xmlns:a16="http://schemas.microsoft.com/office/drawing/2014/main" id="{CE3FF776-178C-42C5-B878-91630683EEE7}"/>
              </a:ext>
            </a:extLst>
          </p:cNvPr>
          <p:cNvSpPr/>
          <p:nvPr/>
        </p:nvSpPr>
        <p:spPr>
          <a:xfrm>
            <a:off x="358775" y="1381792"/>
            <a:ext cx="7692741" cy="5119675"/>
          </a:xfrm>
          <a:prstGeom prst="rect">
            <a:avLst/>
          </a:prstGeom>
          <a:noFill/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eaLnBrk="1" fontAlgn="auto" latinLnBrk="1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kumimoji="0" lang="en-US" altLang="ko-KR" sz="11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19" name="모서리가 둥근 직사각형 47">
            <a:extLst>
              <a:ext uri="{FF2B5EF4-FFF2-40B4-BE49-F238E27FC236}">
                <a16:creationId xmlns:a16="http://schemas.microsoft.com/office/drawing/2014/main" id="{41190CCD-7E92-43EE-9893-A5AB7812AD75}"/>
              </a:ext>
            </a:extLst>
          </p:cNvPr>
          <p:cNvSpPr/>
          <p:nvPr/>
        </p:nvSpPr>
        <p:spPr bwMode="auto">
          <a:xfrm>
            <a:off x="568362" y="1221298"/>
            <a:ext cx="2976324" cy="289108"/>
          </a:xfrm>
          <a:prstGeom prst="round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pl-PL" altLang="ko-KR" sz="1200" kern="0" dirty="0">
                <a:solidFill>
                  <a:schemeClr val="bg1"/>
                </a:solidFill>
                <a:ea typeface="맑은 고딕"/>
                <a:cs typeface="Arial"/>
              </a:rPr>
              <a:t>Szybka instalacja</a:t>
            </a:r>
            <a:endParaRPr lang="ko-KR" altLang="en-US" sz="1200" kern="0" dirty="0">
              <a:solidFill>
                <a:schemeClr val="bg1"/>
              </a:solidFill>
              <a:ea typeface="맑은 고딕"/>
              <a:cs typeface="Arial"/>
            </a:endParaRPr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E2196A7A-D592-4CC2-9191-59F2B6500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11" y="554638"/>
            <a:ext cx="6571084" cy="516301"/>
          </a:xfrm>
        </p:spPr>
        <p:txBody>
          <a:bodyPr>
            <a:normAutofit fontScale="90000"/>
          </a:bodyPr>
          <a:lstStyle/>
          <a:p>
            <a:r>
              <a:rPr lang="pl-PL" altLang="ko-KR" dirty="0"/>
              <a:t>Montaż na szynie DIN, brak przerw instalacyjnych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3869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E8381F9-08DA-4DBE-945E-BEE2C658B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8" t="31130" r="41739" b="23431"/>
          <a:stretch/>
        </p:blipFill>
        <p:spPr>
          <a:xfrm>
            <a:off x="727908" y="2433257"/>
            <a:ext cx="1590378" cy="2150443"/>
          </a:xfrm>
          <a:prstGeom prst="rect">
            <a:avLst/>
          </a:prstGeom>
        </p:spPr>
      </p:pic>
      <p:sp>
        <p:nvSpPr>
          <p:cNvPr id="5" name="직사각형 48">
            <a:extLst>
              <a:ext uri="{FF2B5EF4-FFF2-40B4-BE49-F238E27FC236}">
                <a16:creationId xmlns:a16="http://schemas.microsoft.com/office/drawing/2014/main" id="{8B505E47-6F8F-4161-B399-E664AECF8BB3}"/>
              </a:ext>
            </a:extLst>
          </p:cNvPr>
          <p:cNvSpPr/>
          <p:nvPr/>
        </p:nvSpPr>
        <p:spPr>
          <a:xfrm>
            <a:off x="503238" y="1423738"/>
            <a:ext cx="7074852" cy="4826060"/>
          </a:xfrm>
          <a:prstGeom prst="rect">
            <a:avLst/>
          </a:prstGeom>
          <a:noFill/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eaLnBrk="1" fontAlgn="auto" latinLnBrk="1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kumimoji="0" lang="en-US" altLang="ko-KR" sz="11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6" name="모서리가 둥근 직사각형 47">
            <a:extLst>
              <a:ext uri="{FF2B5EF4-FFF2-40B4-BE49-F238E27FC236}">
                <a16:creationId xmlns:a16="http://schemas.microsoft.com/office/drawing/2014/main" id="{55E3195D-C159-4347-BEEB-3F0C037A98A1}"/>
              </a:ext>
            </a:extLst>
          </p:cNvPr>
          <p:cNvSpPr/>
          <p:nvPr/>
        </p:nvSpPr>
        <p:spPr bwMode="auto">
          <a:xfrm>
            <a:off x="712824" y="1263243"/>
            <a:ext cx="3077706" cy="272527"/>
          </a:xfrm>
          <a:prstGeom prst="round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pl-PL" altLang="ko-KR" sz="1200" b="1" kern="0" dirty="0">
                <a:solidFill>
                  <a:schemeClr val="bg1"/>
                </a:solidFill>
                <a:ea typeface="맑은 고딕"/>
                <a:cs typeface="Arial"/>
              </a:rPr>
              <a:t>Szybka wymiana wentylatora</a:t>
            </a:r>
            <a:endParaRPr lang="ko-KR" altLang="en-US" sz="1200" b="1" kern="0" dirty="0">
              <a:solidFill>
                <a:schemeClr val="bg1"/>
              </a:solidFill>
              <a:ea typeface="맑은 고딕"/>
              <a:cs typeface="Arial"/>
            </a:endParaRPr>
          </a:p>
        </p:txBody>
      </p:sp>
      <p:sp>
        <p:nvSpPr>
          <p:cNvPr id="7" name="타원 28">
            <a:extLst>
              <a:ext uri="{FF2B5EF4-FFF2-40B4-BE49-F238E27FC236}">
                <a16:creationId xmlns:a16="http://schemas.microsoft.com/office/drawing/2014/main" id="{E0D898CF-9951-4395-AFFB-756734FD1F4F}"/>
              </a:ext>
            </a:extLst>
          </p:cNvPr>
          <p:cNvSpPr/>
          <p:nvPr/>
        </p:nvSpPr>
        <p:spPr bwMode="auto">
          <a:xfrm>
            <a:off x="1266229" y="2854225"/>
            <a:ext cx="380563" cy="376756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numCol="1" rtlCol="0" anchor="t" anchorCtr="0" compatLnSpc="1">
            <a:prstTxWarp prst="textNoShape">
              <a:avLst/>
            </a:prstTxWarp>
          </a:bodyPr>
          <a:lstStyle/>
          <a:p>
            <a:pPr algn="ctr" eaLnBrk="1" latinLnBrk="1" hangingPunct="1"/>
            <a:endParaRPr lang="ko-KR" altLang="en-US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8" name="TextBox 31">
            <a:extLst>
              <a:ext uri="{FF2B5EF4-FFF2-40B4-BE49-F238E27FC236}">
                <a16:creationId xmlns:a16="http://schemas.microsoft.com/office/drawing/2014/main" id="{89D37E65-FDA4-40DA-B5A8-300EF1DA29FA}"/>
              </a:ext>
            </a:extLst>
          </p:cNvPr>
          <p:cNvSpPr txBox="1"/>
          <p:nvPr/>
        </p:nvSpPr>
        <p:spPr>
          <a:xfrm>
            <a:off x="2674729" y="1838996"/>
            <a:ext cx="180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1" hangingPunct="1"/>
            <a:r>
              <a:rPr lang="pl-PL" altLang="ko-KR" sz="1200" b="1" dirty="0">
                <a:solidFill>
                  <a:prstClr val="black"/>
                </a:solidFill>
                <a:ea typeface="맑은 고딕" pitchFamily="50" charset="-127"/>
              </a:rPr>
              <a:t>Wbudowany potencjometr</a:t>
            </a:r>
            <a:endParaRPr lang="en-US" altLang="ko-KR" sz="1200" b="1" dirty="0">
              <a:solidFill>
                <a:prstClr val="black"/>
              </a:solidFill>
              <a:ea typeface="맑은 고딕" pitchFamily="50" charset="-127"/>
            </a:endParaRPr>
          </a:p>
        </p:txBody>
      </p:sp>
      <p:sp>
        <p:nvSpPr>
          <p:cNvPr id="9" name="TextBox 33">
            <a:extLst>
              <a:ext uri="{FF2B5EF4-FFF2-40B4-BE49-F238E27FC236}">
                <a16:creationId xmlns:a16="http://schemas.microsoft.com/office/drawing/2014/main" id="{C1CA1620-E235-4315-98B1-84E724D69F00}"/>
              </a:ext>
            </a:extLst>
          </p:cNvPr>
          <p:cNvSpPr txBox="1"/>
          <p:nvPr/>
        </p:nvSpPr>
        <p:spPr>
          <a:xfrm>
            <a:off x="5941047" y="5927617"/>
            <a:ext cx="1176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1" hangingPunct="1"/>
            <a:r>
              <a:rPr lang="en-US" altLang="ko-KR" sz="1100" b="1" dirty="0">
                <a:solidFill>
                  <a:prstClr val="black"/>
                </a:solidFill>
                <a:ea typeface="맑은 고딕" pitchFamily="50" charset="-127"/>
              </a:rPr>
              <a:t>“</a:t>
            </a:r>
            <a:r>
              <a:rPr lang="pl-PL" altLang="ko-KR" sz="1100" b="1" dirty="0">
                <a:solidFill>
                  <a:prstClr val="black"/>
                </a:solidFill>
                <a:ea typeface="맑은 고딕" pitchFamily="50" charset="-127"/>
              </a:rPr>
              <a:t>Moduł </a:t>
            </a:r>
            <a:r>
              <a:rPr lang="en-US" altLang="ko-KR" sz="1100" b="1" dirty="0">
                <a:solidFill>
                  <a:prstClr val="black"/>
                </a:solidFill>
                <a:ea typeface="맑은 고딕" pitchFamily="50" charset="-127"/>
              </a:rPr>
              <a:t>Fieldbus”</a:t>
            </a:r>
            <a:r>
              <a:rPr lang="ko-KR" altLang="en-US" sz="1100" b="1" dirty="0">
                <a:solidFill>
                  <a:prstClr val="black"/>
                </a:solidFill>
                <a:ea typeface="맑은 고딕" pitchFamily="50" charset="-127"/>
              </a:rPr>
              <a:t> </a:t>
            </a:r>
            <a:endParaRPr lang="en-US" altLang="ko-KR" sz="1100" b="1" dirty="0">
              <a:solidFill>
                <a:prstClr val="black"/>
              </a:solidFill>
              <a:ea typeface="맑은 고딕" pitchFamily="50" charset="-127"/>
            </a:endParaRPr>
          </a:p>
        </p:txBody>
      </p:sp>
      <p:sp>
        <p:nvSpPr>
          <p:cNvPr id="10" name="TextBox 49">
            <a:extLst>
              <a:ext uri="{FF2B5EF4-FFF2-40B4-BE49-F238E27FC236}">
                <a16:creationId xmlns:a16="http://schemas.microsoft.com/office/drawing/2014/main" id="{61CF6194-02CB-44A7-9F00-350D84D201FC}"/>
              </a:ext>
            </a:extLst>
          </p:cNvPr>
          <p:cNvSpPr txBox="1"/>
          <p:nvPr/>
        </p:nvSpPr>
        <p:spPr>
          <a:xfrm>
            <a:off x="5213915" y="1608145"/>
            <a:ext cx="19032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1" hangingPunct="1"/>
            <a:r>
              <a:rPr lang="en-US" altLang="ko-KR" sz="1100" b="1" dirty="0">
                <a:solidFill>
                  <a:prstClr val="black"/>
                </a:solidFill>
                <a:ea typeface="맑은 고딕" pitchFamily="50" charset="-127"/>
              </a:rPr>
              <a:t>“RJ45 </a:t>
            </a:r>
            <a:r>
              <a:rPr lang="pl-PL" altLang="ko-KR" sz="1100" b="1" dirty="0">
                <a:solidFill>
                  <a:prstClr val="black"/>
                </a:solidFill>
                <a:ea typeface="맑은 고딕" pitchFamily="50" charset="-127"/>
              </a:rPr>
              <a:t>połączone do </a:t>
            </a:r>
            <a:r>
              <a:rPr lang="pl-PL" altLang="ko-KR" sz="1100" b="1" dirty="0" err="1">
                <a:solidFill>
                  <a:prstClr val="black"/>
                </a:solidFill>
                <a:ea typeface="맑은 고딕" pitchFamily="50" charset="-127"/>
              </a:rPr>
              <a:t>Modbus</a:t>
            </a:r>
            <a:r>
              <a:rPr lang="en-US" altLang="ko-KR" sz="1100" b="1" dirty="0">
                <a:solidFill>
                  <a:prstClr val="black"/>
                </a:solidFill>
                <a:ea typeface="맑은 고딕" pitchFamily="50" charset="-127"/>
              </a:rPr>
              <a:t>, </a:t>
            </a:r>
            <a:r>
              <a:rPr lang="pl-PL" altLang="ko-KR" sz="1100" b="1" dirty="0">
                <a:solidFill>
                  <a:prstClr val="black"/>
                </a:solidFill>
                <a:ea typeface="맑은 고딕" pitchFamily="50" charset="-127"/>
              </a:rPr>
              <a:t>Zdalna klawiatura lub </a:t>
            </a:r>
            <a:r>
              <a:rPr lang="en-US" altLang="ko-KR" sz="1100" b="1" dirty="0">
                <a:solidFill>
                  <a:prstClr val="black"/>
                </a:solidFill>
                <a:ea typeface="맑은 고딕" pitchFamily="50" charset="-127"/>
              </a:rPr>
              <a:t>Smart copier”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999A0D77-F736-4AC0-B484-04FF6C73B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483" y="2216211"/>
            <a:ext cx="1317080" cy="147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DDB7CFFD-BDB2-4A86-A6C2-5DCC1FDFC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862" y="4315244"/>
            <a:ext cx="1423298" cy="154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꺾인 연결선 54">
            <a:extLst>
              <a:ext uri="{FF2B5EF4-FFF2-40B4-BE49-F238E27FC236}">
                <a16:creationId xmlns:a16="http://schemas.microsoft.com/office/drawing/2014/main" id="{059F6648-D36D-4E77-AFDA-F4E3070580B8}"/>
              </a:ext>
            </a:extLst>
          </p:cNvPr>
          <p:cNvCxnSpPr>
            <a:cxnSpLocks/>
          </p:cNvCxnSpPr>
          <p:nvPr/>
        </p:nvCxnSpPr>
        <p:spPr bwMode="auto">
          <a:xfrm flipV="1">
            <a:off x="1868324" y="2901421"/>
            <a:ext cx="3614563" cy="914283"/>
          </a:xfrm>
          <a:prstGeom prst="bentConnector3">
            <a:avLst>
              <a:gd name="adj1" fmla="val 7993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oval" w="med" len="med"/>
            <a:tailEnd type="oval" w="med" len="med"/>
          </a:ln>
          <a:effectLst/>
        </p:spPr>
      </p:cxnSp>
      <p:sp>
        <p:nvSpPr>
          <p:cNvPr id="14" name="모서리가 둥근 직사각형 56">
            <a:extLst>
              <a:ext uri="{FF2B5EF4-FFF2-40B4-BE49-F238E27FC236}">
                <a16:creationId xmlns:a16="http://schemas.microsoft.com/office/drawing/2014/main" id="{0103CAA0-69EC-4444-B591-F105BE24C7E0}"/>
              </a:ext>
            </a:extLst>
          </p:cNvPr>
          <p:cNvSpPr/>
          <p:nvPr/>
        </p:nvSpPr>
        <p:spPr>
          <a:xfrm>
            <a:off x="741632" y="3318424"/>
            <a:ext cx="1648558" cy="1265276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numCol="1" rtlCol="0" anchor="t" anchorCtr="0" compatLnSpc="1">
            <a:prstTxWarp prst="textNoShape">
              <a:avLst/>
            </a:prstTxWarp>
          </a:bodyPr>
          <a:lstStyle/>
          <a:p>
            <a:pPr algn="ctr" eaLnBrk="1" latinLnBrk="1" hangingPunct="1"/>
            <a:endParaRPr lang="ko-KR" altLang="en-US">
              <a:solidFill>
                <a:srgbClr val="000000"/>
              </a:solidFill>
              <a:latin typeface="굴림" pitchFamily="50" charset="-127"/>
            </a:endParaRPr>
          </a:p>
        </p:txBody>
      </p:sp>
      <p:cxnSp>
        <p:nvCxnSpPr>
          <p:cNvPr id="15" name="꺾인 연결선 61">
            <a:extLst>
              <a:ext uri="{FF2B5EF4-FFF2-40B4-BE49-F238E27FC236}">
                <a16:creationId xmlns:a16="http://schemas.microsoft.com/office/drawing/2014/main" id="{7BC5C9D6-E325-4624-B208-8ECDA2B2E790}"/>
              </a:ext>
            </a:extLst>
          </p:cNvPr>
          <p:cNvCxnSpPr>
            <a:cxnSpLocks/>
            <a:stCxn id="14" idx="2"/>
          </p:cNvCxnSpPr>
          <p:nvPr/>
        </p:nvCxnSpPr>
        <p:spPr bwMode="auto">
          <a:xfrm rot="16200000" flipH="1">
            <a:off x="2116968" y="4032642"/>
            <a:ext cx="365808" cy="1467923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oval" w="med" len="med"/>
            <a:tailEnd type="oval" w="med" len="med"/>
          </a:ln>
          <a:effectLst/>
        </p:spPr>
      </p:cxnSp>
      <p:sp>
        <p:nvSpPr>
          <p:cNvPr id="16" name="TextBox 64">
            <a:extLst>
              <a:ext uri="{FF2B5EF4-FFF2-40B4-BE49-F238E27FC236}">
                <a16:creationId xmlns:a16="http://schemas.microsoft.com/office/drawing/2014/main" id="{D17016F0-2901-4D3B-BB25-3B73B36D4A32}"/>
              </a:ext>
            </a:extLst>
          </p:cNvPr>
          <p:cNvSpPr txBox="1"/>
          <p:nvPr/>
        </p:nvSpPr>
        <p:spPr>
          <a:xfrm>
            <a:off x="2537106" y="5919923"/>
            <a:ext cx="2243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1" hangingPunct="1"/>
            <a:r>
              <a:rPr lang="en-US" altLang="ko-KR" sz="1200" b="1" dirty="0">
                <a:solidFill>
                  <a:prstClr val="black"/>
                </a:solidFill>
                <a:ea typeface="맑은 고딕" pitchFamily="50" charset="-127"/>
              </a:rPr>
              <a:t>“</a:t>
            </a:r>
            <a:r>
              <a:rPr lang="pl-PL" altLang="ko-KR" sz="1200" b="1" dirty="0">
                <a:solidFill>
                  <a:prstClr val="black"/>
                </a:solidFill>
                <a:ea typeface="맑은 고딕" pitchFamily="50" charset="-127"/>
              </a:rPr>
              <a:t>Łatwa wymiana wentylatora</a:t>
            </a:r>
            <a:r>
              <a:rPr lang="en-US" altLang="ko-KR" sz="1200" b="1" dirty="0">
                <a:solidFill>
                  <a:prstClr val="black"/>
                </a:solidFill>
                <a:ea typeface="맑은 고딕" pitchFamily="50" charset="-127"/>
              </a:rPr>
              <a:t>” </a:t>
            </a:r>
          </a:p>
        </p:txBody>
      </p:sp>
      <p:pic>
        <p:nvPicPr>
          <p:cNvPr id="17" name="Picture 2" descr="image001">
            <a:extLst>
              <a:ext uri="{FF2B5EF4-FFF2-40B4-BE49-F238E27FC236}">
                <a16:creationId xmlns:a16="http://schemas.microsoft.com/office/drawing/2014/main" id="{C43B7733-F109-4940-A902-5F44268B6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564" y="4043444"/>
            <a:ext cx="1100918" cy="177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꺾인 연결선 29">
            <a:extLst>
              <a:ext uri="{FF2B5EF4-FFF2-40B4-BE49-F238E27FC236}">
                <a16:creationId xmlns:a16="http://schemas.microsoft.com/office/drawing/2014/main" id="{3561A957-BDE8-445E-AB60-0C4E729EBB2D}"/>
              </a:ext>
            </a:extLst>
          </p:cNvPr>
          <p:cNvCxnSpPr/>
          <p:nvPr/>
        </p:nvCxnSpPr>
        <p:spPr bwMode="auto">
          <a:xfrm flipV="1">
            <a:off x="1646792" y="2049631"/>
            <a:ext cx="1395632" cy="1010104"/>
          </a:xfrm>
          <a:prstGeom prst="bentConnector3">
            <a:avLst>
              <a:gd name="adj1" fmla="val 74172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oval" w="med" len="med"/>
            <a:tailEnd type="oval" w="med" len="med"/>
          </a:ln>
          <a:effectLst/>
        </p:spPr>
      </p:cxnSp>
      <p:pic>
        <p:nvPicPr>
          <p:cNvPr id="20" name="그림 2">
            <a:extLst>
              <a:ext uri="{FF2B5EF4-FFF2-40B4-BE49-F238E27FC236}">
                <a16:creationId xmlns:a16="http://schemas.microsoft.com/office/drawing/2014/main" id="{0B702A22-AE2A-4632-A91D-E7FE0E4B4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211" y="5086961"/>
            <a:ext cx="1467922" cy="1004176"/>
          </a:xfrm>
          <a:prstGeom prst="rect">
            <a:avLst/>
          </a:prstGeom>
        </p:spPr>
      </p:pic>
      <p:cxnSp>
        <p:nvCxnSpPr>
          <p:cNvPr id="25" name="꺾인 연결선 54">
            <a:extLst>
              <a:ext uri="{FF2B5EF4-FFF2-40B4-BE49-F238E27FC236}">
                <a16:creationId xmlns:a16="http://schemas.microsoft.com/office/drawing/2014/main" id="{534E61C8-3B0D-4895-A9F5-04421824829D}"/>
              </a:ext>
            </a:extLst>
          </p:cNvPr>
          <p:cNvCxnSpPr>
            <a:cxnSpLocks/>
          </p:cNvCxnSpPr>
          <p:nvPr/>
        </p:nvCxnSpPr>
        <p:spPr bwMode="auto">
          <a:xfrm>
            <a:off x="1850356" y="3824433"/>
            <a:ext cx="3650500" cy="1494146"/>
          </a:xfrm>
          <a:prstGeom prst="bentConnector3">
            <a:avLst>
              <a:gd name="adj1" fmla="val 79415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oval" w="med" len="med"/>
            <a:tailEnd type="oval" w="med" len="med"/>
          </a:ln>
          <a:effectLst/>
        </p:spPr>
      </p:cxnSp>
      <p:sp>
        <p:nvSpPr>
          <p:cNvPr id="21" name="Tytuł 1">
            <a:extLst>
              <a:ext uri="{FF2B5EF4-FFF2-40B4-BE49-F238E27FC236}">
                <a16:creationId xmlns:a16="http://schemas.microsoft.com/office/drawing/2014/main" id="{C4599ED9-5BD1-40C6-9DA1-DA208790C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51" y="543969"/>
            <a:ext cx="4885509" cy="516301"/>
          </a:xfrm>
        </p:spPr>
        <p:txBody>
          <a:bodyPr>
            <a:normAutofit/>
          </a:bodyPr>
          <a:lstStyle/>
          <a:p>
            <a:r>
              <a:rPr lang="pl-PL" altLang="ko-KR" dirty="0"/>
              <a:t>Łatwa wymiana wentylatora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4045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7">
            <a:extLst>
              <a:ext uri="{FF2B5EF4-FFF2-40B4-BE49-F238E27FC236}">
                <a16:creationId xmlns:a16="http://schemas.microsoft.com/office/drawing/2014/main" id="{21A37562-C9F2-4B2E-AF8D-76D9B9A2E388}"/>
              </a:ext>
            </a:extLst>
          </p:cNvPr>
          <p:cNvSpPr/>
          <p:nvPr/>
        </p:nvSpPr>
        <p:spPr bwMode="auto">
          <a:xfrm>
            <a:off x="503238" y="1229789"/>
            <a:ext cx="2710917" cy="280535"/>
          </a:xfrm>
          <a:prstGeom prst="round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pl-PL" altLang="ko-KR" sz="1200" b="1" kern="0" dirty="0">
                <a:solidFill>
                  <a:schemeClr val="bg1"/>
                </a:solidFill>
                <a:ea typeface="맑은 고딕" pitchFamily="50" charset="-127"/>
                <a:cs typeface="Arial"/>
              </a:rPr>
              <a:t>Podstawowe funkcje</a:t>
            </a:r>
            <a:endParaRPr lang="ko-KR" altLang="en-US" sz="1200" b="1" kern="0" dirty="0">
              <a:solidFill>
                <a:schemeClr val="bg1"/>
              </a:solidFill>
              <a:ea typeface="맑은 고딕"/>
              <a:cs typeface="Arial"/>
            </a:endParaRPr>
          </a:p>
        </p:txBody>
      </p:sp>
      <p:graphicFrame>
        <p:nvGraphicFramePr>
          <p:cNvPr id="6" name="표 30">
            <a:extLst>
              <a:ext uri="{FF2B5EF4-FFF2-40B4-BE49-F238E27FC236}">
                <a16:creationId xmlns:a16="http://schemas.microsoft.com/office/drawing/2014/main" id="{7B028616-E162-47F7-9B61-C51524F4D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445229"/>
              </p:ext>
            </p:extLst>
          </p:nvPr>
        </p:nvGraphicFramePr>
        <p:xfrm>
          <a:off x="503238" y="1677743"/>
          <a:ext cx="6082119" cy="4712057"/>
        </p:xfrm>
        <a:graphic>
          <a:graphicData uri="http://schemas.openxmlformats.org/drawingml/2006/table">
            <a:tbl>
              <a:tblPr/>
              <a:tblGrid>
                <a:gridCol w="572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2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36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5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Kategoria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Grupa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Remark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4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Zadawanie częstotliwości z klawiatury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5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Zdawanie częstotliwości poprzez wejście napięciowe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(V1)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5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Zadawanie częstotliwości poprzez wejście prądowe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(I2)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5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Źródło referencyjne dla komunikacji </a:t>
                      </a: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RS-485  </a:t>
                      </a:r>
                    </a:p>
                    <a:p>
                      <a:pPr algn="l" fontAlgn="ctr"/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5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Trzymanie częstotliwości poprzez wejście analogowe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4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Częstotliwości krokowe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4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Klawiatura jako źródło do zadawania poleceń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4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Zaciski cyfrowe jako źródło zadawania poleceń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4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Komunikacja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RS-485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jako źródło zadawania poleceń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4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Kierunek do przodu/do tyłu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74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11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Praca automatyczna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7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Reset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i</a:t>
                      </a: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restart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4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13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Cza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Acc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/Dec oparty na max częstotliwości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4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14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Acc/Dec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oparty na częstotliwości pracy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46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15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Czas </a:t>
                      </a:r>
                      <a:r>
                        <a:rPr lang="pl-PL" altLang="ko-K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Acc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/Dec dla częstotliwości krokowych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4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16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Acc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/Dec time switch frequency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4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17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Konfiguracja wzorca </a:t>
                      </a:r>
                      <a:r>
                        <a:rPr lang="pl-PL" altLang="ko-K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Acc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/Dec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4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18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Zatrzymanie operacji </a:t>
                      </a:r>
                      <a:r>
                        <a:rPr lang="pl-PL" altLang="ko-K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Acc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/Dec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24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19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Charakterystyka liniowa U/f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6763700E-54E9-4160-A1FA-5DFD1E82B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01" y="546069"/>
            <a:ext cx="4885509" cy="516301"/>
          </a:xfrm>
        </p:spPr>
        <p:txBody>
          <a:bodyPr>
            <a:normAutofit/>
          </a:bodyPr>
          <a:lstStyle/>
          <a:p>
            <a:r>
              <a:rPr lang="pl-PL" altLang="ko-KR" dirty="0"/>
              <a:t>Przegląd funkcji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9515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14">
            <a:extLst>
              <a:ext uri="{FF2B5EF4-FFF2-40B4-BE49-F238E27FC236}">
                <a16:creationId xmlns:a16="http://schemas.microsoft.com/office/drawing/2014/main" id="{00BDD463-CFD2-412C-A1E6-481F8A39C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165044"/>
              </p:ext>
            </p:extLst>
          </p:nvPr>
        </p:nvGraphicFramePr>
        <p:xfrm>
          <a:off x="503237" y="1883627"/>
          <a:ext cx="6652571" cy="4391331"/>
        </p:xfrm>
        <a:graphic>
          <a:graphicData uri="http://schemas.openxmlformats.org/drawingml/2006/table">
            <a:tbl>
              <a:tblPr/>
              <a:tblGrid>
                <a:gridCol w="62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8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7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1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Kategoria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Grupa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Remark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9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20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Charakterystyka kwadratowa U/f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09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21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Charakterystyka U/f użytkownika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09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22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Manualne wzmocnienie momentu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Control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209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23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Automatyczne wzmocnienie momentu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Control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ATB-3 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pplied.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209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24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Regulacja napięcia wyjściowego silnika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Control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209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25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Normalny start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Control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209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26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Hamowanie prądem stałym po starcie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Control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209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27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Deceleration stop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Control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209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28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Hamowanie prądem stałym po zatrzymaniu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Control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209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29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Hamowanie wolnym wybiegiem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Control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209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30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Hamowanie strumieniem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Control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3231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31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Limit częstotliwości ( maksymalna i startowa )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3231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32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Dolny i górny limit częstotliwości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2209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33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Skok częstotliwości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2209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34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Drugie źródło zadawania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2209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35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Kontrola wejść wielofunkcyjnych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2209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36</a:t>
                      </a:r>
                    </a:p>
                  </a:txBody>
                  <a:tcPr marL="5095" marR="5095" marT="5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Tryb pożarowy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095" marR="5095" marT="5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</a:tbl>
          </a:graphicData>
        </a:graphic>
      </p:graphicFrame>
      <p:sp>
        <p:nvSpPr>
          <p:cNvPr id="5" name="모서리가 둥근 직사각형 47">
            <a:extLst>
              <a:ext uri="{FF2B5EF4-FFF2-40B4-BE49-F238E27FC236}">
                <a16:creationId xmlns:a16="http://schemas.microsoft.com/office/drawing/2014/main" id="{6EE4EFAF-CE19-4152-81E6-EA66280C11E4}"/>
              </a:ext>
            </a:extLst>
          </p:cNvPr>
          <p:cNvSpPr/>
          <p:nvPr/>
        </p:nvSpPr>
        <p:spPr bwMode="auto">
          <a:xfrm>
            <a:off x="503238" y="1213011"/>
            <a:ext cx="2710917" cy="280535"/>
          </a:xfrm>
          <a:prstGeom prst="round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pl-PL" altLang="ko-KR" sz="1200" b="1" kern="0" dirty="0">
                <a:solidFill>
                  <a:schemeClr val="bg1"/>
                </a:solidFill>
                <a:ea typeface="맑은 고딕" pitchFamily="50" charset="-127"/>
                <a:cs typeface="Arial"/>
              </a:rPr>
              <a:t>Podstawowe funkcje</a:t>
            </a:r>
            <a:endParaRPr lang="ko-KR" altLang="en-US" sz="1200" b="1" kern="0" dirty="0">
              <a:solidFill>
                <a:schemeClr val="bg1"/>
              </a:solidFill>
              <a:ea typeface="맑은 고딕"/>
              <a:cs typeface="Arial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50F545E1-CAE3-40A8-B703-415449C40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75" y="564779"/>
            <a:ext cx="4885509" cy="516301"/>
          </a:xfrm>
        </p:spPr>
        <p:txBody>
          <a:bodyPr>
            <a:normAutofit/>
          </a:bodyPr>
          <a:lstStyle/>
          <a:p>
            <a:r>
              <a:rPr lang="pl-PL" altLang="ko-KR" dirty="0"/>
              <a:t>Przegląd funkcji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4330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47">
            <a:extLst>
              <a:ext uri="{FF2B5EF4-FFF2-40B4-BE49-F238E27FC236}">
                <a16:creationId xmlns:a16="http://schemas.microsoft.com/office/drawing/2014/main" id="{8A57B7BF-F2EF-4FED-8648-8E96B349F51A}"/>
              </a:ext>
            </a:extLst>
          </p:cNvPr>
          <p:cNvSpPr/>
          <p:nvPr/>
        </p:nvSpPr>
        <p:spPr bwMode="auto">
          <a:xfrm>
            <a:off x="503238" y="1213011"/>
            <a:ext cx="2710917" cy="280535"/>
          </a:xfrm>
          <a:prstGeom prst="round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pl-PL" altLang="ko-KR" sz="1200" b="1" kern="0" dirty="0">
                <a:solidFill>
                  <a:schemeClr val="bg1"/>
                </a:solidFill>
                <a:ea typeface="맑은 고딕" pitchFamily="50" charset="-127"/>
                <a:cs typeface="Arial"/>
              </a:rPr>
              <a:t>Zaawansowane funkcje</a:t>
            </a:r>
            <a:endParaRPr lang="ko-KR" altLang="en-US" sz="1200" b="1" kern="0" dirty="0">
              <a:solidFill>
                <a:schemeClr val="bg1"/>
              </a:solidFill>
              <a:ea typeface="맑은 고딕"/>
              <a:cs typeface="Arial"/>
            </a:endParaRPr>
          </a:p>
        </p:txBody>
      </p:sp>
      <p:graphicFrame>
        <p:nvGraphicFramePr>
          <p:cNvPr id="8" name="표 15">
            <a:extLst>
              <a:ext uri="{FF2B5EF4-FFF2-40B4-BE49-F238E27FC236}">
                <a16:creationId xmlns:a16="http://schemas.microsoft.com/office/drawing/2014/main" id="{AF835E3D-1673-4594-B3E9-745EE07F2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99107"/>
              </p:ext>
            </p:extLst>
          </p:nvPr>
        </p:nvGraphicFramePr>
        <p:xfrm>
          <a:off x="503238" y="1628420"/>
          <a:ext cx="6568681" cy="4588648"/>
        </p:xfrm>
        <a:graphic>
          <a:graphicData uri="http://schemas.openxmlformats.org/drawingml/2006/table">
            <a:tbl>
              <a:tblPr/>
              <a:tblGrid>
                <a:gridCol w="843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1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6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8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Kategoria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Grupa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Remark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4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Pomocnicze źródła częstotliwości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4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Operacja DRAW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4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Częstotliwość JOG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4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Sterowanie Góra Dół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4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Sterowanie trójprzewodowe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4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Dwell 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4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Kompensacja poślizgu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Control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4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Sterowanie PID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4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Auto tuning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Control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4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Sterowanie </a:t>
                      </a:r>
                      <a:r>
                        <a:rPr lang="pl-PL" altLang="ko-K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bezczujnikowe</a:t>
                      </a:r>
                      <a:r>
                        <a:rPr lang="pl-PL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wektorowe</a:t>
                      </a:r>
                      <a:endParaRPr lang="ko-KR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Control</a:t>
                      </a:r>
                      <a:endParaRPr lang="ko-KR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4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11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Buforowanie energii kinetycznej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Control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4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Operacja oszczędzania energii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Control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4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13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Operacja szukania prędkości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Control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4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14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Auto restart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728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15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Zmiana częstotliwości nośnej  (redukcja hałasu silnika)</a:t>
                      </a:r>
                      <a:endParaRPr lang="en-US" altLang="ko-KR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4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16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Drugi silnik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4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17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Zmiana zasilania (linia, inne)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4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18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Kontrola wentylatora chłodzącego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67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19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Ustawienie mocy, częstotliwości i napięcia wejściowego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4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20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P</a:t>
                      </a:r>
                      <a:r>
                        <a:rPr lang="pl-PL" altLang="ko-K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owrót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do ustawień fabrycznych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5" name="Tytuł 1">
            <a:extLst>
              <a:ext uri="{FF2B5EF4-FFF2-40B4-BE49-F238E27FC236}">
                <a16:creationId xmlns:a16="http://schemas.microsoft.com/office/drawing/2014/main" id="{AD454DD2-B52C-4F7B-AA81-346634D0D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00" y="561836"/>
            <a:ext cx="4885509" cy="516301"/>
          </a:xfrm>
        </p:spPr>
        <p:txBody>
          <a:bodyPr>
            <a:normAutofit/>
          </a:bodyPr>
          <a:lstStyle/>
          <a:p>
            <a:r>
              <a:rPr lang="pl-PL" altLang="ko-KR" dirty="0"/>
              <a:t>Przegląd funkcji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1902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47">
            <a:extLst>
              <a:ext uri="{FF2B5EF4-FFF2-40B4-BE49-F238E27FC236}">
                <a16:creationId xmlns:a16="http://schemas.microsoft.com/office/drawing/2014/main" id="{944FE69D-46F4-4603-8002-3E1C060A5AAA}"/>
              </a:ext>
            </a:extLst>
          </p:cNvPr>
          <p:cNvSpPr/>
          <p:nvPr/>
        </p:nvSpPr>
        <p:spPr bwMode="auto">
          <a:xfrm>
            <a:off x="503238" y="1213011"/>
            <a:ext cx="2710917" cy="280535"/>
          </a:xfrm>
          <a:prstGeom prst="round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pl-PL" altLang="ko-KR" sz="1200" b="1" kern="0" dirty="0">
                <a:solidFill>
                  <a:schemeClr val="bg1"/>
                </a:solidFill>
                <a:ea typeface="맑은 고딕" pitchFamily="50" charset="-127"/>
                <a:cs typeface="Arial"/>
              </a:rPr>
              <a:t>Zaawansowane funkcje</a:t>
            </a:r>
            <a:endParaRPr lang="ko-KR" altLang="en-US" sz="1200" b="1" kern="0" dirty="0">
              <a:solidFill>
                <a:schemeClr val="bg1"/>
              </a:solidFill>
              <a:ea typeface="맑은 고딕"/>
              <a:cs typeface="Arial"/>
            </a:endParaRPr>
          </a:p>
        </p:txBody>
      </p:sp>
      <p:graphicFrame>
        <p:nvGraphicFramePr>
          <p:cNvPr id="6" name="표 15">
            <a:extLst>
              <a:ext uri="{FF2B5EF4-FFF2-40B4-BE49-F238E27FC236}">
                <a16:creationId xmlns:a16="http://schemas.microsoft.com/office/drawing/2014/main" id="{2B242BC1-C3E8-4377-A057-B8496DBDF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116575"/>
              </p:ext>
            </p:extLst>
          </p:nvPr>
        </p:nvGraphicFramePr>
        <p:xfrm>
          <a:off x="503239" y="1703921"/>
          <a:ext cx="7214634" cy="4107346"/>
        </p:xfrm>
        <a:graphic>
          <a:graphicData uri="http://schemas.openxmlformats.org/drawingml/2006/table">
            <a:tbl>
              <a:tblPr/>
              <a:tblGrid>
                <a:gridCol w="908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9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0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6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Kategoria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Grupa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Remark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21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Blokada parametrów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22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Ustawienie </a:t>
                      </a:r>
                      <a:r>
                        <a:rPr lang="pl-PL" altLang="ko-K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timera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23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Kontrola hamulca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24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Kontrola wyjścia wielofunkcyjnego -</a:t>
                      </a: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on/off 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25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Zapobieganie pracy </a:t>
                      </a:r>
                      <a:r>
                        <a:rPr lang="pl-PL" altLang="ko-K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regeneratywnej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Control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26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Wyjście analogowe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27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Wyjście cyfrowe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28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Monitorowanie statusu pracy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29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Monitorowanie statusu we/wy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30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Monitorowanie statusu awarii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31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Automatyczna regulacja napięcia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Control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32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Software Base block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33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Funkcja zerowej prędkości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892" marR="3892" marT="3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34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Minor fault</a:t>
                      </a:r>
                    </a:p>
                  </a:txBody>
                  <a:tcPr marL="3892" marR="3892" marT="3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1200">
                        <a:latin typeface="+mn-lt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35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During regeneration (D/O)</a:t>
                      </a:r>
                    </a:p>
                  </a:txBody>
                  <a:tcPr marL="3892" marR="3892" marT="3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36</a:t>
                      </a:r>
                    </a:p>
                  </a:txBody>
                  <a:tcPr marL="3892" marR="3892" marT="3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Wykrywanie momentu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" name="Tytuł 1">
            <a:extLst>
              <a:ext uri="{FF2B5EF4-FFF2-40B4-BE49-F238E27FC236}">
                <a16:creationId xmlns:a16="http://schemas.microsoft.com/office/drawing/2014/main" id="{7D57EC7E-821E-4DF3-B92F-77236B19E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00" y="561836"/>
            <a:ext cx="4885509" cy="516301"/>
          </a:xfrm>
        </p:spPr>
        <p:txBody>
          <a:bodyPr>
            <a:normAutofit/>
          </a:bodyPr>
          <a:lstStyle/>
          <a:p>
            <a:r>
              <a:rPr lang="pl-PL" altLang="ko-KR" dirty="0"/>
              <a:t>Przegląd funkcji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3991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47">
            <a:extLst>
              <a:ext uri="{FF2B5EF4-FFF2-40B4-BE49-F238E27FC236}">
                <a16:creationId xmlns:a16="http://schemas.microsoft.com/office/drawing/2014/main" id="{898D0C58-FC68-40EE-B798-ACE87B17203A}"/>
              </a:ext>
            </a:extLst>
          </p:cNvPr>
          <p:cNvSpPr/>
          <p:nvPr/>
        </p:nvSpPr>
        <p:spPr bwMode="auto">
          <a:xfrm>
            <a:off x="503238" y="1213011"/>
            <a:ext cx="2710917" cy="280535"/>
          </a:xfrm>
          <a:prstGeom prst="round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pl-PL" altLang="ko-KR" sz="1200" b="1" kern="0" dirty="0">
                <a:solidFill>
                  <a:schemeClr val="bg1"/>
                </a:solidFill>
                <a:ea typeface="맑은 고딕" pitchFamily="50" charset="-127"/>
                <a:cs typeface="Arial"/>
              </a:rPr>
              <a:t>Zabezpieczenia</a:t>
            </a:r>
            <a:endParaRPr lang="ko-KR" altLang="en-US" sz="1200" b="1" kern="0" dirty="0">
              <a:solidFill>
                <a:schemeClr val="bg1"/>
              </a:solidFill>
              <a:ea typeface="맑은 고딕"/>
              <a:cs typeface="Arial"/>
            </a:endParaRPr>
          </a:p>
        </p:txBody>
      </p:sp>
      <p:graphicFrame>
        <p:nvGraphicFramePr>
          <p:cNvPr id="6" name="표 15">
            <a:extLst>
              <a:ext uri="{FF2B5EF4-FFF2-40B4-BE49-F238E27FC236}">
                <a16:creationId xmlns:a16="http://schemas.microsoft.com/office/drawing/2014/main" id="{1574E0BB-2F14-48EB-A857-3F32604E3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866551"/>
              </p:ext>
            </p:extLst>
          </p:nvPr>
        </p:nvGraphicFramePr>
        <p:xfrm>
          <a:off x="503238" y="1540396"/>
          <a:ext cx="7130744" cy="5094974"/>
        </p:xfrm>
        <a:graphic>
          <a:graphicData uri="http://schemas.openxmlformats.org/drawingml/2006/table">
            <a:tbl>
              <a:tblPr/>
              <a:tblGrid>
                <a:gridCol w="915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7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11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5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Kategoria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Grupa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Remark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7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804" marR="7804" marT="7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Zapobieganie elektronicznemu przegrzaniu silnika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(ETH)</a:t>
                      </a: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Diagnosis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1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804" marR="7804" marT="7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Wczesne ostrzeżenie o przeciążeniu i TRIP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Diagnosis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1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7804" marR="7804" marT="7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Zapobieganie utykowi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Control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1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7804" marR="7804" marT="7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Hamowanie strumieniem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Control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1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7804" marR="7804" marT="7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Ochrona przed otwarciem fazy wejściowej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Diagnosis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1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7804" marR="7804" marT="7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Ochrona przed otwarciem fazy wyjściowej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Diagnosis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1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7804" marR="7804" marT="7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Zewnętrzny sygnał wyłączający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Diagnosis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1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7804" marR="7804" marT="7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Wykrycie zwarcia modułów mocy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Control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1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7804" marR="7804" marT="7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Wykrycie zwarcia na </a:t>
                      </a:r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wyjsćiu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Control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3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7804" marR="7804" marT="7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Błąd uziemienia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Diagnosis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Detect through OC2,</a:t>
                      </a:r>
                      <a:r>
                        <a:rPr lang="en-US" altLang="ko-KR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OCT or OVT</a:t>
                      </a:r>
                      <a:endParaRPr lang="ko-KR" alt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1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11</a:t>
                      </a:r>
                    </a:p>
                  </a:txBody>
                  <a:tcPr marL="7804" marR="7804" marT="7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Utrata zadawania prędkości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Diagnosis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51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7804" marR="7804" marT="7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Dynamiczne hamowanie (DB) konfiguracja rezystora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Control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51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13</a:t>
                      </a:r>
                    </a:p>
                  </a:txBody>
                  <a:tcPr marL="7804" marR="7804" marT="7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Wykrycie awarii wentylatora chłodzącego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Diagnosis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83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14</a:t>
                      </a:r>
                    </a:p>
                  </a:txBody>
                  <a:tcPr marL="7804" marR="7804" marT="7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Diagnostyka żywotności komponentów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Diagnosis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FAN life</a:t>
                      </a:r>
                      <a:r>
                        <a:rPr lang="en-US" altLang="ko-KR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time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Diagnosis</a:t>
                      </a: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51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15</a:t>
                      </a:r>
                    </a:p>
                  </a:txBody>
                  <a:tcPr marL="7804" marR="7804" marT="7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Zbyt niskie napięcie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Diagnosis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51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16</a:t>
                      </a:r>
                    </a:p>
                  </a:txBody>
                  <a:tcPr marL="7804" marR="7804" marT="7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Blokowanie pracy </a:t>
                      </a:r>
                      <a:r>
                        <a:rPr lang="pl-PL" altLang="ko-K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base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block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Diagnosis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51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17</a:t>
                      </a:r>
                    </a:p>
                  </a:txBody>
                  <a:tcPr marL="7804" marR="7804" marT="7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Reset statusu błędów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Diagnosis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83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18</a:t>
                      </a:r>
                    </a:p>
                  </a:txBody>
                  <a:tcPr marL="7804" marR="7804" marT="7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Diagnostyka przemiennika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Diagnosis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FAN life</a:t>
                      </a:r>
                      <a:r>
                        <a:rPr lang="en-US" altLang="ko-KR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time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Diagnosis</a:t>
                      </a: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51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19</a:t>
                      </a:r>
                    </a:p>
                  </a:txBody>
                  <a:tcPr marL="7804" marR="7804" marT="7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Wykrycie błędu karty </a:t>
                      </a:r>
                      <a:r>
                        <a:rPr lang="pl-PL" altLang="ko-K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opcyjnej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Diagnosis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51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20</a:t>
                      </a:r>
                    </a:p>
                  </a:txBody>
                  <a:tcPr marL="7804" marR="7804" marT="7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Brak silnika 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Diagnosis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51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21</a:t>
                      </a:r>
                    </a:p>
                  </a:txBody>
                  <a:tcPr marL="7804" marR="7804" marT="7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Niskie napięcie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trip 2</a:t>
                      </a: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Diagnosis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51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22</a:t>
                      </a:r>
                    </a:p>
                  </a:txBody>
                  <a:tcPr marL="7804" marR="7804" marT="7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Przegrzanie napędu -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pre-alarm (D/O)</a:t>
                      </a: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Diagnosis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804" marR="7804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5" name="Tytuł 1">
            <a:extLst>
              <a:ext uri="{FF2B5EF4-FFF2-40B4-BE49-F238E27FC236}">
                <a16:creationId xmlns:a16="http://schemas.microsoft.com/office/drawing/2014/main" id="{22591DE6-090A-4DD3-854B-89879F369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00" y="561836"/>
            <a:ext cx="4885509" cy="516301"/>
          </a:xfrm>
        </p:spPr>
        <p:txBody>
          <a:bodyPr>
            <a:normAutofit/>
          </a:bodyPr>
          <a:lstStyle/>
          <a:p>
            <a:r>
              <a:rPr lang="pl-PL" altLang="ko-KR" dirty="0"/>
              <a:t>Przegląd funkcji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966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662DC1-C1C1-43F8-AFE7-5C0FBFD3B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57" y="522600"/>
            <a:ext cx="4885509" cy="516301"/>
          </a:xfrm>
        </p:spPr>
        <p:txBody>
          <a:bodyPr>
            <a:normAutofit/>
          </a:bodyPr>
          <a:lstStyle/>
          <a:p>
            <a:r>
              <a:rPr lang="pl-PL" dirty="0"/>
              <a:t>Jak testujemy produkty?</a:t>
            </a:r>
          </a:p>
        </p:txBody>
      </p:sp>
      <p:graphicFrame>
        <p:nvGraphicFramePr>
          <p:cNvPr id="12" name="표 14">
            <a:extLst>
              <a:ext uri="{FF2B5EF4-FFF2-40B4-BE49-F238E27FC236}">
                <a16:creationId xmlns:a16="http://schemas.microsoft.com/office/drawing/2014/main" id="{07740C33-F48A-4A46-B4C2-E817744AE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873538"/>
              </p:ext>
            </p:extLst>
          </p:nvPr>
        </p:nvGraphicFramePr>
        <p:xfrm>
          <a:off x="503238" y="1239989"/>
          <a:ext cx="7023100" cy="27336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Główne kategorie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Podkategorie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Test struktury zewnętrznej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Parts, PCB confirmation test &amp; 2 other item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Test wytrzymałości na środowisko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Condensation immunity test-cycle &amp; 11 other item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Test bezpieczeństwa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Parts temperature test &amp; 2 other item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Noise endurance test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Magnetic contactor on/off noise test &amp; 14 other item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Test mechaniczny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Vibration endurance test &amp; 2 other item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Abnormal power test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Momentary blackout test &amp; 7 other item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PCB test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PWM confirmation test &amp; 9 other item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Test wydajności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Overload operation test &amp; 11 other item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Test funkcji zabezpieczeń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Current suppression test &amp; 7 other item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Test funkcji podstawowych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Keypad operation test &amp; 26 other item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Test funkcji zaawansowanych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KEB test &amp; 11 other item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Test nowych funkcji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S/W Function test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3" name="표 17">
            <a:extLst>
              <a:ext uri="{FF2B5EF4-FFF2-40B4-BE49-F238E27FC236}">
                <a16:creationId xmlns:a16="http://schemas.microsoft.com/office/drawing/2014/main" id="{C22B7E51-F821-46FC-B56C-3498CAA74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647082"/>
              </p:ext>
            </p:extLst>
          </p:nvPr>
        </p:nvGraphicFramePr>
        <p:xfrm>
          <a:off x="462990" y="4085143"/>
          <a:ext cx="3619500" cy="2476500"/>
        </p:xfrm>
        <a:graphic>
          <a:graphicData uri="http://schemas.openxmlformats.org/drawingml/2006/table">
            <a:tbl>
              <a:tblPr/>
              <a:tblGrid>
                <a:gridCol w="887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1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5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Test wytrzymałości na środowisko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Test wysokich temperatur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Test niskich temperatur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Test pracy w wysokiej temperaturze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Test pracy w niskiej temperaturze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Test odporności na stałą temperaturę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Test w wysokiej temperaturze I wilgotności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Test pyłu/kurzu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HALT test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Test odporności na kondensację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Kompleksowy test środowiska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Ciągły test niezawodności działania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Przyspieszony test żywotności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14" name="직선 화살표 연결선 19">
            <a:extLst>
              <a:ext uri="{FF2B5EF4-FFF2-40B4-BE49-F238E27FC236}">
                <a16:creationId xmlns:a16="http://schemas.microsoft.com/office/drawing/2014/main" id="{43187A56-EFB4-4C13-B03B-32392E457EBE}"/>
              </a:ext>
            </a:extLst>
          </p:cNvPr>
          <p:cNvCxnSpPr>
            <a:cxnSpLocks/>
          </p:cNvCxnSpPr>
          <p:nvPr/>
        </p:nvCxnSpPr>
        <p:spPr>
          <a:xfrm flipH="1">
            <a:off x="1054338" y="1860766"/>
            <a:ext cx="795010" cy="2307873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표 20">
            <a:extLst>
              <a:ext uri="{FF2B5EF4-FFF2-40B4-BE49-F238E27FC236}">
                <a16:creationId xmlns:a16="http://schemas.microsoft.com/office/drawing/2014/main" id="{E95FBBEE-092C-43C4-A69D-6D394AE3E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735516"/>
              </p:ext>
            </p:extLst>
          </p:nvPr>
        </p:nvGraphicFramePr>
        <p:xfrm>
          <a:off x="4173509" y="4092435"/>
          <a:ext cx="3619500" cy="2469210"/>
        </p:xfrm>
        <a:graphic>
          <a:graphicData uri="http://schemas.openxmlformats.org/drawingml/2006/table">
            <a:tbl>
              <a:tblPr/>
              <a:tblGrid>
                <a:gridCol w="681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7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4614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EMC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Test wyładowań elektrostatycznych (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EMS)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Test hałasu elektromagnetycznego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(EMS)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Electrical Fast Transient &amp; Burst test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Lightning surge test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Conducted susceptibility test(EMS)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Harmonic measurement test(EMI)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Power frequency magnetic field immunity test(EMS)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Conducted emission test(EMI)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Radiated emission test(EMI)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4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Impulse noise test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Magnetic contactor on/off noise test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4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Radio frequency noise test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4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On/off surge induced noise test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4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Harmonic immunity test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4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Rectification notch test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cxnSp>
        <p:nvCxnSpPr>
          <p:cNvPr id="16" name="직선 화살표 연결선 24">
            <a:extLst>
              <a:ext uri="{FF2B5EF4-FFF2-40B4-BE49-F238E27FC236}">
                <a16:creationId xmlns:a16="http://schemas.microsoft.com/office/drawing/2014/main" id="{FDC115CC-3E29-4AAB-9587-6D41B009A0BA}"/>
              </a:ext>
            </a:extLst>
          </p:cNvPr>
          <p:cNvCxnSpPr>
            <a:cxnSpLocks/>
          </p:cNvCxnSpPr>
          <p:nvPr/>
        </p:nvCxnSpPr>
        <p:spPr>
          <a:xfrm>
            <a:off x="3785646" y="2188396"/>
            <a:ext cx="740025" cy="1980243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8">
            <a:extLst>
              <a:ext uri="{FF2B5EF4-FFF2-40B4-BE49-F238E27FC236}">
                <a16:creationId xmlns:a16="http://schemas.microsoft.com/office/drawing/2014/main" id="{B1AD410A-4A1D-4152-A713-74B286B6FC01}"/>
              </a:ext>
            </a:extLst>
          </p:cNvPr>
          <p:cNvSpPr/>
          <p:nvPr/>
        </p:nvSpPr>
        <p:spPr>
          <a:xfrm>
            <a:off x="1186380" y="1637808"/>
            <a:ext cx="2599267" cy="22295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ko-KR" altLang="en-US" sz="900" b="1">
              <a:solidFill>
                <a:schemeClr val="tx1"/>
              </a:solidFill>
            </a:endParaRPr>
          </a:p>
        </p:txBody>
      </p:sp>
      <p:sp>
        <p:nvSpPr>
          <p:cNvPr id="18" name="직사각형 18">
            <a:extLst>
              <a:ext uri="{FF2B5EF4-FFF2-40B4-BE49-F238E27FC236}">
                <a16:creationId xmlns:a16="http://schemas.microsoft.com/office/drawing/2014/main" id="{41DDA4CE-C679-4942-968B-79E7B353253C}"/>
              </a:ext>
            </a:extLst>
          </p:cNvPr>
          <p:cNvSpPr/>
          <p:nvPr/>
        </p:nvSpPr>
        <p:spPr>
          <a:xfrm>
            <a:off x="1186379" y="2061854"/>
            <a:ext cx="2599267" cy="22295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ko-KR" altLang="en-US" sz="9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11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526A44-548A-4ACF-BEFE-A92F5E2AC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044" y="904175"/>
            <a:ext cx="6363824" cy="516301"/>
          </a:xfrm>
        </p:spPr>
        <p:txBody>
          <a:bodyPr>
            <a:normAutofit fontScale="90000"/>
          </a:bodyPr>
          <a:lstStyle/>
          <a:p>
            <a:r>
              <a:rPr lang="pl-PL" altLang="ko-KR" dirty="0"/>
              <a:t>Specyfikacja techniczna wejściowo/wyjściowa</a:t>
            </a:r>
            <a:br>
              <a:rPr lang="ko-KR" altLang="en-US" dirty="0"/>
            </a:br>
            <a:endParaRPr lang="pl-PL" dirty="0"/>
          </a:p>
        </p:txBody>
      </p:sp>
      <p:graphicFrame>
        <p:nvGraphicFramePr>
          <p:cNvPr id="4" name="표 30">
            <a:extLst>
              <a:ext uri="{FF2B5EF4-FFF2-40B4-BE49-F238E27FC236}">
                <a16:creationId xmlns:a16="http://schemas.microsoft.com/office/drawing/2014/main" id="{D9BBBE9C-A896-434E-9D7D-7FC63C2A9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889708"/>
              </p:ext>
            </p:extLst>
          </p:nvPr>
        </p:nvGraphicFramePr>
        <p:xfrm>
          <a:off x="503238" y="1568708"/>
          <a:ext cx="6951725" cy="4385117"/>
        </p:xfrm>
        <a:graphic>
          <a:graphicData uri="http://schemas.openxmlformats.org/drawingml/2006/table">
            <a:tbl>
              <a:tblPr/>
              <a:tblGrid>
                <a:gridCol w="63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254">
                  <a:extLst>
                    <a:ext uri="{9D8B030D-6E8A-4147-A177-3AD203B41FA5}">
                      <a16:colId xmlns:a16="http://schemas.microsoft.com/office/drawing/2014/main" val="1497105133"/>
                    </a:ext>
                  </a:extLst>
                </a:gridCol>
                <a:gridCol w="631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1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1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1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1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1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19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8647"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Moc</a:t>
                      </a:r>
                      <a:endParaRPr lang="ko-KR" alt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0.4kW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0.8kW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1.5kW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2.2kW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4.0kW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5.5kW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7.5kW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6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200V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Napięcie wejściowe</a:t>
                      </a: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V]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pl-PL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f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200 ~ 240V,   -15%~+10%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6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Typ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Napięcie wyjściowe</a:t>
                      </a: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V]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f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200 ~ 240V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64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Prąd wyjściowy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HD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2.5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11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17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24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32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64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[A]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ND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3.1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9.6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18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30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40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6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400V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Napięcie wejściowe</a:t>
                      </a: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V]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f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380~480V,   -15%~+10%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6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Typ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Napięcie wyjściowe</a:t>
                      </a: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V]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pl-PL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f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380 ~ 480V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64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Prąd wyjściowy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HD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1.3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2.5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5.5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16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64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[A]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ND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3.1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5.1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6.9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16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23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647">
                <a:tc rowSpan="2">
                  <a:txBody>
                    <a:bodyPr/>
                    <a:lstStyle/>
                    <a:p>
                      <a:pPr algn="ctr" fontAlgn="ctr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Częstotliwość wejściowa</a:t>
                      </a: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Hz]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50/60 ±5%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86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Częstotliwość wyjściowa</a:t>
                      </a: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Hz]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 ~ 400(</a:t>
                      </a:r>
                      <a:r>
                        <a:rPr lang="en-US" altLang="ko-K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Sensorless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: 120)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862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11">
            <a:extLst>
              <a:ext uri="{FF2B5EF4-FFF2-40B4-BE49-F238E27FC236}">
                <a16:creationId xmlns:a16="http://schemas.microsoft.com/office/drawing/2014/main" id="{E6FA94D1-ADD7-4411-A4A4-3C2D63C6C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69321"/>
              </p:ext>
            </p:extLst>
          </p:nvPr>
        </p:nvGraphicFramePr>
        <p:xfrm>
          <a:off x="121273" y="1351513"/>
          <a:ext cx="6945525" cy="5058290"/>
        </p:xfrm>
        <a:graphic>
          <a:graphicData uri="http://schemas.openxmlformats.org/drawingml/2006/table">
            <a:tbl>
              <a:tblPr/>
              <a:tblGrid>
                <a:gridCol w="1053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906">
                  <a:extLst>
                    <a:ext uri="{9D8B030D-6E8A-4147-A177-3AD203B41FA5}">
                      <a16:colId xmlns:a16="http://schemas.microsoft.com/office/drawing/2014/main" val="2844370265"/>
                    </a:ext>
                  </a:extLst>
                </a:gridCol>
                <a:gridCol w="1542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6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12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807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altLang="ko-K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Kategoria</a:t>
                      </a:r>
                      <a:endParaRPr lang="ko-KR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iG5A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G100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altLang="ko-K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uwagi</a:t>
                      </a:r>
                      <a:endParaRPr lang="ko-KR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59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pl-PL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Specyfikacja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Motor</a:t>
                      </a:r>
                      <a:r>
                        <a:rPr lang="en-US" altLang="ko-KR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Rating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Moc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el-GR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Φ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200V 0.4~1.5kW</a:t>
                      </a:r>
                    </a:p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el-GR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Φ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200V 0.4~22kW</a:t>
                      </a:r>
                    </a:p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el-GR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Φ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400V</a:t>
                      </a:r>
                      <a:r>
                        <a:rPr lang="en-US" altLang="ko-KR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0.4~22kW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el-GR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Φ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200V 0.4~7.5kW</a:t>
                      </a:r>
                    </a:p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el-GR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Φ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400V</a:t>
                      </a:r>
                      <a:r>
                        <a:rPr lang="en-US" altLang="ko-KR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0.4~7.5kW</a:t>
                      </a:r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200V/400V</a:t>
                      </a:r>
                      <a:r>
                        <a:rPr lang="en-US" altLang="ko-KR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11~22kW </a:t>
                      </a:r>
                      <a:r>
                        <a:rPr lang="pl-PL" altLang="ko-KR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będzie gotowe w 3 kwartale</a:t>
                      </a:r>
                      <a:r>
                        <a:rPr lang="en-US" altLang="ko-KR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2020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157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Dual Rating</a:t>
                      </a:r>
                    </a:p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(HD/ND)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Dual Rating</a:t>
                      </a:r>
                    </a:p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(HD/ND)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○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77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Obudowa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889" marR="8889" marT="8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IP20/UL Typ1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IP20/UL</a:t>
                      </a:r>
                      <a:r>
                        <a:rPr lang="en-US" altLang="ko-KR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Typ1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23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Tryby sterowania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V/f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○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2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IM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Sensorless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○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2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PM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Sensorless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5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Certyfikaty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UL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○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UL 61800-5-1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1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Wbudowany filtr EMC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○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(400V)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0736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889" marR="8889" marT="88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Wejście bezpieczeństwa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(STO)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43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Interfejs użytkownika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Opcje komunikacji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○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Profibus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en-US" altLang="ko-KR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1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CANopen</a:t>
                      </a:r>
                      <a:r>
                        <a:rPr lang="en-US" altLang="ko-KR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,</a:t>
                      </a:r>
                    </a:p>
                    <a:p>
                      <a:pPr algn="ctr" fontAlgn="ctr"/>
                      <a:r>
                        <a:rPr lang="en-US" altLang="ko-KR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 port </a:t>
                      </a:r>
                      <a:r>
                        <a:rPr lang="en-US" altLang="ko-KR" sz="11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EtherNet</a:t>
                      </a:r>
                      <a:r>
                        <a:rPr lang="en-US" altLang="ko-KR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/IP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2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Opcje 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I/O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1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Instalacja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Jeden obok drugiego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○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17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Szyna DIN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○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pl-PL" altLang="ko-K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Domyśłnie</a:t>
                      </a:r>
                      <a:r>
                        <a:rPr lang="pl-PL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do</a:t>
                      </a:r>
                      <a:r>
                        <a:rPr lang="en-US" altLang="ko-KR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4kW)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Tytuł 1">
            <a:extLst>
              <a:ext uri="{FF2B5EF4-FFF2-40B4-BE49-F238E27FC236}">
                <a16:creationId xmlns:a16="http://schemas.microsoft.com/office/drawing/2014/main" id="{89E80204-6EDF-45A0-A9C6-BBDB68C7D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00" y="561836"/>
            <a:ext cx="4885509" cy="516301"/>
          </a:xfrm>
        </p:spPr>
        <p:txBody>
          <a:bodyPr>
            <a:normAutofit/>
          </a:bodyPr>
          <a:lstStyle/>
          <a:p>
            <a:r>
              <a:rPr lang="pl-PL" altLang="ko-KR" dirty="0"/>
              <a:t>Porównanie z IG5A</a:t>
            </a:r>
            <a:endParaRPr lang="pl-PL" dirty="0"/>
          </a:p>
        </p:txBody>
      </p:sp>
      <p:sp>
        <p:nvSpPr>
          <p:cNvPr id="4" name="직사각형 11">
            <a:extLst>
              <a:ext uri="{FF2B5EF4-FFF2-40B4-BE49-F238E27FC236}">
                <a16:creationId xmlns:a16="http://schemas.microsoft.com/office/drawing/2014/main" id="{D8AAAE50-3590-4DD3-9450-81FA82018E93}"/>
              </a:ext>
            </a:extLst>
          </p:cNvPr>
          <p:cNvSpPr/>
          <p:nvPr/>
        </p:nvSpPr>
        <p:spPr>
          <a:xfrm>
            <a:off x="5851285" y="6436958"/>
            <a:ext cx="14407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ko-KR" altLang="en-US" sz="1000" b="1" dirty="0">
                <a:solidFill>
                  <a:srgbClr val="000000"/>
                </a:solidFill>
                <a:ea typeface="맑은 고딕" panose="020B0503020000020004" pitchFamily="50" charset="-127"/>
              </a:rPr>
              <a:t>● </a:t>
            </a:r>
            <a:r>
              <a:rPr lang="pl-PL" altLang="ko-KR" sz="1000" b="1" dirty="0">
                <a:solidFill>
                  <a:srgbClr val="000000"/>
                </a:solidFill>
                <a:ea typeface="맑은 고딕" panose="020B0503020000020004" pitchFamily="50" charset="-127"/>
              </a:rPr>
              <a:t>jest lepsze niż</a:t>
            </a:r>
            <a:r>
              <a:rPr lang="en-US" altLang="ko-KR" sz="1000" b="1" dirty="0">
                <a:solidFill>
                  <a:srgbClr val="000000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1000" b="1" dirty="0">
                <a:solidFill>
                  <a:srgbClr val="000000"/>
                </a:solidFill>
                <a:ea typeface="맑은 고딕" panose="020B0503020000020004" pitchFamily="50" charset="-127"/>
              </a:rPr>
              <a:t>○</a:t>
            </a:r>
          </a:p>
        </p:txBody>
      </p:sp>
    </p:spTree>
    <p:extLst>
      <p:ext uri="{BB962C8B-B14F-4D97-AF65-F5344CB8AC3E}">
        <p14:creationId xmlns:p14="http://schemas.microsoft.com/office/powerpoint/2010/main" val="413847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912FAC-ED7E-43FC-AEF1-444197105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54" y="620517"/>
            <a:ext cx="6135185" cy="450637"/>
          </a:xfrm>
        </p:spPr>
        <p:txBody>
          <a:bodyPr>
            <a:noAutofit/>
          </a:bodyPr>
          <a:lstStyle/>
          <a:p>
            <a:pPr algn="ctr"/>
            <a:r>
              <a:rPr lang="pl-PL" sz="2400" dirty="0"/>
              <a:t>G100 zastosowanie – aplikacje. Uniwersalność</a:t>
            </a:r>
          </a:p>
        </p:txBody>
      </p:sp>
      <p:grpSp>
        <p:nvGrpSpPr>
          <p:cNvPr id="5" name="그룹 17">
            <a:extLst>
              <a:ext uri="{FF2B5EF4-FFF2-40B4-BE49-F238E27FC236}">
                <a16:creationId xmlns:a16="http://schemas.microsoft.com/office/drawing/2014/main" id="{E977887C-F6A5-42F1-B557-0D97AE3598F6}"/>
              </a:ext>
            </a:extLst>
          </p:cNvPr>
          <p:cNvGrpSpPr>
            <a:grpSpLocks/>
          </p:cNvGrpSpPr>
          <p:nvPr/>
        </p:nvGrpSpPr>
        <p:grpSpPr bwMode="auto">
          <a:xfrm>
            <a:off x="358775" y="1174458"/>
            <a:ext cx="5689687" cy="5570436"/>
            <a:chOff x="2529558" y="1816910"/>
            <a:chExt cx="4223642" cy="3549722"/>
          </a:xfrm>
        </p:grpSpPr>
        <p:sp>
          <p:nvSpPr>
            <p:cNvPr id="7" name="Line 171">
              <a:extLst>
                <a:ext uri="{FF2B5EF4-FFF2-40B4-BE49-F238E27FC236}">
                  <a16:creationId xmlns:a16="http://schemas.microsoft.com/office/drawing/2014/main" id="{0C7A8479-AE60-4CA9-AB90-C4E77E7B06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8385" y="5128164"/>
              <a:ext cx="39248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8" name="Line 172">
              <a:extLst>
                <a:ext uri="{FF2B5EF4-FFF2-40B4-BE49-F238E27FC236}">
                  <a16:creationId xmlns:a16="http://schemas.microsoft.com/office/drawing/2014/main" id="{389FFB92-1A57-4920-9F26-B02D2ACAF6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28385" y="1816910"/>
              <a:ext cx="0" cy="3311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9" name="Rectangle 1058">
              <a:extLst>
                <a:ext uri="{FF2B5EF4-FFF2-40B4-BE49-F238E27FC236}">
                  <a16:creationId xmlns:a16="http://schemas.microsoft.com/office/drawing/2014/main" id="{26191AF8-3E7F-489C-935D-3BAAD5B42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385" y="1995558"/>
              <a:ext cx="3635211" cy="313260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rgbClr val="000000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10" name="Line 173">
              <a:extLst>
                <a:ext uri="{FF2B5EF4-FFF2-40B4-BE49-F238E27FC236}">
                  <a16:creationId xmlns:a16="http://schemas.microsoft.com/office/drawing/2014/main" id="{E6AC7906-D516-4613-8C3F-8194646FE7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8385" y="3579882"/>
              <a:ext cx="363521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11" name="Line 174">
              <a:extLst>
                <a:ext uri="{FF2B5EF4-FFF2-40B4-BE49-F238E27FC236}">
                  <a16:creationId xmlns:a16="http://schemas.microsoft.com/office/drawing/2014/main" id="{4B5F0CDF-0CCE-4FE2-85F5-92DC7DC305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28311" y="1995558"/>
              <a:ext cx="0" cy="31326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12" name="Text Box 1066">
              <a:extLst>
                <a:ext uri="{FF2B5EF4-FFF2-40B4-BE49-F238E27FC236}">
                  <a16:creationId xmlns:a16="http://schemas.microsoft.com/office/drawing/2014/main" id="{DD34290A-08DA-4FC9-859E-42C3760902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8821" y="4413543"/>
              <a:ext cx="812022" cy="173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kumimoji="0" lang="ko-KR" altLang="en-US" sz="1200" kern="0" dirty="0">
                  <a:solidFill>
                    <a:srgbClr val="000000"/>
                  </a:solidFill>
                  <a:ea typeface="맑은 고딕" pitchFamily="50" charset="-127"/>
                </a:rPr>
                <a:t> </a:t>
              </a:r>
              <a:r>
                <a:rPr kumimoji="0" lang="pl-PL" altLang="ko-KR" sz="1200" kern="0" dirty="0">
                  <a:solidFill>
                    <a:srgbClr val="000000"/>
                  </a:solidFill>
                  <a:ea typeface="맑은 고딕" pitchFamily="50" charset="-127"/>
                </a:rPr>
                <a:t>Przenośnik</a:t>
              </a:r>
              <a:endParaRPr kumimoji="0" lang="ko-KR" altLang="en-US" sz="1200" kern="0" dirty="0">
                <a:solidFill>
                  <a:srgbClr val="000000"/>
                </a:solidFill>
                <a:ea typeface="맑은 고딕" pitchFamily="50" charset="-127"/>
              </a:endParaRPr>
            </a:p>
          </p:txBody>
        </p:sp>
        <p:grpSp>
          <p:nvGrpSpPr>
            <p:cNvPr id="13" name="Group 206">
              <a:extLst>
                <a:ext uri="{FF2B5EF4-FFF2-40B4-BE49-F238E27FC236}">
                  <a16:creationId xmlns:a16="http://schemas.microsoft.com/office/drawing/2014/main" id="{8F0A78F1-5E3A-450C-931C-7CA60D72F7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6808" y="3112310"/>
              <a:ext cx="225425" cy="225425"/>
              <a:chOff x="1419" y="3589"/>
              <a:chExt cx="142" cy="142"/>
            </a:xfrm>
          </p:grpSpPr>
          <p:sp>
            <p:nvSpPr>
              <p:cNvPr id="61" name="타원 126">
                <a:extLst>
                  <a:ext uri="{FF2B5EF4-FFF2-40B4-BE49-F238E27FC236}">
                    <a16:creationId xmlns:a16="http://schemas.microsoft.com/office/drawing/2014/main" id="{65E38363-6900-4D8D-8D47-6E3FAB08B8FF}"/>
                  </a:ext>
                </a:extLst>
              </p:cNvPr>
              <p:cNvSpPr/>
              <p:nvPr/>
            </p:nvSpPr>
            <p:spPr>
              <a:xfrm>
                <a:off x="1458" y="3612"/>
                <a:ext cx="67" cy="72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>
                  <a:solidFill>
                    <a:sysClr val="window" lastClr="FFFFFF"/>
                  </a:solidFill>
                  <a:ea typeface="맑은 고딕" panose="020B0503020000020004" pitchFamily="50" charset="-127"/>
                </a:endParaRPr>
              </a:p>
            </p:txBody>
          </p:sp>
          <p:sp>
            <p:nvSpPr>
              <p:cNvPr id="62" name="Oval 210">
                <a:extLst>
                  <a:ext uri="{FF2B5EF4-FFF2-40B4-BE49-F238E27FC236}">
                    <a16:creationId xmlns:a16="http://schemas.microsoft.com/office/drawing/2014/main" id="{8541BBCC-5F20-49B0-AB8B-91D10C9E1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4" y="3612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FF33CC">
                      <a:gamma/>
                      <a:shade val="46275"/>
                      <a:invGamma/>
                    </a:srgbClr>
                  </a:gs>
                  <a:gs pos="50000">
                    <a:srgbClr val="FF33CC"/>
                  </a:gs>
                  <a:gs pos="100000">
                    <a:srgbClr val="FF33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>
                  <a:solidFill>
                    <a:sysClr val="windowText" lastClr="000000"/>
                  </a:solidFill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4" name="Text Box 1066">
              <a:extLst>
                <a:ext uri="{FF2B5EF4-FFF2-40B4-BE49-F238E27FC236}">
                  <a16:creationId xmlns:a16="http://schemas.microsoft.com/office/drawing/2014/main" id="{F71E8B8D-9096-4828-A161-B51282D7E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4871" y="3257063"/>
              <a:ext cx="1251390" cy="173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kumimoji="0" lang="ko-KR" altLang="en-US" sz="1200" kern="0" dirty="0">
                  <a:solidFill>
                    <a:srgbClr val="000000"/>
                  </a:solidFill>
                  <a:ea typeface="맑은 고딕" pitchFamily="50" charset="-127"/>
                </a:rPr>
                <a:t> </a:t>
              </a:r>
              <a:r>
                <a:rPr kumimoji="0" lang="pl-PL" altLang="ko-KR" sz="1200" kern="0" dirty="0">
                  <a:solidFill>
                    <a:srgbClr val="000000"/>
                  </a:solidFill>
                  <a:ea typeface="맑은 고딕" pitchFamily="50" charset="-127"/>
                </a:rPr>
                <a:t>Pompy/ wentylatory</a:t>
              </a:r>
              <a:endParaRPr kumimoji="0" lang="en-US" altLang="ko-KR" sz="1200" kern="0" dirty="0">
                <a:solidFill>
                  <a:srgbClr val="000000"/>
                </a:solidFill>
                <a:ea typeface="맑은 고딕" pitchFamily="50" charset="-127"/>
              </a:endParaRPr>
            </a:p>
          </p:txBody>
        </p:sp>
        <p:sp>
          <p:nvSpPr>
            <p:cNvPr id="15" name="Text Box 1066">
              <a:extLst>
                <a:ext uri="{FF2B5EF4-FFF2-40B4-BE49-F238E27FC236}">
                  <a16:creationId xmlns:a16="http://schemas.microsoft.com/office/drawing/2014/main" id="{6655A9E4-E75B-4F23-A0A6-183D08AA53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5215" y="2262601"/>
              <a:ext cx="1505843" cy="173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kumimoji="0" lang="ko-KR" altLang="en-US" sz="1200" kern="0" dirty="0">
                  <a:solidFill>
                    <a:srgbClr val="000000"/>
                  </a:solidFill>
                  <a:ea typeface="맑은 고딕" pitchFamily="50" charset="-127"/>
                </a:rPr>
                <a:t> </a:t>
              </a:r>
              <a:r>
                <a:rPr kumimoji="0" lang="pl-PL" altLang="ko-KR" sz="1200" kern="0" dirty="0">
                  <a:solidFill>
                    <a:srgbClr val="000000"/>
                  </a:solidFill>
                  <a:ea typeface="맑은 고딕" pitchFamily="50" charset="-127"/>
                </a:rPr>
                <a:t>Duże wentylatory/pompy</a:t>
              </a:r>
              <a:endParaRPr kumimoji="0" lang="en-US" altLang="ko-KR" sz="1200" kern="0" dirty="0">
                <a:solidFill>
                  <a:srgbClr val="000000"/>
                </a:solidFill>
                <a:ea typeface="맑은 고딕" pitchFamily="50" charset="-127"/>
              </a:endParaRPr>
            </a:p>
          </p:txBody>
        </p:sp>
        <p:grpSp>
          <p:nvGrpSpPr>
            <p:cNvPr id="16" name="Group 214">
              <a:extLst>
                <a:ext uri="{FF2B5EF4-FFF2-40B4-BE49-F238E27FC236}">
                  <a16:creationId xmlns:a16="http://schemas.microsoft.com/office/drawing/2014/main" id="{943B558A-9BB4-4CB2-96D9-9C4661CEFC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4887" y="2994835"/>
              <a:ext cx="225425" cy="225425"/>
              <a:chOff x="1419" y="3589"/>
              <a:chExt cx="142" cy="142"/>
            </a:xfrm>
          </p:grpSpPr>
          <p:sp>
            <p:nvSpPr>
              <p:cNvPr id="59" name="타원 126">
                <a:extLst>
                  <a:ext uri="{FF2B5EF4-FFF2-40B4-BE49-F238E27FC236}">
                    <a16:creationId xmlns:a16="http://schemas.microsoft.com/office/drawing/2014/main" id="{A2134375-E6C3-4B22-AB11-192AA91304D2}"/>
                  </a:ext>
                </a:extLst>
              </p:cNvPr>
              <p:cNvSpPr/>
              <p:nvPr/>
            </p:nvSpPr>
            <p:spPr>
              <a:xfrm>
                <a:off x="1458" y="3612"/>
                <a:ext cx="67" cy="72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>
                  <a:solidFill>
                    <a:sysClr val="window" lastClr="FFFFFF"/>
                  </a:solidFill>
                  <a:ea typeface="맑은 고딕" panose="020B0503020000020004" pitchFamily="50" charset="-127"/>
                </a:endParaRPr>
              </a:p>
            </p:txBody>
          </p:sp>
          <p:sp>
            <p:nvSpPr>
              <p:cNvPr id="60" name="Oval 218">
                <a:extLst>
                  <a:ext uri="{FF2B5EF4-FFF2-40B4-BE49-F238E27FC236}">
                    <a16:creationId xmlns:a16="http://schemas.microsoft.com/office/drawing/2014/main" id="{924C582E-D52E-4249-8862-A63E2DA48B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4" y="3612"/>
                <a:ext cx="67" cy="68"/>
              </a:xfrm>
              <a:prstGeom prst="ellipse">
                <a:avLst/>
              </a:prstGeom>
              <a:gradFill rotWithShape="1">
                <a:gsLst>
                  <a:gs pos="0">
                    <a:srgbClr val="FF33CC">
                      <a:gamma/>
                      <a:shade val="46275"/>
                      <a:invGamma/>
                    </a:srgbClr>
                  </a:gs>
                  <a:gs pos="50000">
                    <a:srgbClr val="FF33CC"/>
                  </a:gs>
                  <a:gs pos="100000">
                    <a:srgbClr val="FF33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>
                  <a:solidFill>
                    <a:sysClr val="windowText" lastClr="000000"/>
                  </a:solidFill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7" name="Text Box 1066">
              <a:extLst>
                <a:ext uri="{FF2B5EF4-FFF2-40B4-BE49-F238E27FC236}">
                  <a16:creationId xmlns:a16="http://schemas.microsoft.com/office/drawing/2014/main" id="{9D094398-0F92-44BE-99D7-F9147A36D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2049" y="2991940"/>
              <a:ext cx="1048532" cy="173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kumimoji="0" lang="ko-KR" altLang="en-US" sz="1200" kern="0" dirty="0">
                  <a:solidFill>
                    <a:srgbClr val="000000"/>
                  </a:solidFill>
                  <a:ea typeface="맑은 고딕" pitchFamily="50" charset="-127"/>
                </a:rPr>
                <a:t> </a:t>
              </a:r>
              <a:r>
                <a:rPr kumimoji="0" lang="pl-PL" altLang="ko-KR" sz="1200" kern="0" dirty="0">
                  <a:solidFill>
                    <a:srgbClr val="000000"/>
                  </a:solidFill>
                  <a:ea typeface="맑은 고딕" pitchFamily="50" charset="-127"/>
                </a:rPr>
                <a:t>Aplikacje PMSM</a:t>
              </a:r>
              <a:endParaRPr kumimoji="0" lang="ko-KR" altLang="en-US" sz="1200" kern="0" dirty="0">
                <a:solidFill>
                  <a:srgbClr val="000000"/>
                </a:solidFill>
                <a:ea typeface="맑은 고딕" pitchFamily="50" charset="-127"/>
              </a:endParaRPr>
            </a:p>
          </p:txBody>
        </p:sp>
        <p:sp>
          <p:nvSpPr>
            <p:cNvPr id="18" name="타원 131">
              <a:extLst>
                <a:ext uri="{FF2B5EF4-FFF2-40B4-BE49-F238E27FC236}">
                  <a16:creationId xmlns:a16="http://schemas.microsoft.com/office/drawing/2014/main" id="{B5C0AF7F-66C7-4A0F-B760-5DF67B815BA2}"/>
                </a:ext>
              </a:extLst>
            </p:cNvPr>
            <p:cNvSpPr/>
            <p:nvPr/>
          </p:nvSpPr>
          <p:spPr>
            <a:xfrm>
              <a:off x="4855650" y="3767606"/>
              <a:ext cx="106363" cy="114300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" lastClr="FFFFFF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19" name="Text Box 1066">
              <a:extLst>
                <a:ext uri="{FF2B5EF4-FFF2-40B4-BE49-F238E27FC236}">
                  <a16:creationId xmlns:a16="http://schemas.microsoft.com/office/drawing/2014/main" id="{3A989D2A-5EA3-43A1-AAFA-09D5CE8FA3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4225" y="3891732"/>
              <a:ext cx="685723" cy="403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kumimoji="0" lang="ko-KR" altLang="en-US" sz="1200" kern="0" dirty="0">
                  <a:solidFill>
                    <a:srgbClr val="000000"/>
                  </a:solidFill>
                  <a:ea typeface="맑은 고딕" pitchFamily="50" charset="-127"/>
                </a:rPr>
                <a:t> </a:t>
              </a:r>
              <a:r>
                <a:rPr kumimoji="0" lang="pl-PL" altLang="ko-KR" sz="1200" kern="0" dirty="0">
                  <a:solidFill>
                    <a:srgbClr val="000000"/>
                  </a:solidFill>
                  <a:ea typeface="맑은 고딕" pitchFamily="50" charset="-127"/>
                </a:rPr>
                <a:t>Maszyny do rysowania</a:t>
              </a:r>
              <a:endParaRPr kumimoji="0" lang="ko-KR" altLang="en-US" sz="1200" kern="0" dirty="0">
                <a:solidFill>
                  <a:srgbClr val="000000"/>
                </a:solidFill>
                <a:ea typeface="맑은 고딕" pitchFamily="50" charset="-127"/>
              </a:endParaRPr>
            </a:p>
          </p:txBody>
        </p:sp>
        <p:sp>
          <p:nvSpPr>
            <p:cNvPr id="20" name="TextBox 128">
              <a:extLst>
                <a:ext uri="{FF2B5EF4-FFF2-40B4-BE49-F238E27FC236}">
                  <a16:creationId xmlns:a16="http://schemas.microsoft.com/office/drawing/2014/main" id="{06633DCF-78D3-450A-B781-A3BD432D7BE7}"/>
                </a:ext>
              </a:extLst>
            </p:cNvPr>
            <p:cNvSpPr txBox="1"/>
            <p:nvPr/>
          </p:nvSpPr>
          <p:spPr bwMode="auto">
            <a:xfrm>
              <a:off x="5796832" y="5189280"/>
              <a:ext cx="740140" cy="1773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62000" fontAlgn="auto" latinLnBrk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pl-PL" altLang="ko-KR" sz="1200" b="1" kern="0" dirty="0">
                  <a:solidFill>
                    <a:sysClr val="windowText" lastClr="000000"/>
                  </a:solidFill>
                  <a:ea typeface="맑은 고딕" pitchFamily="50" charset="-127"/>
                </a:rPr>
                <a:t>Wydajność</a:t>
              </a:r>
              <a:r>
                <a:rPr kumimoji="0" lang="ko-KR" altLang="en-US" sz="1200" b="1" kern="0" dirty="0">
                  <a:solidFill>
                    <a:sysClr val="windowText" lastClr="000000"/>
                  </a:solidFill>
                  <a:ea typeface="맑은 고딕" pitchFamily="50" charset="-127"/>
                </a:rPr>
                <a:t> </a:t>
              </a:r>
            </a:p>
          </p:txBody>
        </p:sp>
        <p:sp>
          <p:nvSpPr>
            <p:cNvPr id="21" name="TextBox 129">
              <a:extLst>
                <a:ext uri="{FF2B5EF4-FFF2-40B4-BE49-F238E27FC236}">
                  <a16:creationId xmlns:a16="http://schemas.microsoft.com/office/drawing/2014/main" id="{DCCB5FAB-2AE6-400E-8EBB-28D25922611F}"/>
                </a:ext>
              </a:extLst>
            </p:cNvPr>
            <p:cNvSpPr txBox="1"/>
            <p:nvPr/>
          </p:nvSpPr>
          <p:spPr bwMode="auto">
            <a:xfrm>
              <a:off x="2529558" y="2011229"/>
              <a:ext cx="283673" cy="2570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pPr defTabSz="762000" fontAlgn="auto" latinLnBrk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pl-PL" altLang="ko-KR" sz="1200" b="1" kern="0" dirty="0">
                  <a:solidFill>
                    <a:sysClr val="windowText" lastClr="000000"/>
                  </a:solidFill>
                  <a:ea typeface="맑은 고딕" pitchFamily="50" charset="-127"/>
                </a:rPr>
                <a:t>Moc</a:t>
              </a:r>
              <a:endParaRPr kumimoji="0" lang="ko-KR" altLang="en-US" sz="1200" b="1" kern="0" dirty="0">
                <a:solidFill>
                  <a:sysClr val="windowText" lastClr="000000"/>
                </a:solidFill>
                <a:ea typeface="맑은 고딕" pitchFamily="50" charset="-127"/>
              </a:endParaRPr>
            </a:p>
          </p:txBody>
        </p:sp>
        <p:sp>
          <p:nvSpPr>
            <p:cNvPr id="22" name="타원 130">
              <a:extLst>
                <a:ext uri="{FF2B5EF4-FFF2-40B4-BE49-F238E27FC236}">
                  <a16:creationId xmlns:a16="http://schemas.microsoft.com/office/drawing/2014/main" id="{5093E000-AC8F-4117-801E-E0ADCC32C0DE}"/>
                </a:ext>
              </a:extLst>
            </p:cNvPr>
            <p:cNvSpPr/>
            <p:nvPr/>
          </p:nvSpPr>
          <p:spPr>
            <a:xfrm>
              <a:off x="3778835" y="4280590"/>
              <a:ext cx="110666" cy="111930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 dirty="0">
                <a:solidFill>
                  <a:sysClr val="window" lastClr="FFFFFF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23" name="Text Box 1066">
              <a:extLst>
                <a:ext uri="{FF2B5EF4-FFF2-40B4-BE49-F238E27FC236}">
                  <a16:creationId xmlns:a16="http://schemas.microsoft.com/office/drawing/2014/main" id="{1DFF112D-0F7E-4742-912A-F02496FF3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6232" y="4336785"/>
              <a:ext cx="492723" cy="173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kumimoji="0" lang="ko-KR" altLang="en-US" sz="1200" kern="0" dirty="0">
                  <a:solidFill>
                    <a:srgbClr val="000000"/>
                  </a:solidFill>
                  <a:ea typeface="맑은 고딕" pitchFamily="50" charset="-127"/>
                </a:rPr>
                <a:t> </a:t>
              </a:r>
              <a:r>
                <a:rPr kumimoji="0" lang="pl-PL" altLang="ko-KR" sz="1200" kern="0" dirty="0">
                  <a:solidFill>
                    <a:srgbClr val="000000"/>
                  </a:solidFill>
                  <a:ea typeface="맑은 고딕" pitchFamily="50" charset="-127"/>
                </a:rPr>
                <a:t>Prasa</a:t>
              </a:r>
              <a:endParaRPr kumimoji="0" lang="en-US" altLang="ko-KR" sz="1200" kern="0" dirty="0">
                <a:solidFill>
                  <a:srgbClr val="000000"/>
                </a:solidFill>
                <a:ea typeface="맑은 고딕" pitchFamily="50" charset="-127"/>
              </a:endParaRPr>
            </a:p>
          </p:txBody>
        </p:sp>
        <p:grpSp>
          <p:nvGrpSpPr>
            <p:cNvPr id="24" name="Group 206">
              <a:extLst>
                <a:ext uri="{FF2B5EF4-FFF2-40B4-BE49-F238E27FC236}">
                  <a16:creationId xmlns:a16="http://schemas.microsoft.com/office/drawing/2014/main" id="{3A06F9B6-E5EA-4BAB-82B6-D31DC87405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4267" y="3615919"/>
              <a:ext cx="225425" cy="225425"/>
              <a:chOff x="1419" y="3589"/>
              <a:chExt cx="142" cy="142"/>
            </a:xfrm>
          </p:grpSpPr>
          <p:sp>
            <p:nvSpPr>
              <p:cNvPr id="57" name="타원 126">
                <a:extLst>
                  <a:ext uri="{FF2B5EF4-FFF2-40B4-BE49-F238E27FC236}">
                    <a16:creationId xmlns:a16="http://schemas.microsoft.com/office/drawing/2014/main" id="{B3D8D275-07BA-40B7-98CF-E2CA7452703D}"/>
                  </a:ext>
                </a:extLst>
              </p:cNvPr>
              <p:cNvSpPr/>
              <p:nvPr/>
            </p:nvSpPr>
            <p:spPr>
              <a:xfrm>
                <a:off x="1458" y="3612"/>
                <a:ext cx="67" cy="72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>
                  <a:solidFill>
                    <a:sysClr val="window" lastClr="FFFFFF"/>
                  </a:solidFill>
                  <a:ea typeface="맑은 고딕" panose="020B0503020000020004" pitchFamily="50" charset="-127"/>
                </a:endParaRPr>
              </a:p>
            </p:txBody>
          </p:sp>
          <p:sp>
            <p:nvSpPr>
              <p:cNvPr id="58" name="Oval 210">
                <a:extLst>
                  <a:ext uri="{FF2B5EF4-FFF2-40B4-BE49-F238E27FC236}">
                    <a16:creationId xmlns:a16="http://schemas.microsoft.com/office/drawing/2014/main" id="{F2632BD2-804E-4859-BB43-11FABB62B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4" y="3612"/>
                <a:ext cx="67" cy="68"/>
              </a:xfrm>
              <a:prstGeom prst="ellipse">
                <a:avLst/>
              </a:prstGeom>
              <a:gradFill rotWithShape="1">
                <a:gsLst>
                  <a:gs pos="0">
                    <a:srgbClr val="FF33CC">
                      <a:gamma/>
                      <a:shade val="46275"/>
                      <a:invGamma/>
                    </a:srgbClr>
                  </a:gs>
                  <a:gs pos="50000">
                    <a:srgbClr val="FF33CC"/>
                  </a:gs>
                  <a:gs pos="100000">
                    <a:srgbClr val="FF33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>
                  <a:solidFill>
                    <a:sysClr val="windowText" lastClr="000000"/>
                  </a:solidFill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25" name="Text Box 1066">
              <a:extLst>
                <a:ext uri="{FF2B5EF4-FFF2-40B4-BE49-F238E27FC236}">
                  <a16:creationId xmlns:a16="http://schemas.microsoft.com/office/drawing/2014/main" id="{825D6BB2-A108-4BAE-B82B-2453D99E51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3509" y="3760097"/>
              <a:ext cx="478108" cy="173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kumimoji="0" lang="ko-KR" altLang="en-US" sz="1200" kern="0" dirty="0">
                  <a:solidFill>
                    <a:srgbClr val="000000"/>
                  </a:solidFill>
                  <a:ea typeface="맑은 고딕" pitchFamily="50" charset="-127"/>
                </a:rPr>
                <a:t> </a:t>
              </a:r>
              <a:r>
                <a:rPr kumimoji="0" lang="en-US" altLang="ko-KR" sz="1200" kern="0" dirty="0">
                  <a:solidFill>
                    <a:srgbClr val="000000"/>
                  </a:solidFill>
                  <a:ea typeface="맑은 고딕" pitchFamily="50" charset="-127"/>
                </a:rPr>
                <a:t>HVAC</a:t>
              </a:r>
            </a:p>
          </p:txBody>
        </p:sp>
        <p:sp>
          <p:nvSpPr>
            <p:cNvPr id="26" name="타원 135">
              <a:extLst>
                <a:ext uri="{FF2B5EF4-FFF2-40B4-BE49-F238E27FC236}">
                  <a16:creationId xmlns:a16="http://schemas.microsoft.com/office/drawing/2014/main" id="{F4F958C2-FDB3-4AA4-989C-1622C8426DEB}"/>
                </a:ext>
              </a:extLst>
            </p:cNvPr>
            <p:cNvSpPr/>
            <p:nvPr/>
          </p:nvSpPr>
          <p:spPr>
            <a:xfrm>
              <a:off x="3164178" y="4742885"/>
              <a:ext cx="110667" cy="111931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 dirty="0">
                <a:solidFill>
                  <a:sysClr val="window" lastClr="FFFFFF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27" name="Text Box 1066">
              <a:extLst>
                <a:ext uri="{FF2B5EF4-FFF2-40B4-BE49-F238E27FC236}">
                  <a16:creationId xmlns:a16="http://schemas.microsoft.com/office/drawing/2014/main" id="{EF4BBA7F-4FBF-414D-926E-92F284194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5984" y="4839820"/>
              <a:ext cx="984039" cy="173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kumimoji="0" lang="ko-KR" altLang="en-US" sz="1200" kern="0" dirty="0">
                  <a:solidFill>
                    <a:srgbClr val="000000"/>
                  </a:solidFill>
                  <a:ea typeface="맑은 고딕" pitchFamily="50" charset="-127"/>
                </a:rPr>
                <a:t> </a:t>
              </a:r>
              <a:r>
                <a:rPr kumimoji="0" lang="pl-PL" altLang="ko-KR" sz="1200" kern="0" dirty="0">
                  <a:solidFill>
                    <a:srgbClr val="000000"/>
                  </a:solidFill>
                  <a:ea typeface="맑은 고딕" pitchFamily="50" charset="-127"/>
                </a:rPr>
                <a:t>Małe maszyny </a:t>
              </a:r>
              <a:endParaRPr kumimoji="0" lang="ko-KR" altLang="en-US" sz="1200" kern="0" dirty="0">
                <a:solidFill>
                  <a:srgbClr val="000000"/>
                </a:solidFill>
                <a:ea typeface="맑은 고딕" pitchFamily="50" charset="-127"/>
              </a:endParaRPr>
            </a:p>
          </p:txBody>
        </p:sp>
        <p:grpSp>
          <p:nvGrpSpPr>
            <p:cNvPr id="28" name="Group 206">
              <a:extLst>
                <a:ext uri="{FF2B5EF4-FFF2-40B4-BE49-F238E27FC236}">
                  <a16:creationId xmlns:a16="http://schemas.microsoft.com/office/drawing/2014/main" id="{7655BBD4-621A-4711-BB4E-89136AF3EB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3107" y="3148823"/>
              <a:ext cx="584202" cy="222250"/>
              <a:chOff x="1157" y="3612"/>
              <a:chExt cx="368" cy="140"/>
            </a:xfrm>
          </p:grpSpPr>
          <p:sp>
            <p:nvSpPr>
              <p:cNvPr id="55" name="타원 126">
                <a:extLst>
                  <a:ext uri="{FF2B5EF4-FFF2-40B4-BE49-F238E27FC236}">
                    <a16:creationId xmlns:a16="http://schemas.microsoft.com/office/drawing/2014/main" id="{14936214-1E63-41EC-8763-9B99A3032BE0}"/>
                  </a:ext>
                </a:extLst>
              </p:cNvPr>
              <p:cNvSpPr/>
              <p:nvPr/>
            </p:nvSpPr>
            <p:spPr>
              <a:xfrm>
                <a:off x="1458" y="3612"/>
                <a:ext cx="67" cy="72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>
                  <a:solidFill>
                    <a:sysClr val="window" lastClr="FFFFFF"/>
                  </a:solidFill>
                  <a:ea typeface="맑은 고딕" panose="020B0503020000020004" pitchFamily="50" charset="-127"/>
                </a:endParaRPr>
              </a:p>
            </p:txBody>
          </p:sp>
          <p:sp>
            <p:nvSpPr>
              <p:cNvPr id="56" name="Oval 210">
                <a:extLst>
                  <a:ext uri="{FF2B5EF4-FFF2-40B4-BE49-F238E27FC236}">
                    <a16:creationId xmlns:a16="http://schemas.microsoft.com/office/drawing/2014/main" id="{0C6690D5-4D3E-4578-893E-D3A7372A5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7" y="3684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FF33CC">
                      <a:gamma/>
                      <a:shade val="46275"/>
                      <a:invGamma/>
                    </a:srgbClr>
                  </a:gs>
                  <a:gs pos="50000">
                    <a:srgbClr val="FF33CC"/>
                  </a:gs>
                  <a:gs pos="100000">
                    <a:srgbClr val="FF33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>
                  <a:solidFill>
                    <a:sysClr val="windowText" lastClr="000000"/>
                  </a:solidFill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29" name="Text Box 1066">
              <a:extLst>
                <a:ext uri="{FF2B5EF4-FFF2-40B4-BE49-F238E27FC236}">
                  <a16:creationId xmlns:a16="http://schemas.microsoft.com/office/drawing/2014/main" id="{8F79BCF3-27B1-491C-B769-767B39A596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5496" y="3401660"/>
              <a:ext cx="1137649" cy="173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kumimoji="0" lang="pl-PL" altLang="ko-KR" sz="1200" kern="0" dirty="0">
                  <a:solidFill>
                    <a:srgbClr val="000000"/>
                  </a:solidFill>
                  <a:ea typeface="맑은 고딕" pitchFamily="50" charset="-127"/>
                </a:rPr>
                <a:t> Uzdatnianie wody</a:t>
              </a:r>
              <a:endParaRPr kumimoji="0" lang="en-US" altLang="ko-KR" sz="1200" kern="0" dirty="0">
                <a:solidFill>
                  <a:srgbClr val="000000"/>
                </a:solidFill>
                <a:ea typeface="맑은 고딕" pitchFamily="50" charset="-127"/>
              </a:endParaRPr>
            </a:p>
          </p:txBody>
        </p:sp>
        <p:sp>
          <p:nvSpPr>
            <p:cNvPr id="30" name="Text Box 1066">
              <a:extLst>
                <a:ext uri="{FF2B5EF4-FFF2-40B4-BE49-F238E27FC236}">
                  <a16:creationId xmlns:a16="http://schemas.microsoft.com/office/drawing/2014/main" id="{DE40661C-F51F-464E-AFA0-7F2A5B58DC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4896" y="2189755"/>
              <a:ext cx="1546187" cy="173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kumimoji="0" lang="ko-KR" altLang="en-US" sz="1200" kern="0" dirty="0">
                  <a:solidFill>
                    <a:srgbClr val="000000"/>
                  </a:solidFill>
                  <a:ea typeface="맑은 고딕" pitchFamily="50" charset="-127"/>
                </a:rPr>
                <a:t> </a:t>
              </a:r>
              <a:r>
                <a:rPr kumimoji="0" lang="pl-PL" altLang="ko-KR" sz="1200" kern="0" dirty="0">
                  <a:solidFill>
                    <a:srgbClr val="000000"/>
                  </a:solidFill>
                  <a:ea typeface="맑은 고딕" pitchFamily="50" charset="-127"/>
                </a:rPr>
                <a:t>Suwnica portowa</a:t>
              </a:r>
              <a:endParaRPr kumimoji="0" lang="ko-KR" altLang="en-US" sz="1200" kern="0" dirty="0">
                <a:solidFill>
                  <a:srgbClr val="000000"/>
                </a:solidFill>
                <a:ea typeface="맑은 고딕" pitchFamily="50" charset="-127"/>
              </a:endParaRPr>
            </a:p>
          </p:txBody>
        </p:sp>
        <p:sp>
          <p:nvSpPr>
            <p:cNvPr id="31" name="타원 139">
              <a:extLst>
                <a:ext uri="{FF2B5EF4-FFF2-40B4-BE49-F238E27FC236}">
                  <a16:creationId xmlns:a16="http://schemas.microsoft.com/office/drawing/2014/main" id="{C8B69393-5A3E-4BCE-896E-6BA70A0546C4}"/>
                </a:ext>
              </a:extLst>
            </p:cNvPr>
            <p:cNvSpPr/>
            <p:nvPr/>
          </p:nvSpPr>
          <p:spPr>
            <a:xfrm>
              <a:off x="4208373" y="2379970"/>
              <a:ext cx="110666" cy="111930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 dirty="0">
                <a:solidFill>
                  <a:sysClr val="window" lastClr="FFFFFF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32" name="타원 140">
              <a:extLst>
                <a:ext uri="{FF2B5EF4-FFF2-40B4-BE49-F238E27FC236}">
                  <a16:creationId xmlns:a16="http://schemas.microsoft.com/office/drawing/2014/main" id="{0D328997-9D24-4E09-A14D-C198EE02A042}"/>
                </a:ext>
              </a:extLst>
            </p:cNvPr>
            <p:cNvSpPr/>
            <p:nvPr/>
          </p:nvSpPr>
          <p:spPr>
            <a:xfrm>
              <a:off x="6131083" y="2386431"/>
              <a:ext cx="106363" cy="114300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" lastClr="FFFFFF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33" name="Text Box 1066">
              <a:extLst>
                <a:ext uri="{FF2B5EF4-FFF2-40B4-BE49-F238E27FC236}">
                  <a16:creationId xmlns:a16="http://schemas.microsoft.com/office/drawing/2014/main" id="{311B2823-DA98-4D30-82C3-9CC663D0EC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1871" y="2469323"/>
              <a:ext cx="1154231" cy="288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kumimoji="0" lang="pl-PL" altLang="ko-KR" sz="1200" kern="0" dirty="0">
                  <a:solidFill>
                    <a:srgbClr val="000000"/>
                  </a:solidFill>
                  <a:ea typeface="맑은 고딕" pitchFamily="50" charset="-127"/>
                </a:rPr>
                <a:t>Przemysł papierniczy/stalowy</a:t>
              </a:r>
              <a:endParaRPr kumimoji="0" lang="ko-KR" altLang="en-US" sz="1200" kern="0" dirty="0">
                <a:solidFill>
                  <a:srgbClr val="000000"/>
                </a:solidFill>
                <a:ea typeface="맑은 고딕" pitchFamily="50" charset="-127"/>
              </a:endParaRPr>
            </a:p>
          </p:txBody>
        </p:sp>
        <p:sp>
          <p:nvSpPr>
            <p:cNvPr id="34" name="타원 131">
              <a:extLst>
                <a:ext uri="{FF2B5EF4-FFF2-40B4-BE49-F238E27FC236}">
                  <a16:creationId xmlns:a16="http://schemas.microsoft.com/office/drawing/2014/main" id="{AE552B8A-0DA4-4907-B3EC-8CC5BDDBEFCF}"/>
                </a:ext>
              </a:extLst>
            </p:cNvPr>
            <p:cNvSpPr/>
            <p:nvPr/>
          </p:nvSpPr>
          <p:spPr>
            <a:xfrm>
              <a:off x="5453939" y="3683419"/>
              <a:ext cx="106363" cy="114300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" lastClr="FFFFFF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35" name="Text Box 1066">
              <a:extLst>
                <a:ext uri="{FF2B5EF4-FFF2-40B4-BE49-F238E27FC236}">
                  <a16:creationId xmlns:a16="http://schemas.microsoft.com/office/drawing/2014/main" id="{C32BE4E7-1AF2-4C8A-896E-D0C41E67EB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0068" y="3819646"/>
              <a:ext cx="775318" cy="173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kumimoji="0" lang="ko-KR" altLang="en-US" sz="1200" kern="0" dirty="0">
                  <a:solidFill>
                    <a:srgbClr val="000000"/>
                  </a:solidFill>
                  <a:ea typeface="맑은 고딕" pitchFamily="50" charset="-127"/>
                </a:rPr>
                <a:t> </a:t>
              </a:r>
              <a:r>
                <a:rPr kumimoji="0" lang="pl-PL" altLang="ko-KR" sz="1200" kern="0" dirty="0">
                  <a:solidFill>
                    <a:srgbClr val="000000"/>
                  </a:solidFill>
                  <a:ea typeface="맑은 고딕" pitchFamily="50" charset="-127"/>
                </a:rPr>
                <a:t>Linie drutu</a:t>
              </a:r>
              <a:endParaRPr kumimoji="0" lang="ko-KR" altLang="en-US" sz="1200" kern="0" dirty="0">
                <a:solidFill>
                  <a:srgbClr val="000000"/>
                </a:solidFill>
                <a:ea typeface="맑은 고딕" pitchFamily="50" charset="-127"/>
              </a:endParaRPr>
            </a:p>
          </p:txBody>
        </p:sp>
        <p:sp>
          <p:nvSpPr>
            <p:cNvPr id="36" name="타원 131">
              <a:extLst>
                <a:ext uri="{FF2B5EF4-FFF2-40B4-BE49-F238E27FC236}">
                  <a16:creationId xmlns:a16="http://schemas.microsoft.com/office/drawing/2014/main" id="{34194FFC-50CC-496B-8E57-C62F46282516}"/>
                </a:ext>
              </a:extLst>
            </p:cNvPr>
            <p:cNvSpPr/>
            <p:nvPr/>
          </p:nvSpPr>
          <p:spPr>
            <a:xfrm>
              <a:off x="5133586" y="4148556"/>
              <a:ext cx="106363" cy="114300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" lastClr="FFFFFF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37" name="Text Box 1066">
              <a:extLst>
                <a:ext uri="{FF2B5EF4-FFF2-40B4-BE49-F238E27FC236}">
                  <a16:creationId xmlns:a16="http://schemas.microsoft.com/office/drawing/2014/main" id="{31BCB245-AF70-403B-869C-C446235330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9746" y="4252162"/>
              <a:ext cx="749520" cy="173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kumimoji="0" lang="ko-KR" altLang="en-US" sz="1200" kern="0" dirty="0">
                  <a:solidFill>
                    <a:srgbClr val="000000"/>
                  </a:solidFill>
                  <a:ea typeface="맑은 고딕" pitchFamily="50" charset="-127"/>
                </a:rPr>
                <a:t> </a:t>
              </a:r>
              <a:r>
                <a:rPr kumimoji="0" lang="pl-PL" altLang="ko-KR" sz="1200" kern="0" dirty="0">
                  <a:solidFill>
                    <a:srgbClr val="000000"/>
                  </a:solidFill>
                  <a:ea typeface="맑은 고딕" pitchFamily="50" charset="-127"/>
                </a:rPr>
                <a:t>Folia/Druk</a:t>
              </a:r>
              <a:endParaRPr kumimoji="0" lang="ko-KR" altLang="en-US" sz="1200" kern="0" dirty="0">
                <a:solidFill>
                  <a:srgbClr val="000000"/>
                </a:solidFill>
                <a:ea typeface="맑은 고딕" pitchFamily="50" charset="-127"/>
              </a:endParaRPr>
            </a:p>
          </p:txBody>
        </p:sp>
        <p:sp>
          <p:nvSpPr>
            <p:cNvPr id="38" name="타원 146">
              <a:extLst>
                <a:ext uri="{FF2B5EF4-FFF2-40B4-BE49-F238E27FC236}">
                  <a16:creationId xmlns:a16="http://schemas.microsoft.com/office/drawing/2014/main" id="{9CABBFC8-48EC-448F-8ED0-80733D6315E1}"/>
                </a:ext>
              </a:extLst>
            </p:cNvPr>
            <p:cNvSpPr/>
            <p:nvPr/>
          </p:nvSpPr>
          <p:spPr>
            <a:xfrm>
              <a:off x="4836214" y="2069892"/>
              <a:ext cx="106363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" lastClr="FFFFFF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39" name="Text Box 1066">
              <a:extLst>
                <a:ext uri="{FF2B5EF4-FFF2-40B4-BE49-F238E27FC236}">
                  <a16:creationId xmlns:a16="http://schemas.microsoft.com/office/drawing/2014/main" id="{51A6DF7E-13CA-4280-9207-560FEA025B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7909" y="3694763"/>
              <a:ext cx="806061" cy="634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kumimoji="0" lang="ko-KR" altLang="en-US" sz="1200" kern="0" dirty="0">
                  <a:solidFill>
                    <a:srgbClr val="000000"/>
                  </a:solidFill>
                  <a:ea typeface="맑은 고딕" pitchFamily="50" charset="-127"/>
                </a:rPr>
                <a:t> </a:t>
              </a:r>
              <a:r>
                <a:rPr kumimoji="0" lang="pl-PL" altLang="ko-KR" sz="1200" kern="0" dirty="0">
                  <a:solidFill>
                    <a:srgbClr val="000000"/>
                  </a:solidFill>
                  <a:ea typeface="맑은 고딕" pitchFamily="50" charset="-127"/>
                </a:rPr>
                <a:t>Średniego rozmiaru dźwigi</a:t>
              </a:r>
              <a:endParaRPr kumimoji="0" lang="ko-KR" altLang="en-US" sz="1200" kern="0" dirty="0">
                <a:solidFill>
                  <a:srgbClr val="000000"/>
                </a:solidFill>
                <a:ea typeface="맑은 고딕" pitchFamily="50" charset="-127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kumimoji="0" lang="ko-KR" altLang="en-US" sz="1200" kern="0" dirty="0">
                  <a:solidFill>
                    <a:srgbClr val="000000"/>
                  </a:solidFill>
                  <a:ea typeface="맑은 고딕" pitchFamily="50" charset="-127"/>
                </a:rPr>
                <a:t> </a:t>
              </a:r>
              <a:r>
                <a:rPr kumimoji="0" lang="en-US" altLang="ko-KR" sz="1200" kern="0" dirty="0">
                  <a:solidFill>
                    <a:srgbClr val="000000"/>
                  </a:solidFill>
                  <a:ea typeface="맑은 고딕" pitchFamily="50" charset="-127"/>
                </a:rPr>
                <a:t>Parking </a:t>
              </a: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kern="0" dirty="0">
                  <a:solidFill>
                    <a:srgbClr val="000000"/>
                  </a:solidFill>
                  <a:ea typeface="맑은 고딕" pitchFamily="50" charset="-127"/>
                </a:rPr>
                <a:t>   facilities</a:t>
              </a:r>
              <a:endParaRPr kumimoji="0" lang="ko-KR" altLang="en-US" sz="1200" kern="0" dirty="0">
                <a:solidFill>
                  <a:srgbClr val="000000"/>
                </a:solidFill>
                <a:ea typeface="맑은 고딕" pitchFamily="50" charset="-127"/>
              </a:endParaRPr>
            </a:p>
          </p:txBody>
        </p:sp>
        <p:sp>
          <p:nvSpPr>
            <p:cNvPr id="40" name="타원 126">
              <a:extLst>
                <a:ext uri="{FF2B5EF4-FFF2-40B4-BE49-F238E27FC236}">
                  <a16:creationId xmlns:a16="http://schemas.microsoft.com/office/drawing/2014/main" id="{BE1E820A-D17A-4D8C-ACD2-90C7C2C859B6}"/>
                </a:ext>
              </a:extLst>
            </p:cNvPr>
            <p:cNvSpPr/>
            <p:nvPr/>
          </p:nvSpPr>
          <p:spPr>
            <a:xfrm>
              <a:off x="4401984" y="3678972"/>
              <a:ext cx="106363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" lastClr="FFFFFF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41" name="타원 126">
              <a:extLst>
                <a:ext uri="{FF2B5EF4-FFF2-40B4-BE49-F238E27FC236}">
                  <a16:creationId xmlns:a16="http://schemas.microsoft.com/office/drawing/2014/main" id="{C0C21F73-B43D-47EE-A808-7338B24A6E35}"/>
                </a:ext>
              </a:extLst>
            </p:cNvPr>
            <p:cNvSpPr/>
            <p:nvPr/>
          </p:nvSpPr>
          <p:spPr>
            <a:xfrm>
              <a:off x="4601139" y="2656533"/>
              <a:ext cx="106363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" lastClr="FFFFFF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42" name="Text Box 1066">
              <a:extLst>
                <a:ext uri="{FF2B5EF4-FFF2-40B4-BE49-F238E27FC236}">
                  <a16:creationId xmlns:a16="http://schemas.microsoft.com/office/drawing/2014/main" id="{87303156-580C-45D7-B40E-64DA5F19D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4980" y="2632316"/>
              <a:ext cx="546662" cy="288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 dirty="0">
                <a:solidFill>
                  <a:srgbClr val="000000"/>
                </a:solidFill>
                <a:ea typeface="맑은 고딕" pitchFamily="50" charset="-127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kumimoji="0" lang="en-US" altLang="ko-KR" sz="1200" kern="0" dirty="0">
                  <a:solidFill>
                    <a:srgbClr val="000000"/>
                  </a:solidFill>
                  <a:ea typeface="맑은 고딕" pitchFamily="50" charset="-127"/>
                </a:rPr>
                <a:t> </a:t>
              </a:r>
              <a:r>
                <a:rPr kumimoji="0" lang="pl-PL" altLang="ko-KR" sz="1200" kern="0" dirty="0">
                  <a:solidFill>
                    <a:srgbClr val="000000"/>
                  </a:solidFill>
                  <a:ea typeface="맑은 고딕" pitchFamily="50" charset="-127"/>
                </a:rPr>
                <a:t>Dźwig</a:t>
              </a:r>
              <a:endParaRPr kumimoji="0" lang="ko-KR" altLang="en-US" sz="1200" kern="0" dirty="0">
                <a:solidFill>
                  <a:srgbClr val="000000"/>
                </a:solidFill>
                <a:ea typeface="맑은 고딕" pitchFamily="50" charset="-127"/>
              </a:endParaRPr>
            </a:p>
          </p:txBody>
        </p:sp>
        <p:sp>
          <p:nvSpPr>
            <p:cNvPr id="43" name="Text Box 1066">
              <a:extLst>
                <a:ext uri="{FF2B5EF4-FFF2-40B4-BE49-F238E27FC236}">
                  <a16:creationId xmlns:a16="http://schemas.microsoft.com/office/drawing/2014/main" id="{66EE6A31-0BA7-437E-ACBD-ABDCF0FE5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8149" y="4424541"/>
              <a:ext cx="347872" cy="173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kumimoji="0" lang="ko-KR" altLang="en-US" sz="1200" kern="0" dirty="0">
                  <a:solidFill>
                    <a:srgbClr val="000000"/>
                  </a:solidFill>
                  <a:ea typeface="맑은 고딕" pitchFamily="50" charset="-127"/>
                </a:rPr>
                <a:t> </a:t>
              </a:r>
              <a:r>
                <a:rPr kumimoji="0" lang="en-US" altLang="ko-KR" sz="1200" kern="0" dirty="0">
                  <a:solidFill>
                    <a:srgbClr val="000000"/>
                  </a:solidFill>
                  <a:ea typeface="맑은 고딕" pitchFamily="50" charset="-127"/>
                </a:rPr>
                <a:t>E/L</a:t>
              </a:r>
            </a:p>
          </p:txBody>
        </p:sp>
        <p:sp>
          <p:nvSpPr>
            <p:cNvPr id="44" name="타원 126">
              <a:extLst>
                <a:ext uri="{FF2B5EF4-FFF2-40B4-BE49-F238E27FC236}">
                  <a16:creationId xmlns:a16="http://schemas.microsoft.com/office/drawing/2014/main" id="{785DBDB9-29FF-4E3C-93EA-8275ED715BCF}"/>
                </a:ext>
              </a:extLst>
            </p:cNvPr>
            <p:cNvSpPr/>
            <p:nvPr/>
          </p:nvSpPr>
          <p:spPr>
            <a:xfrm>
              <a:off x="4617338" y="4316510"/>
              <a:ext cx="106363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" lastClr="FFFFFF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45" name="타원 131">
              <a:extLst>
                <a:ext uri="{FF2B5EF4-FFF2-40B4-BE49-F238E27FC236}">
                  <a16:creationId xmlns:a16="http://schemas.microsoft.com/office/drawing/2014/main" id="{CC3E0AAA-C8F3-42E4-A717-3928E992EDE0}"/>
                </a:ext>
              </a:extLst>
            </p:cNvPr>
            <p:cNvSpPr/>
            <p:nvPr/>
          </p:nvSpPr>
          <p:spPr>
            <a:xfrm>
              <a:off x="4949883" y="4511498"/>
              <a:ext cx="106363" cy="114300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" lastClr="FFFFFF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46" name="Text Box 1066">
              <a:extLst>
                <a:ext uri="{FF2B5EF4-FFF2-40B4-BE49-F238E27FC236}">
                  <a16:creationId xmlns:a16="http://schemas.microsoft.com/office/drawing/2014/main" id="{5743D62B-BF03-4767-894F-E32524DC18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6627" y="4612592"/>
              <a:ext cx="1209177" cy="173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kumimoji="0" lang="ko-KR" altLang="en-US" sz="1200" kern="0" dirty="0">
                  <a:solidFill>
                    <a:srgbClr val="000000"/>
                  </a:solidFill>
                  <a:ea typeface="맑은 고딕" pitchFamily="50" charset="-127"/>
                </a:rPr>
                <a:t> </a:t>
              </a:r>
              <a:r>
                <a:rPr kumimoji="0" lang="pl-PL" altLang="ko-KR" sz="1200" kern="0" dirty="0">
                  <a:solidFill>
                    <a:srgbClr val="000000"/>
                  </a:solidFill>
                  <a:ea typeface="맑은 고딕" pitchFamily="50" charset="-127"/>
                </a:rPr>
                <a:t>Wyposażenie sceny</a:t>
              </a:r>
              <a:endParaRPr kumimoji="0" lang="ko-KR" altLang="en-US" sz="1200" kern="0" dirty="0">
                <a:solidFill>
                  <a:srgbClr val="000000"/>
                </a:solidFill>
                <a:ea typeface="맑은 고딕" pitchFamily="50" charset="-127"/>
              </a:endParaRPr>
            </a:p>
          </p:txBody>
        </p:sp>
        <p:sp>
          <p:nvSpPr>
            <p:cNvPr id="47" name="타원 126">
              <a:extLst>
                <a:ext uri="{FF2B5EF4-FFF2-40B4-BE49-F238E27FC236}">
                  <a16:creationId xmlns:a16="http://schemas.microsoft.com/office/drawing/2014/main" id="{A253339A-1725-4390-8E69-72512717889A}"/>
                </a:ext>
              </a:extLst>
            </p:cNvPr>
            <p:cNvSpPr/>
            <p:nvPr/>
          </p:nvSpPr>
          <p:spPr>
            <a:xfrm>
              <a:off x="3743171" y="4528285"/>
              <a:ext cx="106363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" lastClr="FFFFFF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48" name="Text Box 1066">
              <a:extLst>
                <a:ext uri="{FF2B5EF4-FFF2-40B4-BE49-F238E27FC236}">
                  <a16:creationId xmlns:a16="http://schemas.microsoft.com/office/drawing/2014/main" id="{1619FFCD-352E-4147-83E5-618620ED0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1416" y="4625129"/>
              <a:ext cx="790562" cy="173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kumimoji="0" lang="pl-PL" altLang="ko-KR" sz="1200" kern="0" dirty="0">
                  <a:solidFill>
                    <a:srgbClr val="000000"/>
                  </a:solidFill>
                  <a:ea typeface="맑은 고딕" pitchFamily="50" charset="-127"/>
                </a:rPr>
                <a:t>Małe dźwigi</a:t>
              </a:r>
              <a:endParaRPr kumimoji="0" lang="ko-KR" altLang="en-US" sz="1200" kern="0" dirty="0">
                <a:solidFill>
                  <a:srgbClr val="000000"/>
                </a:solidFill>
                <a:ea typeface="맑은 고딕" pitchFamily="50" charset="-127"/>
              </a:endParaRPr>
            </a:p>
          </p:txBody>
        </p:sp>
        <p:sp>
          <p:nvSpPr>
            <p:cNvPr id="49" name="Text Box 1066">
              <a:extLst>
                <a:ext uri="{FF2B5EF4-FFF2-40B4-BE49-F238E27FC236}">
                  <a16:creationId xmlns:a16="http://schemas.microsoft.com/office/drawing/2014/main" id="{8060BEFC-BE22-491D-9FC7-8659FC5FF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528" y="2499580"/>
              <a:ext cx="783526" cy="173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kumimoji="0" lang="ko-KR" altLang="en-US" sz="1200" kern="0" dirty="0">
                  <a:solidFill>
                    <a:srgbClr val="000000"/>
                  </a:solidFill>
                  <a:ea typeface="맑은 고딕" pitchFamily="50" charset="-127"/>
                </a:rPr>
                <a:t> </a:t>
              </a:r>
              <a:r>
                <a:rPr kumimoji="0" lang="pl-PL" altLang="ko-KR" sz="1200" kern="0" dirty="0">
                  <a:solidFill>
                    <a:srgbClr val="000000"/>
                  </a:solidFill>
                  <a:ea typeface="맑은 고딕" pitchFamily="50" charset="-127"/>
                </a:rPr>
                <a:t>Duże prasy</a:t>
              </a:r>
              <a:endParaRPr kumimoji="0" lang="en-US" altLang="ko-KR" sz="1200" kern="0" dirty="0">
                <a:solidFill>
                  <a:srgbClr val="000000"/>
                </a:solidFill>
                <a:ea typeface="맑은 고딕" pitchFamily="50" charset="-127"/>
              </a:endParaRPr>
            </a:p>
          </p:txBody>
        </p:sp>
        <p:sp>
          <p:nvSpPr>
            <p:cNvPr id="50" name="타원 135">
              <a:extLst>
                <a:ext uri="{FF2B5EF4-FFF2-40B4-BE49-F238E27FC236}">
                  <a16:creationId xmlns:a16="http://schemas.microsoft.com/office/drawing/2014/main" id="{6D87B13C-2094-4011-BEEE-C298DCAA878A}"/>
                </a:ext>
              </a:extLst>
            </p:cNvPr>
            <p:cNvSpPr/>
            <p:nvPr/>
          </p:nvSpPr>
          <p:spPr>
            <a:xfrm>
              <a:off x="5276059" y="4797152"/>
              <a:ext cx="110667" cy="111930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 dirty="0">
                <a:solidFill>
                  <a:sysClr val="window" lastClr="FFFFFF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51" name="Text Box 1066">
              <a:extLst>
                <a:ext uri="{FF2B5EF4-FFF2-40B4-BE49-F238E27FC236}">
                  <a16:creationId xmlns:a16="http://schemas.microsoft.com/office/drawing/2014/main" id="{C7E77364-B3BA-4C21-A24A-8A779EBAD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8120" y="4894667"/>
              <a:ext cx="824688" cy="173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kumimoji="0" lang="ko-KR" altLang="en-US" sz="1200" kern="0" dirty="0">
                  <a:solidFill>
                    <a:srgbClr val="000000"/>
                  </a:solidFill>
                  <a:ea typeface="맑은 고딕" pitchFamily="50" charset="-127"/>
                </a:rPr>
                <a:t> </a:t>
              </a:r>
              <a:r>
                <a:rPr kumimoji="0" lang="en-US" altLang="ko-KR" sz="1200" kern="0" dirty="0">
                  <a:solidFill>
                    <a:srgbClr val="000000"/>
                  </a:solidFill>
                  <a:ea typeface="맑은 고딕" pitchFamily="50" charset="-127"/>
                </a:rPr>
                <a:t>Machine tool</a:t>
              </a:r>
            </a:p>
          </p:txBody>
        </p:sp>
        <p:sp>
          <p:nvSpPr>
            <p:cNvPr id="52" name="타원 135">
              <a:extLst>
                <a:ext uri="{FF2B5EF4-FFF2-40B4-BE49-F238E27FC236}">
                  <a16:creationId xmlns:a16="http://schemas.microsoft.com/office/drawing/2014/main" id="{00D927A1-4FBE-4F80-B52F-C8A5006B49C6}"/>
                </a:ext>
              </a:extLst>
            </p:cNvPr>
            <p:cNvSpPr/>
            <p:nvPr/>
          </p:nvSpPr>
          <p:spPr>
            <a:xfrm>
              <a:off x="3175365" y="4310093"/>
              <a:ext cx="110667" cy="111931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 dirty="0">
                <a:solidFill>
                  <a:sysClr val="window" lastClr="FFFFFF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53" name="Oval 201">
              <a:extLst>
                <a:ext uri="{FF2B5EF4-FFF2-40B4-BE49-F238E27FC236}">
                  <a16:creationId xmlns:a16="http://schemas.microsoft.com/office/drawing/2014/main" id="{513EE365-6A74-49B5-9CBF-103FA87E5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2938" y="2407702"/>
              <a:ext cx="107760" cy="108128"/>
            </a:xfrm>
            <a:prstGeom prst="ellipse">
              <a:avLst/>
            </a:prstGeom>
            <a:gradFill rotWithShape="1">
              <a:gsLst>
                <a:gs pos="0">
                  <a:srgbClr val="FF33CC">
                    <a:gamma/>
                    <a:shade val="46275"/>
                    <a:invGamma/>
                  </a:srgbClr>
                </a:gs>
                <a:gs pos="50000">
                  <a:srgbClr val="FF33CC"/>
                </a:gs>
                <a:gs pos="100000">
                  <a:srgbClr val="FF33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54" name="Text Box 1066">
              <a:extLst>
                <a:ext uri="{FF2B5EF4-FFF2-40B4-BE49-F238E27FC236}">
                  <a16:creationId xmlns:a16="http://schemas.microsoft.com/office/drawing/2014/main" id="{E4CC81EF-13BF-4D03-A22A-A5DE0BFD5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6422" y="3269599"/>
              <a:ext cx="1334644" cy="173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kumimoji="0" lang="ko-KR" altLang="en-US" sz="1200" kern="0" dirty="0">
                  <a:solidFill>
                    <a:srgbClr val="000000"/>
                  </a:solidFill>
                  <a:ea typeface="맑은 고딕" pitchFamily="50" charset="-127"/>
                </a:rPr>
                <a:t> </a:t>
              </a:r>
              <a:r>
                <a:rPr kumimoji="0" lang="pl-PL" altLang="ko-KR" sz="1200" kern="0" dirty="0">
                  <a:solidFill>
                    <a:srgbClr val="000000"/>
                  </a:solidFill>
                  <a:ea typeface="맑은 고딕" pitchFamily="50" charset="-127"/>
                </a:rPr>
                <a:t>Dźwig przeładunkowy</a:t>
              </a:r>
              <a:endParaRPr kumimoji="0" lang="en-US" altLang="ko-KR" sz="1200" kern="0" dirty="0">
                <a:solidFill>
                  <a:srgbClr val="000000"/>
                </a:solidFill>
                <a:ea typeface="맑은 고딕" pitchFamily="50" charset="-127"/>
              </a:endParaRPr>
            </a:p>
          </p:txBody>
        </p:sp>
      </p:grpSp>
      <p:sp>
        <p:nvSpPr>
          <p:cNvPr id="63" name="타원 171">
            <a:extLst>
              <a:ext uri="{FF2B5EF4-FFF2-40B4-BE49-F238E27FC236}">
                <a16:creationId xmlns:a16="http://schemas.microsoft.com/office/drawing/2014/main" id="{44952CF2-DBF3-4AD6-8417-8ADDDBACCB2B}"/>
              </a:ext>
            </a:extLst>
          </p:cNvPr>
          <p:cNvSpPr/>
          <p:nvPr/>
        </p:nvSpPr>
        <p:spPr>
          <a:xfrm rot="3103589" flipV="1">
            <a:off x="236714" y="3218783"/>
            <a:ext cx="3541324" cy="3324850"/>
          </a:xfrm>
          <a:prstGeom prst="ellipse">
            <a:avLst/>
          </a:prstGeom>
          <a:solidFill>
            <a:srgbClr val="DCE6F2">
              <a:alpha val="40000"/>
            </a:srgbClr>
          </a:solidFill>
          <a:ln w="19050" cap="flat" cmpd="sng" algn="ctr">
            <a:solidFill>
              <a:srgbClr val="FF0000"/>
            </a:solidFill>
            <a:prstDash val="sysDot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 dirty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graphicFrame>
        <p:nvGraphicFramePr>
          <p:cNvPr id="64" name="표 3">
            <a:extLst>
              <a:ext uri="{FF2B5EF4-FFF2-40B4-BE49-F238E27FC236}">
                <a16:creationId xmlns:a16="http://schemas.microsoft.com/office/drawing/2014/main" id="{58CEF006-A774-4EEF-ADDD-781F79C8E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025611"/>
              </p:ext>
            </p:extLst>
          </p:nvPr>
        </p:nvGraphicFramePr>
        <p:xfrm>
          <a:off x="5989937" y="1450906"/>
          <a:ext cx="1626374" cy="4915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5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1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100" b="1" dirty="0">
                          <a:solidFill>
                            <a:schemeClr val="bg1"/>
                          </a:solidFill>
                        </a:rPr>
                        <a:t>Rodzaj ruchu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  <a:p>
                      <a:pPr algn="ctr" latinLnBrk="1"/>
                      <a:endParaRPr lang="en-US" altLang="ko-KR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100" b="1" dirty="0">
                          <a:solidFill>
                            <a:schemeClr val="bg1"/>
                          </a:solidFill>
                        </a:rPr>
                        <a:t>Aplikacja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910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pl-PL" altLang="ko-KR" sz="1100" b="1" dirty="0"/>
                        <a:t>Obciążenie rotacyjne[</a:t>
                      </a:r>
                      <a:endParaRPr lang="en-US" altLang="ko-KR" sz="1100" b="1" dirty="0"/>
                    </a:p>
                    <a:p>
                      <a:pPr algn="ctr" latinLnBrk="1"/>
                      <a:r>
                        <a:rPr lang="en-US" altLang="ko-KR" sz="1100" b="1" dirty="0"/>
                        <a:t>/ </a:t>
                      </a:r>
                      <a:r>
                        <a:rPr lang="pl-PL" altLang="ko-KR" sz="1100" b="1" dirty="0"/>
                        <a:t>Płyny</a:t>
                      </a:r>
                      <a:endParaRPr lang="en-US" altLang="ko-KR" sz="1100" b="1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100" dirty="0"/>
                        <a:t>Wentylator</a:t>
                      </a:r>
                      <a:endParaRPr lang="ko-KR" altLang="en-US" sz="11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91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100" dirty="0"/>
                        <a:t>Pompa</a:t>
                      </a:r>
                      <a:endParaRPr lang="ko-KR" altLang="en-US" sz="11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91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100" dirty="0"/>
                        <a:t>Kompresor</a:t>
                      </a:r>
                      <a:endParaRPr lang="ko-KR" altLang="en-US" sz="11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91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HVAC/R</a:t>
                      </a:r>
                      <a:endParaRPr lang="ko-KR" altLang="en-US" sz="110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910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pl-PL" altLang="ko-KR" sz="1100" b="1" dirty="0"/>
                        <a:t>Przesuw/posuw</a:t>
                      </a:r>
                      <a:endParaRPr lang="en-US" altLang="ko-KR" sz="1100" b="1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100" dirty="0"/>
                        <a:t>Rolety</a:t>
                      </a:r>
                      <a:endParaRPr lang="ko-KR" altLang="en-US" sz="11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91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100" dirty="0"/>
                        <a:t>Drzwi </a:t>
                      </a:r>
                      <a:r>
                        <a:rPr lang="en-US" altLang="ko-KR" sz="1100" dirty="0"/>
                        <a:t>E/L</a:t>
                      </a:r>
                      <a:endParaRPr lang="ko-KR" altLang="en-US" sz="11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91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100" dirty="0"/>
                        <a:t>Przenośnik</a:t>
                      </a:r>
                      <a:endParaRPr lang="ko-KR" altLang="en-US" sz="11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91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F&amp;B</a:t>
                      </a:r>
                      <a:endParaRPr lang="ko-KR" altLang="en-US" sz="11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91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100" dirty="0"/>
                        <a:t>Wytłaczarka</a:t>
                      </a:r>
                      <a:endParaRPr lang="ko-KR" altLang="en-US" sz="11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91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100" dirty="0"/>
                        <a:t>Mikser</a:t>
                      </a:r>
                      <a:endParaRPr lang="ko-KR" altLang="en-US" sz="11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042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pl-PL" altLang="ko-KR" sz="1100" b="1" dirty="0"/>
                        <a:t>Góra/dół</a:t>
                      </a:r>
                      <a:endParaRPr lang="en-US" altLang="ko-KR" sz="1100" b="1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100" dirty="0"/>
                        <a:t>Dźwig</a:t>
                      </a:r>
                      <a:endParaRPr lang="ko-KR" altLang="en-US" sz="11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088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100" dirty="0"/>
                        <a:t>Ruchome schody </a:t>
                      </a:r>
                      <a:endParaRPr lang="ko-KR" altLang="en-US" sz="11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6042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pl-PL" altLang="ko-KR" sz="1100" b="1" dirty="0"/>
                        <a:t>Regeneracja</a:t>
                      </a:r>
                      <a:endParaRPr lang="en-US" altLang="ko-KR" sz="1100" b="1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100" dirty="0"/>
                        <a:t>Pralka przemysłowa</a:t>
                      </a:r>
                      <a:endParaRPr lang="ko-KR" altLang="en-US" sz="11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091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100" dirty="0"/>
                        <a:t>Prasa</a:t>
                      </a:r>
                      <a:endParaRPr lang="ko-KR" altLang="en-US" sz="11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172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12">
            <a:extLst>
              <a:ext uri="{FF2B5EF4-FFF2-40B4-BE49-F238E27FC236}">
                <a16:creationId xmlns:a16="http://schemas.microsoft.com/office/drawing/2014/main" id="{A704350C-2CE2-4859-A421-29B314C4E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884926"/>
              </p:ext>
            </p:extLst>
          </p:nvPr>
        </p:nvGraphicFramePr>
        <p:xfrm>
          <a:off x="130100" y="1260735"/>
          <a:ext cx="6935252" cy="5404760"/>
        </p:xfrm>
        <a:graphic>
          <a:graphicData uri="http://schemas.openxmlformats.org/drawingml/2006/table">
            <a:tbl>
              <a:tblPr/>
              <a:tblGrid>
                <a:gridCol w="933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65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93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6064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Parametr</a:t>
                      </a:r>
                      <a:endParaRPr lang="ko-KR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17" marR="6317" marT="6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iG5A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G100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83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Sterowanie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7-segmentowa klawiatura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7-Seg. , 7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klawiszy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7-Seg. , 6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K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lawiszy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Poten</a:t>
                      </a:r>
                      <a:r>
                        <a:rPr lang="pl-P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cjometr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Zdalna klawiatura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Opcja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(7-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Seg)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Opcja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(7-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Seg)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Smart copier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●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91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Wejścia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Wejścia cyfrowe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8(8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Port)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5(5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Port)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Wejście analogowe</a:t>
                      </a:r>
                      <a:r>
                        <a:rPr lang="en-US" altLang="ko-KR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(I)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1(1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Port)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1(1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Port)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Wejście analogowe</a:t>
                      </a:r>
                      <a:r>
                        <a:rPr lang="en-US" altLang="ko-KR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(V)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1(1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Port)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1(1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Port)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67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Wyjścia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Wyjście przekaźnikowe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1(3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Port)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2(5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Port)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83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Wyjście otwarty kolektor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1(2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Port)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Wyjście analogowe</a:t>
                      </a:r>
                      <a:r>
                        <a:rPr lang="en-US" altLang="ko-KR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(V)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1(1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Port)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1(1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Port)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4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Modbus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RS485</a:t>
                      </a:r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 (I/O)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●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RJ45, I/O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267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Źródło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24V</a:t>
                      </a:r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1(1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Port)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1(1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Port)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2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VR</a:t>
                      </a:r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1(1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Port)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1(1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Port)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2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CM(GND)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2(2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Port)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2(2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Port)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267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I/O</a:t>
                      </a:r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I/O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Pitch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5mm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5mm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2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I/O</a:t>
                      </a:r>
                      <a:r>
                        <a:rPr lang="pl-PL" altLang="ko-KR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Ilość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22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19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2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RJ45</a:t>
                      </a:r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77848">
                <a:tc>
                  <a:txBody>
                    <a:bodyPr/>
                    <a:lstStyle/>
                    <a:p>
                      <a:pPr algn="ctr" fontAlgn="ctr"/>
                      <a:r>
                        <a:rPr lang="pl-PL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Dodatki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Fieldbus</a:t>
                      </a:r>
                    </a:p>
                    <a:p>
                      <a:pPr algn="l" fontAlgn="ctr"/>
                      <a:r>
                        <a:rPr lang="en-US" altLang="ko-KR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pl-PL" altLang="ko-KR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Rozbudowa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1.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Zdalna klawiatura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2. PC S/W</a:t>
                      </a:r>
                    </a:p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(Drive View 7) 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1.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Zdalna klawiatura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2. Smart Copier</a:t>
                      </a:r>
                    </a:p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3. PC S/W</a:t>
                      </a:r>
                    </a:p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(Drive View 9)</a:t>
                      </a:r>
                    </a:p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4.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CANopen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5.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Profibus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-DP</a:t>
                      </a:r>
                    </a:p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6. Ethernet IP (2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Port)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" name="직사각형 11">
            <a:extLst>
              <a:ext uri="{FF2B5EF4-FFF2-40B4-BE49-F238E27FC236}">
                <a16:creationId xmlns:a16="http://schemas.microsoft.com/office/drawing/2014/main" id="{755C0096-39E4-4DF2-ACCB-08C6AB14A94E}"/>
              </a:ext>
            </a:extLst>
          </p:cNvPr>
          <p:cNvSpPr/>
          <p:nvPr/>
        </p:nvSpPr>
        <p:spPr>
          <a:xfrm>
            <a:off x="3131234" y="6419274"/>
            <a:ext cx="14407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ko-KR" altLang="en-US" sz="1000" b="1" dirty="0">
                <a:solidFill>
                  <a:srgbClr val="000000"/>
                </a:solidFill>
                <a:ea typeface="맑은 고딕" panose="020B0503020000020004" pitchFamily="50" charset="-127"/>
              </a:rPr>
              <a:t>● </a:t>
            </a:r>
            <a:r>
              <a:rPr lang="pl-PL" altLang="ko-KR" sz="1000" b="1" dirty="0">
                <a:solidFill>
                  <a:srgbClr val="000000"/>
                </a:solidFill>
                <a:ea typeface="맑은 고딕" panose="020B0503020000020004" pitchFamily="50" charset="-127"/>
              </a:rPr>
              <a:t>jest lepsze niż</a:t>
            </a:r>
            <a:r>
              <a:rPr lang="en-US" altLang="ko-KR" sz="1000" b="1" dirty="0">
                <a:solidFill>
                  <a:srgbClr val="000000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1000" b="1" dirty="0">
                <a:solidFill>
                  <a:srgbClr val="000000"/>
                </a:solidFill>
                <a:ea typeface="맑은 고딕" panose="020B0503020000020004" pitchFamily="50" charset="-127"/>
              </a:rPr>
              <a:t>○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9FD1CA98-1218-4427-8A1B-0A9AF4653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00" y="561836"/>
            <a:ext cx="4885509" cy="516301"/>
          </a:xfrm>
        </p:spPr>
        <p:txBody>
          <a:bodyPr>
            <a:normAutofit/>
          </a:bodyPr>
          <a:lstStyle/>
          <a:p>
            <a:r>
              <a:rPr lang="pl-PL" altLang="ko-KR" dirty="0"/>
              <a:t>Porównanie z IG5A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7521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C5B9C7-C0B9-4489-9CB1-9F215315F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123" y="536691"/>
            <a:ext cx="7792679" cy="516301"/>
          </a:xfrm>
        </p:spPr>
        <p:txBody>
          <a:bodyPr>
            <a:normAutofit/>
          </a:bodyPr>
          <a:lstStyle/>
          <a:p>
            <a:r>
              <a:rPr lang="pl-PL" sz="2000" dirty="0"/>
              <a:t>Produkt zgodny z najnowszymi standardami rynkowymi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84533DFD-3515-49A2-B0B3-10DCBA1A5470}"/>
              </a:ext>
            </a:extLst>
          </p:cNvPr>
          <p:cNvGrpSpPr/>
          <p:nvPr/>
        </p:nvGrpSpPr>
        <p:grpSpPr>
          <a:xfrm>
            <a:off x="572159" y="1639045"/>
            <a:ext cx="7891076" cy="3579910"/>
            <a:chOff x="965248" y="2162126"/>
            <a:chExt cx="7891076" cy="3579910"/>
          </a:xfrm>
        </p:grpSpPr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BC50B15E-FFD1-492E-967C-5BCF2DDFFB1A}"/>
                </a:ext>
              </a:extLst>
            </p:cNvPr>
            <p:cNvSpPr/>
            <p:nvPr/>
          </p:nvSpPr>
          <p:spPr bwMode="auto">
            <a:xfrm>
              <a:off x="6934094" y="3094757"/>
              <a:ext cx="1090151" cy="577139"/>
            </a:xfrm>
            <a:prstGeom prst="ellipse">
              <a:avLst/>
            </a:prstGeom>
            <a:solidFill>
              <a:schemeClr val="bg2"/>
            </a:solidFill>
            <a:ln w="19050" algn="ctr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r>
                <a:rPr kumimoji="0" lang="pl-PL" altLang="ko-KR" sz="1400" dirty="0">
                  <a:solidFill>
                    <a:schemeClr val="bg1"/>
                  </a:solidFill>
                  <a:ea typeface="맑은 고딕" pitchFamily="50" charset="-127"/>
                </a:rPr>
                <a:t>Luty</a:t>
              </a:r>
              <a:r>
                <a:rPr kumimoji="0" lang="en-US" altLang="ko-KR" sz="1400" dirty="0">
                  <a:solidFill>
                    <a:schemeClr val="bg1"/>
                  </a:solidFill>
                  <a:ea typeface="맑은 고딕" pitchFamily="50" charset="-127"/>
                </a:rPr>
                <a:t> 2020</a:t>
              </a:r>
              <a:endParaRPr kumimoji="0"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" name="타원 17">
              <a:extLst>
                <a:ext uri="{FF2B5EF4-FFF2-40B4-BE49-F238E27FC236}">
                  <a16:creationId xmlns:a16="http://schemas.microsoft.com/office/drawing/2014/main" id="{CA432537-B2A8-4172-A428-1F13902ACC91}"/>
                </a:ext>
              </a:extLst>
            </p:cNvPr>
            <p:cNvSpPr/>
            <p:nvPr/>
          </p:nvSpPr>
          <p:spPr bwMode="auto">
            <a:xfrm>
              <a:off x="1119754" y="3094755"/>
              <a:ext cx="1090151" cy="577139"/>
            </a:xfrm>
            <a:prstGeom prst="ellipse">
              <a:avLst/>
            </a:prstGeom>
            <a:solidFill>
              <a:schemeClr val="bg2"/>
            </a:solidFill>
            <a:ln w="19050" algn="ctr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r>
                <a:rPr kumimoji="0" lang="pl-PL" altLang="ko-KR" sz="1400" dirty="0">
                  <a:solidFill>
                    <a:schemeClr val="bg1"/>
                  </a:solidFill>
                  <a:ea typeface="맑은 고딕" pitchFamily="50" charset="-127"/>
                </a:rPr>
                <a:t>Luty</a:t>
              </a:r>
              <a:r>
                <a:rPr kumimoji="0" lang="en-US" altLang="ko-KR" sz="1400" dirty="0">
                  <a:solidFill>
                    <a:schemeClr val="bg1"/>
                  </a:solidFill>
                  <a:ea typeface="맑은 고딕" pitchFamily="50" charset="-127"/>
                </a:rPr>
                <a:t> 2013</a:t>
              </a:r>
              <a:endParaRPr kumimoji="0"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79EAEDBD-5A2F-44D8-845E-BF7F02F14D2A}"/>
                </a:ext>
              </a:extLst>
            </p:cNvPr>
            <p:cNvSpPr txBox="1"/>
            <p:nvPr/>
          </p:nvSpPr>
          <p:spPr>
            <a:xfrm>
              <a:off x="965248" y="2200859"/>
              <a:ext cx="151359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200" dirty="0"/>
                <a:t>Nowe produkty i zmiany: UL 508C lub UL 61800-5-1</a:t>
              </a:r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0EEEAA41-5D69-4B25-A4B8-6EE7612DFCC0}"/>
                </a:ext>
              </a:extLst>
            </p:cNvPr>
            <p:cNvSpPr txBox="1"/>
            <p:nvPr/>
          </p:nvSpPr>
          <p:spPr>
            <a:xfrm>
              <a:off x="3074744" y="2200859"/>
              <a:ext cx="3263448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400" dirty="0"/>
                <a:t>Istniejące produkty i ich zmiany: UL 508C lub UL 61800-5-1. Nowe produkty: UL 61800-5-1</a:t>
              </a:r>
            </a:p>
          </p:txBody>
        </p:sp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id="{66A02067-BE6F-417E-B86C-604A7D8A35A5}"/>
                </a:ext>
              </a:extLst>
            </p:cNvPr>
            <p:cNvSpPr txBox="1"/>
            <p:nvPr/>
          </p:nvSpPr>
          <p:spPr>
            <a:xfrm>
              <a:off x="6934094" y="2162126"/>
              <a:ext cx="1421271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400" dirty="0"/>
                <a:t>Wszystkie produkty UL 61800-5-1</a:t>
              </a:r>
            </a:p>
          </p:txBody>
        </p:sp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id="{4A5E7EAD-AF1A-4DCC-9890-8079056A3DBD}"/>
                </a:ext>
              </a:extLst>
            </p:cNvPr>
            <p:cNvSpPr txBox="1"/>
            <p:nvPr/>
          </p:nvSpPr>
          <p:spPr>
            <a:xfrm>
              <a:off x="2920139" y="4911039"/>
              <a:ext cx="2653035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200" dirty="0"/>
                <a:t>W tym okresie produkt uprzednio badany zgodnie z UL 508C może zostać zmieniony i nadal badany zgodnie z UL 508C</a:t>
              </a:r>
            </a:p>
          </p:txBody>
        </p:sp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1A6E3404-544B-4BED-B201-4969520512CC}"/>
                </a:ext>
              </a:extLst>
            </p:cNvPr>
            <p:cNvSpPr txBox="1"/>
            <p:nvPr/>
          </p:nvSpPr>
          <p:spPr>
            <a:xfrm>
              <a:off x="5706538" y="4829203"/>
              <a:ext cx="314978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200" dirty="0"/>
                <a:t>W tym okresie produkt poddany wcześniej badaniu UL 508C, który został poprawiony, musi zostać zbadany pod kątem wszystkich nowych wymagań UL 61800-5-1</a:t>
              </a:r>
            </a:p>
          </p:txBody>
        </p:sp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C10BE306-CEED-42C1-8514-940362E46C82}"/>
                </a:ext>
              </a:extLst>
            </p:cNvPr>
            <p:cNvSpPr txBox="1"/>
            <p:nvPr/>
          </p:nvSpPr>
          <p:spPr>
            <a:xfrm>
              <a:off x="1370083" y="3791324"/>
              <a:ext cx="72696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400" dirty="0"/>
                <a:t>Teraz</a:t>
              </a:r>
            </a:p>
          </p:txBody>
        </p:sp>
        <p:sp>
          <p:nvSpPr>
            <p:cNvPr id="22" name="pole tekstowe 21">
              <a:extLst>
                <a:ext uri="{FF2B5EF4-FFF2-40B4-BE49-F238E27FC236}">
                  <a16:creationId xmlns:a16="http://schemas.microsoft.com/office/drawing/2014/main" id="{B948CBBB-7DA0-495A-9548-AADB908FE45F}"/>
                </a:ext>
              </a:extLst>
            </p:cNvPr>
            <p:cNvSpPr txBox="1"/>
            <p:nvPr/>
          </p:nvSpPr>
          <p:spPr>
            <a:xfrm>
              <a:off x="4246657" y="3730181"/>
              <a:ext cx="96881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600" dirty="0"/>
                <a:t>3 lata później</a:t>
              </a:r>
            </a:p>
          </p:txBody>
        </p:sp>
        <p:sp>
          <p:nvSpPr>
            <p:cNvPr id="23" name="pole tekstowe 22">
              <a:extLst>
                <a:ext uri="{FF2B5EF4-FFF2-40B4-BE49-F238E27FC236}">
                  <a16:creationId xmlns:a16="http://schemas.microsoft.com/office/drawing/2014/main" id="{349AECD4-C158-48EC-BCD0-EA4DC1FE2C76}"/>
                </a:ext>
              </a:extLst>
            </p:cNvPr>
            <p:cNvSpPr txBox="1"/>
            <p:nvPr/>
          </p:nvSpPr>
          <p:spPr>
            <a:xfrm>
              <a:off x="6934094" y="3865863"/>
              <a:ext cx="156795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600" dirty="0"/>
                <a:t>7 lat później</a:t>
              </a:r>
            </a:p>
          </p:txBody>
        </p:sp>
        <p:sp>
          <p:nvSpPr>
            <p:cNvPr id="24" name="Strzałka: w prawo 23">
              <a:extLst>
                <a:ext uri="{FF2B5EF4-FFF2-40B4-BE49-F238E27FC236}">
                  <a16:creationId xmlns:a16="http://schemas.microsoft.com/office/drawing/2014/main" id="{50B54ED8-2DAB-4D1C-8D7C-9BA7F983DF37}"/>
                </a:ext>
              </a:extLst>
            </p:cNvPr>
            <p:cNvSpPr/>
            <p:nvPr/>
          </p:nvSpPr>
          <p:spPr>
            <a:xfrm rot="5235940">
              <a:off x="4458993" y="4412787"/>
              <a:ext cx="494951" cy="3136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5" name="Strzałka: w prawo 24">
              <a:extLst>
                <a:ext uri="{FF2B5EF4-FFF2-40B4-BE49-F238E27FC236}">
                  <a16:creationId xmlns:a16="http://schemas.microsoft.com/office/drawing/2014/main" id="{4518D9CE-0C52-4C7A-9DD0-B0717A87CD90}"/>
                </a:ext>
              </a:extLst>
            </p:cNvPr>
            <p:cNvSpPr/>
            <p:nvPr/>
          </p:nvSpPr>
          <p:spPr>
            <a:xfrm rot="5235940">
              <a:off x="7231692" y="4359967"/>
              <a:ext cx="494951" cy="3136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cxnSp>
          <p:nvCxnSpPr>
            <p:cNvPr id="4" name="Łącznik prosty 3">
              <a:extLst>
                <a:ext uri="{FF2B5EF4-FFF2-40B4-BE49-F238E27FC236}">
                  <a16:creationId xmlns:a16="http://schemas.microsoft.com/office/drawing/2014/main" id="{EA6D1490-7090-4F63-A749-FEB5E34F22A0}"/>
                </a:ext>
              </a:extLst>
            </p:cNvPr>
            <p:cNvCxnSpPr>
              <a:cxnSpLocks/>
              <a:stCxn id="16" idx="6"/>
              <a:endCxn id="15" idx="2"/>
            </p:cNvCxnSpPr>
            <p:nvPr/>
          </p:nvCxnSpPr>
          <p:spPr>
            <a:xfrm>
              <a:off x="2209905" y="3383325"/>
              <a:ext cx="4724189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A9BBBEB1-65BD-43C2-BE69-00D14AE022E4}"/>
                </a:ext>
              </a:extLst>
            </p:cNvPr>
            <p:cNvSpPr/>
            <p:nvPr/>
          </p:nvSpPr>
          <p:spPr bwMode="auto">
            <a:xfrm>
              <a:off x="4026924" y="3094756"/>
              <a:ext cx="1090151" cy="577139"/>
            </a:xfrm>
            <a:prstGeom prst="ellipse">
              <a:avLst/>
            </a:prstGeom>
            <a:solidFill>
              <a:schemeClr val="bg2"/>
            </a:solidFill>
            <a:ln w="19050" algn="ctr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r>
                <a:rPr kumimoji="0" lang="pl-PL" altLang="ko-KR" sz="1400" dirty="0">
                  <a:solidFill>
                    <a:schemeClr val="bg1"/>
                  </a:solidFill>
                  <a:ea typeface="맑은 고딕" pitchFamily="50" charset="-127"/>
                </a:rPr>
                <a:t>Luty</a:t>
              </a:r>
              <a:r>
                <a:rPr kumimoji="0" lang="en-US" altLang="ko-KR" sz="1400" dirty="0">
                  <a:solidFill>
                    <a:schemeClr val="bg1"/>
                  </a:solidFill>
                  <a:ea typeface="맑은 고딕" pitchFamily="50" charset="-127"/>
                </a:rPr>
                <a:t> 2016</a:t>
              </a:r>
              <a:endParaRPr kumimoji="0"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2771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72E575-14C7-489E-B715-07DFE48ED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495" y="893900"/>
            <a:ext cx="6069385" cy="516301"/>
          </a:xfrm>
        </p:spPr>
        <p:txBody>
          <a:bodyPr>
            <a:normAutofit fontScale="90000"/>
          </a:bodyPr>
          <a:lstStyle/>
          <a:p>
            <a:r>
              <a:rPr lang="pl-PL" dirty="0"/>
              <a:t>Różnice pomiędzy  UL 508C a UL 61800-5-1</a:t>
            </a:r>
            <a:br>
              <a:rPr lang="pl-PL" dirty="0"/>
            </a:br>
            <a:endParaRPr lang="pl-P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CC02C2E-8129-4E1D-9C2B-07C5519C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95" y="1152049"/>
            <a:ext cx="5212179" cy="55756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6">
            <a:extLst>
              <a:ext uri="{FF2B5EF4-FFF2-40B4-BE49-F238E27FC236}">
                <a16:creationId xmlns:a16="http://schemas.microsoft.com/office/drawing/2014/main" id="{15EE02F7-3374-4B17-B444-64A93F52E125}"/>
              </a:ext>
            </a:extLst>
          </p:cNvPr>
          <p:cNvSpPr txBox="1"/>
          <p:nvPr/>
        </p:nvSpPr>
        <p:spPr>
          <a:xfrm>
            <a:off x="5521674" y="1674674"/>
            <a:ext cx="28018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altLang="ko-KR" sz="1200" dirty="0">
                <a:ea typeface="맑은 고딕" panose="020B0503020000020004" pitchFamily="50" charset="-127"/>
              </a:rPr>
              <a:t>Clearance and Creepage Requirements (Spacing)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en-US" altLang="ko-KR" sz="1200" dirty="0">
              <a:ea typeface="맑은 고딕" panose="020B0503020000020004" pitchFamily="50" charset="-127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altLang="ko-KR" sz="1200" dirty="0">
                <a:ea typeface="맑은 고딕" panose="020B0503020000020004" pitchFamily="50" charset="-127"/>
              </a:rPr>
              <a:t>Short Circuit Test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altLang="ko-KR" sz="1200" dirty="0">
              <a:ea typeface="맑은 고딕" panose="020B0503020000020004" pitchFamily="50" charset="-127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altLang="ko-KR" sz="1200" dirty="0">
                <a:ea typeface="맑은 고딕" panose="020B0503020000020004" pitchFamily="50" charset="-127"/>
              </a:rPr>
              <a:t>Breakdown of Components Test</a:t>
            </a:r>
          </a:p>
          <a:p>
            <a:pPr algn="l"/>
            <a:r>
              <a:rPr lang="en-US" altLang="ko-KR" sz="1200" dirty="0">
                <a:ea typeface="맑은 고딕" panose="020B0503020000020004" pitchFamily="50" charset="-127"/>
              </a:rPr>
              <a:t>	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altLang="ko-KR" sz="1200" dirty="0">
                <a:ea typeface="맑은 고딕" panose="020B0503020000020004" pitchFamily="50" charset="-127"/>
              </a:rPr>
              <a:t>Bonding Test </a:t>
            </a:r>
          </a:p>
          <a:p>
            <a:pPr algn="l"/>
            <a:endParaRPr lang="en-US" altLang="ko-KR" sz="1200" dirty="0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9105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92">
            <a:extLst>
              <a:ext uri="{FF2B5EF4-FFF2-40B4-BE49-F238E27FC236}">
                <a16:creationId xmlns:a16="http://schemas.microsoft.com/office/drawing/2014/main" id="{72934CA7-3278-4768-805C-91C634F60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530" y="2322216"/>
            <a:ext cx="3629519" cy="187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marL="228600" indent="-228600">
              <a:lnSpc>
                <a:spcPct val="110000"/>
              </a:lnSpc>
            </a:pPr>
            <a:r>
              <a:rPr lang="en-US" altLang="ko-KR" sz="11500" b="1" dirty="0">
                <a:solidFill>
                  <a:schemeClr val="bg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Q&amp;A</a:t>
            </a:r>
            <a:endParaRPr lang="ko-KR" altLang="en-US" sz="11500" b="1" dirty="0">
              <a:solidFill>
                <a:schemeClr val="bg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D81F63C9-828F-4304-8DA6-3E4408A8C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775" y="572111"/>
            <a:ext cx="4885509" cy="516301"/>
          </a:xfrm>
        </p:spPr>
        <p:txBody>
          <a:bodyPr>
            <a:normAutofit/>
          </a:bodyPr>
          <a:lstStyle/>
          <a:p>
            <a:r>
              <a:rPr lang="pl-PL" dirty="0"/>
              <a:t>Wsparcie techniczne G100!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0A3C7DF3-54FA-428B-A308-7D6FA527791F}"/>
              </a:ext>
            </a:extLst>
          </p:cNvPr>
          <p:cNvSpPr txBox="1">
            <a:spLocks/>
          </p:cNvSpPr>
          <p:nvPr/>
        </p:nvSpPr>
        <p:spPr>
          <a:xfrm>
            <a:off x="358775" y="1381288"/>
            <a:ext cx="8029400" cy="47571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l-PL" sz="2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altLang="ko-KR" dirty="0">
                <a:solidFill>
                  <a:schemeClr val="tx1"/>
                </a:solidFill>
                <a:effectLst/>
              </a:rPr>
              <a:t>Stacjonarne, telefoniczne, email, komunikatory.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altLang="ko-KR" dirty="0">
                <a:solidFill>
                  <a:schemeClr val="tx1"/>
                </a:solidFill>
                <a:effectLst/>
              </a:rPr>
              <a:t>Wyjazdy do klienta, na miejsce instalacji.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altLang="ko-KR" dirty="0">
                <a:solidFill>
                  <a:schemeClr val="tx1"/>
                </a:solidFill>
                <a:effectLst/>
              </a:rPr>
              <a:t>Serwis.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altLang="ko-KR" dirty="0">
              <a:solidFill>
                <a:schemeClr val="tx1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altLang="ko-KR" dirty="0">
              <a:solidFill>
                <a:schemeClr val="tx1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altLang="ko-KR" dirty="0">
              <a:solidFill>
                <a:schemeClr val="tx1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altLang="ko-KR" dirty="0">
              <a:solidFill>
                <a:schemeClr val="tx1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altLang="ko-KR" dirty="0">
                <a:solidFill>
                  <a:schemeClr val="tx1"/>
                </a:solidFill>
                <a:effectLst/>
              </a:rPr>
              <a:t>Szkolenia.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altLang="ko-KR" dirty="0">
                <a:solidFill>
                  <a:schemeClr val="tx1"/>
                </a:solidFill>
                <a:effectLst/>
              </a:rPr>
              <a:t>Materiały techniczne: </a:t>
            </a:r>
            <a:r>
              <a:rPr lang="pl-PL" altLang="ko-KR" dirty="0">
                <a:solidFill>
                  <a:schemeClr val="tx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www.aniro.pl</a:t>
            </a:r>
            <a:endParaRPr lang="pl-PL" altLang="ko-KR" dirty="0">
              <a:solidFill>
                <a:schemeClr val="tx1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altLang="ko-KR" dirty="0">
                <a:solidFill>
                  <a:schemeClr val="tx1"/>
                </a:solidFill>
                <a:effectLst/>
              </a:rPr>
              <a:t>Webinaria.</a:t>
            </a:r>
          </a:p>
          <a:p>
            <a:endParaRPr lang="pl-PL" altLang="ko-KR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280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69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57E5AEA0-C642-4E08-813C-820718D783A7}"/>
              </a:ext>
            </a:extLst>
          </p:cNvPr>
          <p:cNvSpPr/>
          <p:nvPr/>
        </p:nvSpPr>
        <p:spPr>
          <a:xfrm>
            <a:off x="7353722" y="5539409"/>
            <a:ext cx="1656522" cy="1073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9912FAC-ED7E-43FC-AEF1-444197105D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G100 Przegląd ram i mocy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F822146-83A8-44A5-AF7E-0414E310F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72" y="1756328"/>
            <a:ext cx="5972961" cy="3069438"/>
          </a:xfrm>
          <a:prstGeom prst="rect">
            <a:avLst/>
          </a:prstGeom>
        </p:spPr>
      </p:pic>
      <p:graphicFrame>
        <p:nvGraphicFramePr>
          <p:cNvPr id="8" name="표 2">
            <a:extLst>
              <a:ext uri="{FF2B5EF4-FFF2-40B4-BE49-F238E27FC236}">
                <a16:creationId xmlns:a16="http://schemas.microsoft.com/office/drawing/2014/main" id="{0089574A-AC44-4D50-AE13-CA105CEB1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943193"/>
              </p:ext>
            </p:extLst>
          </p:nvPr>
        </p:nvGraphicFramePr>
        <p:xfrm>
          <a:off x="752755" y="5045316"/>
          <a:ext cx="7048499" cy="12973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9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462">
                <a:tc>
                  <a:txBody>
                    <a:bodyPr/>
                    <a:lstStyle/>
                    <a:p>
                      <a:pPr algn="ctr" fontAlgn="ctr" latinLnBrk="1">
                        <a:spcAft>
                          <a:spcPts val="0"/>
                        </a:spcAft>
                      </a:pPr>
                      <a:r>
                        <a:rPr lang="pl-PL" altLang="ko-KR" sz="1200" b="1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Wielkość ramy</a:t>
                      </a:r>
                      <a:endParaRPr lang="ko-KR" sz="1200" b="1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1">
                        <a:spcAft>
                          <a:spcPts val="0"/>
                        </a:spcAft>
                      </a:pPr>
                      <a:r>
                        <a:rPr lang="pl-PL" altLang="ko-KR" sz="1200" b="1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Szerokość</a:t>
                      </a:r>
                      <a:endParaRPr lang="ko-KR" sz="1200" b="1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1">
                        <a:spcAft>
                          <a:spcPts val="0"/>
                        </a:spcAft>
                      </a:pPr>
                      <a:r>
                        <a:rPr lang="pl-PL" altLang="ko-KR" sz="1200" b="1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Wysokość</a:t>
                      </a:r>
                      <a:endParaRPr lang="ko-KR" sz="1200" b="1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1">
                        <a:spcAft>
                          <a:spcPts val="0"/>
                        </a:spcAft>
                      </a:pPr>
                      <a:r>
                        <a:rPr lang="pl-PL" altLang="ko-KR" sz="1200" b="1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Głębokość</a:t>
                      </a:r>
                      <a:endParaRPr lang="ko-KR" sz="1200" b="1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462">
                <a:tc>
                  <a:txBody>
                    <a:bodyPr/>
                    <a:lstStyle/>
                    <a:p>
                      <a:pPr algn="ctr" fontAlgn="ctr" latinLnBrk="1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Rama</a:t>
                      </a:r>
                      <a:r>
                        <a:rPr lang="en-US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1</a:t>
                      </a:r>
                      <a:endParaRPr lang="ko-KR" sz="12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latinLnBrk="1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85</a:t>
                      </a:r>
                      <a:endParaRPr lang="ko-KR" sz="12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latinLnBrk="1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153</a:t>
                      </a:r>
                      <a:endParaRPr lang="ko-KR" sz="12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latinLnBrk="1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132.5</a:t>
                      </a:r>
                      <a:endParaRPr lang="ko-KR" sz="12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462">
                <a:tc>
                  <a:txBody>
                    <a:bodyPr/>
                    <a:lstStyle/>
                    <a:p>
                      <a:pPr algn="ctr" fontAlgn="ctr" latinLnBrk="1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Rama</a:t>
                      </a:r>
                      <a:r>
                        <a:rPr lang="en-US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2</a:t>
                      </a:r>
                      <a:endParaRPr lang="ko-KR" sz="12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latinLnBrk="1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  <a:endParaRPr lang="ko-KR" sz="12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latinLnBrk="1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167</a:t>
                      </a:r>
                      <a:endParaRPr lang="ko-KR" sz="12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latinLnBrk="1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150.5</a:t>
                      </a:r>
                      <a:endParaRPr lang="ko-KR" sz="12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462">
                <a:tc>
                  <a:txBody>
                    <a:bodyPr/>
                    <a:lstStyle/>
                    <a:p>
                      <a:pPr algn="ctr" fontAlgn="ctr" latinLnBrk="1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Rama</a:t>
                      </a:r>
                      <a:r>
                        <a:rPr lang="en-US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3</a:t>
                      </a:r>
                      <a:endParaRPr lang="ko-KR" sz="12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latinLnBrk="1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135</a:t>
                      </a:r>
                      <a:endParaRPr lang="ko-KR" sz="12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latinLnBrk="1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183</a:t>
                      </a:r>
                      <a:endParaRPr lang="ko-KR" sz="12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latinLnBrk="1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150.5</a:t>
                      </a:r>
                      <a:endParaRPr lang="ko-KR" sz="12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462">
                <a:tc>
                  <a:txBody>
                    <a:bodyPr/>
                    <a:lstStyle/>
                    <a:p>
                      <a:pPr algn="ctr" fontAlgn="ctr" latinLnBrk="1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Rama</a:t>
                      </a:r>
                      <a:r>
                        <a:rPr lang="en-US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4</a:t>
                      </a:r>
                      <a:endParaRPr lang="ko-KR" sz="12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latinLnBrk="1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180</a:t>
                      </a:r>
                      <a:endParaRPr lang="ko-KR" sz="12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latinLnBrk="1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220</a:t>
                      </a:r>
                      <a:endParaRPr lang="ko-KR" sz="12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latinLnBrk="1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144</a:t>
                      </a:r>
                      <a:endParaRPr lang="ko-KR" sz="12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텍스트 개체 틀 1">
            <a:extLst>
              <a:ext uri="{FF2B5EF4-FFF2-40B4-BE49-F238E27FC236}">
                <a16:creationId xmlns:a16="http://schemas.microsoft.com/office/drawing/2014/main" id="{3E966D0C-8A62-45F5-A264-ED90B2D72B0B}"/>
              </a:ext>
            </a:extLst>
          </p:cNvPr>
          <p:cNvSpPr txBox="1">
            <a:spLocks/>
          </p:cNvSpPr>
          <p:nvPr/>
        </p:nvSpPr>
        <p:spPr>
          <a:xfrm>
            <a:off x="5728585" y="1879782"/>
            <a:ext cx="1393668" cy="412192"/>
          </a:xfrm>
          <a:prstGeom prst="roundRect">
            <a:avLst>
              <a:gd name="adj" fmla="val 7078"/>
            </a:avLst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altLang="ko-KR" sz="1400" dirty="0"/>
              <a:t>Rama</a:t>
            </a:r>
            <a:r>
              <a:rPr lang="en-US" altLang="ko-KR" sz="1400" dirty="0"/>
              <a:t> 4</a:t>
            </a:r>
            <a:endParaRPr lang="ko-KR" altLang="en-US" sz="1400" dirty="0"/>
          </a:p>
        </p:txBody>
      </p:sp>
      <p:sp>
        <p:nvSpPr>
          <p:cNvPr id="11" name="텍스트 개체 틀 1">
            <a:extLst>
              <a:ext uri="{FF2B5EF4-FFF2-40B4-BE49-F238E27FC236}">
                <a16:creationId xmlns:a16="http://schemas.microsoft.com/office/drawing/2014/main" id="{77068B96-D122-4459-A210-9C5D0FB7B88A}"/>
              </a:ext>
            </a:extLst>
          </p:cNvPr>
          <p:cNvSpPr txBox="1">
            <a:spLocks/>
          </p:cNvSpPr>
          <p:nvPr/>
        </p:nvSpPr>
        <p:spPr>
          <a:xfrm>
            <a:off x="1157133" y="2439947"/>
            <a:ext cx="1393668" cy="412192"/>
          </a:xfrm>
          <a:prstGeom prst="roundRect">
            <a:avLst>
              <a:gd name="adj" fmla="val 7078"/>
            </a:avLst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altLang="ko-KR" sz="1400" dirty="0"/>
              <a:t>Rama</a:t>
            </a:r>
            <a:r>
              <a:rPr lang="en-US" altLang="ko-KR" sz="1400" dirty="0"/>
              <a:t> </a:t>
            </a:r>
            <a:r>
              <a:rPr lang="pl-PL" altLang="ko-KR" sz="1400" dirty="0"/>
              <a:t>1</a:t>
            </a:r>
            <a:endParaRPr lang="ko-KR" altLang="en-US" sz="1400" dirty="0"/>
          </a:p>
        </p:txBody>
      </p:sp>
      <p:sp>
        <p:nvSpPr>
          <p:cNvPr id="12" name="텍스트 개체 틀 1">
            <a:extLst>
              <a:ext uri="{FF2B5EF4-FFF2-40B4-BE49-F238E27FC236}">
                <a16:creationId xmlns:a16="http://schemas.microsoft.com/office/drawing/2014/main" id="{00A40F60-7EEA-47FC-B932-0D6C5E19B9EB}"/>
              </a:ext>
            </a:extLst>
          </p:cNvPr>
          <p:cNvSpPr txBox="1">
            <a:spLocks/>
          </p:cNvSpPr>
          <p:nvPr/>
        </p:nvSpPr>
        <p:spPr>
          <a:xfrm>
            <a:off x="2340830" y="2343626"/>
            <a:ext cx="1393668" cy="412192"/>
          </a:xfrm>
          <a:prstGeom prst="roundRect">
            <a:avLst>
              <a:gd name="adj" fmla="val 7078"/>
            </a:avLst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altLang="ko-KR" sz="1400" dirty="0"/>
              <a:t>Rama</a:t>
            </a:r>
            <a:r>
              <a:rPr lang="en-US" altLang="ko-KR" sz="1400" dirty="0"/>
              <a:t> </a:t>
            </a:r>
            <a:r>
              <a:rPr lang="pl-PL" altLang="ko-KR" sz="1400" dirty="0"/>
              <a:t>2</a:t>
            </a:r>
            <a:endParaRPr lang="ko-KR" altLang="en-US" sz="1400" dirty="0"/>
          </a:p>
        </p:txBody>
      </p:sp>
      <p:sp>
        <p:nvSpPr>
          <p:cNvPr id="13" name="텍스트 개체 틀 1">
            <a:extLst>
              <a:ext uri="{FF2B5EF4-FFF2-40B4-BE49-F238E27FC236}">
                <a16:creationId xmlns:a16="http://schemas.microsoft.com/office/drawing/2014/main" id="{A794C41F-1E6A-4993-A340-C9D48CB3C712}"/>
              </a:ext>
            </a:extLst>
          </p:cNvPr>
          <p:cNvSpPr txBox="1">
            <a:spLocks/>
          </p:cNvSpPr>
          <p:nvPr/>
        </p:nvSpPr>
        <p:spPr>
          <a:xfrm>
            <a:off x="3875166" y="2085878"/>
            <a:ext cx="1393668" cy="412192"/>
          </a:xfrm>
          <a:prstGeom prst="roundRect">
            <a:avLst>
              <a:gd name="adj" fmla="val 7078"/>
            </a:avLst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altLang="ko-KR" sz="1400" dirty="0"/>
              <a:t>Rama</a:t>
            </a:r>
            <a:r>
              <a:rPr lang="en-US" altLang="ko-KR" sz="1400" dirty="0"/>
              <a:t> </a:t>
            </a:r>
            <a:r>
              <a:rPr lang="pl-PL" altLang="ko-KR" sz="1400" dirty="0"/>
              <a:t>3</a:t>
            </a:r>
            <a:endParaRPr lang="ko-KR" altLang="en-US" sz="1400" dirty="0"/>
          </a:p>
        </p:txBody>
      </p:sp>
      <p:sp>
        <p:nvSpPr>
          <p:cNvPr id="14" name="TextBox 73">
            <a:extLst>
              <a:ext uri="{FF2B5EF4-FFF2-40B4-BE49-F238E27FC236}">
                <a16:creationId xmlns:a16="http://schemas.microsoft.com/office/drawing/2014/main" id="{84BF8597-B1EB-4210-9F57-7E79E986F5CF}"/>
              </a:ext>
            </a:extLst>
          </p:cNvPr>
          <p:cNvSpPr txBox="1"/>
          <p:nvPr/>
        </p:nvSpPr>
        <p:spPr>
          <a:xfrm>
            <a:off x="1161233" y="4288225"/>
            <a:ext cx="1438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1" hangingPunct="1"/>
            <a:r>
              <a:rPr lang="en-US" altLang="ko-KR" sz="1200" b="1" dirty="0">
                <a:solidFill>
                  <a:srgbClr val="000000"/>
                </a:solidFill>
                <a:ea typeface="맑은 고딕" pitchFamily="50" charset="-127"/>
              </a:rPr>
              <a:t>&lt;0.4/0.75</a:t>
            </a:r>
            <a:r>
              <a:rPr lang="ko-KR" altLang="en-US" sz="1200" b="1" dirty="0">
                <a:solidFill>
                  <a:srgbClr val="000000"/>
                </a:solidFill>
                <a:ea typeface="맑은 고딕" pitchFamily="50" charset="-127"/>
              </a:rPr>
              <a:t>㎾</a:t>
            </a:r>
            <a:r>
              <a:rPr lang="en-US" altLang="ko-KR" sz="1200" b="1" dirty="0">
                <a:solidFill>
                  <a:srgbClr val="000000"/>
                </a:solidFill>
                <a:ea typeface="맑은 고딕" pitchFamily="50" charset="-127"/>
              </a:rPr>
              <a:t>&gt;</a:t>
            </a:r>
            <a:endParaRPr lang="ko-KR" altLang="en-US" sz="1200" b="1" dirty="0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15" name="TextBox 74">
            <a:extLst>
              <a:ext uri="{FF2B5EF4-FFF2-40B4-BE49-F238E27FC236}">
                <a16:creationId xmlns:a16="http://schemas.microsoft.com/office/drawing/2014/main" id="{0ACF8741-B58C-4FDA-BEC4-26F6043A495C}"/>
              </a:ext>
            </a:extLst>
          </p:cNvPr>
          <p:cNvSpPr txBox="1"/>
          <p:nvPr/>
        </p:nvSpPr>
        <p:spPr>
          <a:xfrm>
            <a:off x="2052537" y="4311223"/>
            <a:ext cx="1970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1" hangingPunct="1"/>
            <a:r>
              <a:rPr lang="en-US" altLang="ko-KR" sz="1200" b="1" dirty="0">
                <a:solidFill>
                  <a:srgbClr val="000000"/>
                </a:solidFill>
                <a:ea typeface="맑은 고딕" pitchFamily="50" charset="-127"/>
              </a:rPr>
              <a:t>&lt;1.5/2.2</a:t>
            </a:r>
            <a:r>
              <a:rPr lang="ko-KR" altLang="en-US" sz="1200" b="1" dirty="0">
                <a:solidFill>
                  <a:srgbClr val="000000"/>
                </a:solidFill>
                <a:ea typeface="맑은 고딕" pitchFamily="50" charset="-127"/>
              </a:rPr>
              <a:t>㎾</a:t>
            </a:r>
            <a:r>
              <a:rPr lang="en-US" altLang="ko-KR" sz="1200" b="1" dirty="0">
                <a:solidFill>
                  <a:srgbClr val="000000"/>
                </a:solidFill>
                <a:ea typeface="맑은 고딕" pitchFamily="50" charset="-127"/>
              </a:rPr>
              <a:t>&gt;</a:t>
            </a:r>
            <a:endParaRPr lang="ko-KR" altLang="en-US" sz="1200" b="1" dirty="0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16" name="TextBox 75">
            <a:extLst>
              <a:ext uri="{FF2B5EF4-FFF2-40B4-BE49-F238E27FC236}">
                <a16:creationId xmlns:a16="http://schemas.microsoft.com/office/drawing/2014/main" id="{75D44594-F40F-4C3E-89E7-94A644C027B8}"/>
              </a:ext>
            </a:extLst>
          </p:cNvPr>
          <p:cNvSpPr txBox="1"/>
          <p:nvPr/>
        </p:nvSpPr>
        <p:spPr>
          <a:xfrm>
            <a:off x="3734498" y="4311223"/>
            <a:ext cx="1423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1" hangingPunct="1"/>
            <a:r>
              <a:rPr lang="en-US" altLang="ko-KR" sz="1200" b="1" dirty="0">
                <a:solidFill>
                  <a:srgbClr val="000000"/>
                </a:solidFill>
                <a:ea typeface="맑은 고딕" pitchFamily="50" charset="-127"/>
              </a:rPr>
              <a:t>&lt;4</a:t>
            </a:r>
            <a:r>
              <a:rPr lang="ko-KR" altLang="en-US" sz="1200" b="1" dirty="0">
                <a:solidFill>
                  <a:srgbClr val="000000"/>
                </a:solidFill>
                <a:ea typeface="맑은 고딕" pitchFamily="50" charset="-127"/>
              </a:rPr>
              <a:t>㎾</a:t>
            </a:r>
            <a:r>
              <a:rPr lang="en-US" altLang="ko-KR" sz="1200" b="1" dirty="0">
                <a:solidFill>
                  <a:srgbClr val="000000"/>
                </a:solidFill>
                <a:ea typeface="맑은 고딕" pitchFamily="50" charset="-127"/>
              </a:rPr>
              <a:t>&gt;</a:t>
            </a:r>
            <a:endParaRPr lang="ko-KR" altLang="en-US" sz="1200" b="1" dirty="0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17" name="TextBox 76">
            <a:extLst>
              <a:ext uri="{FF2B5EF4-FFF2-40B4-BE49-F238E27FC236}">
                <a16:creationId xmlns:a16="http://schemas.microsoft.com/office/drawing/2014/main" id="{835B1BC0-B0B8-4708-B413-91668A5F977A}"/>
              </a:ext>
            </a:extLst>
          </p:cNvPr>
          <p:cNvSpPr txBox="1"/>
          <p:nvPr/>
        </p:nvSpPr>
        <p:spPr>
          <a:xfrm>
            <a:off x="5789074" y="4311222"/>
            <a:ext cx="1272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1" hangingPunct="1"/>
            <a:r>
              <a:rPr lang="en-US" altLang="ko-KR" sz="1200" b="1" dirty="0">
                <a:solidFill>
                  <a:srgbClr val="000000"/>
                </a:solidFill>
                <a:ea typeface="맑은 고딕" pitchFamily="50" charset="-127"/>
              </a:rPr>
              <a:t>&lt;5.5/7.5</a:t>
            </a:r>
            <a:r>
              <a:rPr lang="ko-KR" altLang="en-US" sz="1200" b="1" dirty="0">
                <a:solidFill>
                  <a:srgbClr val="000000"/>
                </a:solidFill>
                <a:ea typeface="맑은 고딕" pitchFamily="50" charset="-127"/>
              </a:rPr>
              <a:t>㎾</a:t>
            </a:r>
            <a:r>
              <a:rPr lang="en-US" altLang="ko-KR" sz="1200" b="1" dirty="0">
                <a:solidFill>
                  <a:srgbClr val="000000"/>
                </a:solidFill>
                <a:ea typeface="맑은 고딕" pitchFamily="50" charset="-127"/>
              </a:rPr>
              <a:t>&gt;      </a:t>
            </a:r>
            <a:endParaRPr lang="ko-KR" altLang="en-US" sz="1200" b="1" dirty="0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18" name="TextBox 82">
            <a:extLst>
              <a:ext uri="{FF2B5EF4-FFF2-40B4-BE49-F238E27FC236}">
                <a16:creationId xmlns:a16="http://schemas.microsoft.com/office/drawing/2014/main" id="{74F5F76F-FD2A-4730-B8CF-B2DDFD3C3820}"/>
              </a:ext>
            </a:extLst>
          </p:cNvPr>
          <p:cNvSpPr txBox="1"/>
          <p:nvPr/>
        </p:nvSpPr>
        <p:spPr>
          <a:xfrm>
            <a:off x="6201309" y="4683871"/>
            <a:ext cx="1423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latinLnBrk="1" hangingPunct="1"/>
            <a:r>
              <a:rPr lang="en-US" altLang="ko-KR" sz="1200" b="1" dirty="0">
                <a:solidFill>
                  <a:srgbClr val="000000"/>
                </a:solidFill>
                <a:ea typeface="맑은 고딕" pitchFamily="50" charset="-127"/>
              </a:rPr>
              <a:t>[</a:t>
            </a:r>
            <a:r>
              <a:rPr lang="pl-PL" altLang="ko-KR" sz="1200" b="1" dirty="0">
                <a:solidFill>
                  <a:srgbClr val="000000"/>
                </a:solidFill>
                <a:ea typeface="맑은 고딕" pitchFamily="50" charset="-127"/>
              </a:rPr>
              <a:t>jednostka</a:t>
            </a:r>
            <a:r>
              <a:rPr lang="en-US" altLang="ko-KR" sz="1200" b="1" dirty="0">
                <a:solidFill>
                  <a:srgbClr val="000000"/>
                </a:solidFill>
                <a:ea typeface="맑은 고딕" pitchFamily="50" charset="-127"/>
              </a:rPr>
              <a:t>: mm]</a:t>
            </a:r>
            <a:endParaRPr lang="ko-KR" altLang="en-US" sz="1200" b="1" dirty="0">
              <a:solidFill>
                <a:srgbClr val="000000"/>
              </a:solidFill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4375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02107D-7D97-4EEB-A205-9B0E97B83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22" y="531701"/>
            <a:ext cx="4885509" cy="956345"/>
          </a:xfrm>
        </p:spPr>
        <p:txBody>
          <a:bodyPr>
            <a:normAutofit/>
          </a:bodyPr>
          <a:lstStyle/>
          <a:p>
            <a:r>
              <a:rPr lang="pl-PL" dirty="0"/>
              <a:t>Proces przygotowania produktu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78101D2-0474-42CD-B035-0E440D810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74" y="1285243"/>
            <a:ext cx="7929132" cy="923391"/>
          </a:xfrm>
        </p:spPr>
        <p:txBody>
          <a:bodyPr>
            <a:normAutofit/>
          </a:bodyPr>
          <a:lstStyle/>
          <a:p>
            <a:r>
              <a:rPr lang="pl-PL" sz="1800" dirty="0"/>
              <a:t>Troszczymy się o swoje produkty. Na przestrzeni lat zebraliśmy mnóstwo informacji od naszych użytkowników i ciągle udoskonalamy proces wytwarzania produktów. </a:t>
            </a:r>
          </a:p>
          <a:p>
            <a:endParaRPr lang="pl-PL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5991F797-5DA7-483D-8997-D96F192E9166}"/>
              </a:ext>
            </a:extLst>
          </p:cNvPr>
          <p:cNvGrpSpPr/>
          <p:nvPr/>
        </p:nvGrpSpPr>
        <p:grpSpPr>
          <a:xfrm>
            <a:off x="68974" y="1999211"/>
            <a:ext cx="8281987" cy="3573546"/>
            <a:chOff x="503238" y="2273582"/>
            <a:chExt cx="8281987" cy="3573546"/>
          </a:xfrm>
        </p:grpSpPr>
        <p:sp>
          <p:nvSpPr>
            <p:cNvPr id="8" name="Owal 7">
              <a:extLst>
                <a:ext uri="{FF2B5EF4-FFF2-40B4-BE49-F238E27FC236}">
                  <a16:creationId xmlns:a16="http://schemas.microsoft.com/office/drawing/2014/main" id="{D1015773-381F-474C-B573-92F9819F7AF0}"/>
                </a:ext>
              </a:extLst>
            </p:cNvPr>
            <p:cNvSpPr/>
            <p:nvPr/>
          </p:nvSpPr>
          <p:spPr>
            <a:xfrm>
              <a:off x="503238" y="2273582"/>
              <a:ext cx="1291168" cy="127945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pl-PL" sz="1400" b="1" dirty="0">
                  <a:solidFill>
                    <a:schemeClr val="tx1"/>
                  </a:solidFill>
                </a:rPr>
                <a:t>Koncept</a:t>
              </a:r>
            </a:p>
          </p:txBody>
        </p:sp>
        <p:sp>
          <p:nvSpPr>
            <p:cNvPr id="9" name="Owal 8">
              <a:extLst>
                <a:ext uri="{FF2B5EF4-FFF2-40B4-BE49-F238E27FC236}">
                  <a16:creationId xmlns:a16="http://schemas.microsoft.com/office/drawing/2014/main" id="{313A93CC-32CA-4F29-899B-B282806701D3}"/>
                </a:ext>
              </a:extLst>
            </p:cNvPr>
            <p:cNvSpPr/>
            <p:nvPr/>
          </p:nvSpPr>
          <p:spPr>
            <a:xfrm>
              <a:off x="2206806" y="2273582"/>
              <a:ext cx="1291168" cy="127945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pl-PL" sz="1400" b="1" dirty="0">
                  <a:solidFill>
                    <a:schemeClr val="tx1"/>
                  </a:solidFill>
                </a:rPr>
                <a:t>Projekt</a:t>
              </a:r>
            </a:p>
          </p:txBody>
        </p:sp>
        <p:sp>
          <p:nvSpPr>
            <p:cNvPr id="10" name="Owal 9">
              <a:extLst>
                <a:ext uri="{FF2B5EF4-FFF2-40B4-BE49-F238E27FC236}">
                  <a16:creationId xmlns:a16="http://schemas.microsoft.com/office/drawing/2014/main" id="{4FBDFC1F-AA59-4A1B-AF70-2BBF96F2C70E}"/>
                </a:ext>
              </a:extLst>
            </p:cNvPr>
            <p:cNvSpPr/>
            <p:nvPr/>
          </p:nvSpPr>
          <p:spPr>
            <a:xfrm>
              <a:off x="3945813" y="2273582"/>
              <a:ext cx="1364421" cy="127945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pl-PL" sz="1400" b="1" dirty="0">
                  <a:solidFill>
                    <a:schemeClr val="tx1"/>
                  </a:solidFill>
                </a:rPr>
                <a:t>Weryfikacja Projektu</a:t>
              </a:r>
            </a:p>
          </p:txBody>
        </p:sp>
        <p:sp>
          <p:nvSpPr>
            <p:cNvPr id="11" name="Owal 10">
              <a:extLst>
                <a:ext uri="{FF2B5EF4-FFF2-40B4-BE49-F238E27FC236}">
                  <a16:creationId xmlns:a16="http://schemas.microsoft.com/office/drawing/2014/main" id="{86494F4F-41FF-4798-BF98-B8E897F15F95}"/>
                </a:ext>
              </a:extLst>
            </p:cNvPr>
            <p:cNvSpPr/>
            <p:nvPr/>
          </p:nvSpPr>
          <p:spPr>
            <a:xfrm>
              <a:off x="5716598" y="2273582"/>
              <a:ext cx="1364421" cy="127945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pl-PL" sz="1400" b="1" dirty="0">
                  <a:solidFill>
                    <a:schemeClr val="tx1"/>
                  </a:solidFill>
                </a:rPr>
                <a:t>Weryfikacja produktu</a:t>
              </a:r>
            </a:p>
          </p:txBody>
        </p:sp>
        <p:sp>
          <p:nvSpPr>
            <p:cNvPr id="12" name="Owal 11">
              <a:extLst>
                <a:ext uri="{FF2B5EF4-FFF2-40B4-BE49-F238E27FC236}">
                  <a16:creationId xmlns:a16="http://schemas.microsoft.com/office/drawing/2014/main" id="{71A46D4F-D64D-4705-9B97-607946EC320A}"/>
                </a:ext>
              </a:extLst>
            </p:cNvPr>
            <p:cNvSpPr/>
            <p:nvPr/>
          </p:nvSpPr>
          <p:spPr>
            <a:xfrm>
              <a:off x="7494057" y="2273582"/>
              <a:ext cx="1291168" cy="127945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pl-PL" sz="1400" b="1" dirty="0">
                  <a:solidFill>
                    <a:schemeClr val="tx1"/>
                  </a:solidFill>
                </a:rPr>
                <a:t>Przed-produkcja</a:t>
              </a:r>
            </a:p>
          </p:txBody>
        </p:sp>
        <p:sp>
          <p:nvSpPr>
            <p:cNvPr id="13" name="Strzałka: w prawo 12">
              <a:extLst>
                <a:ext uri="{FF2B5EF4-FFF2-40B4-BE49-F238E27FC236}">
                  <a16:creationId xmlns:a16="http://schemas.microsoft.com/office/drawing/2014/main" id="{CFF0AB90-399C-4C63-A8BB-C25F17BB72A6}"/>
                </a:ext>
              </a:extLst>
            </p:cNvPr>
            <p:cNvSpPr/>
            <p:nvPr/>
          </p:nvSpPr>
          <p:spPr>
            <a:xfrm>
              <a:off x="1836451" y="2804253"/>
              <a:ext cx="328310" cy="218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Strzałka: w prawo 13">
              <a:extLst>
                <a:ext uri="{FF2B5EF4-FFF2-40B4-BE49-F238E27FC236}">
                  <a16:creationId xmlns:a16="http://schemas.microsoft.com/office/drawing/2014/main" id="{CE316B72-7674-4B75-9C88-99B151331149}"/>
                </a:ext>
              </a:extLst>
            </p:cNvPr>
            <p:cNvSpPr/>
            <p:nvPr/>
          </p:nvSpPr>
          <p:spPr>
            <a:xfrm>
              <a:off x="3575404" y="2804253"/>
              <a:ext cx="328310" cy="218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Strzałka: w prawo 14">
              <a:extLst>
                <a:ext uri="{FF2B5EF4-FFF2-40B4-BE49-F238E27FC236}">
                  <a16:creationId xmlns:a16="http://schemas.microsoft.com/office/drawing/2014/main" id="{5CC58BA6-81DC-4A75-B56D-E430C78FDD3F}"/>
                </a:ext>
              </a:extLst>
            </p:cNvPr>
            <p:cNvSpPr/>
            <p:nvPr/>
          </p:nvSpPr>
          <p:spPr>
            <a:xfrm>
              <a:off x="5352621" y="2823361"/>
              <a:ext cx="328310" cy="218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Strzałka: w prawo 15">
              <a:extLst>
                <a:ext uri="{FF2B5EF4-FFF2-40B4-BE49-F238E27FC236}">
                  <a16:creationId xmlns:a16="http://schemas.microsoft.com/office/drawing/2014/main" id="{E2784AB8-1B9E-440F-811E-B841BADBAADE}"/>
                </a:ext>
              </a:extLst>
            </p:cNvPr>
            <p:cNvSpPr/>
            <p:nvPr/>
          </p:nvSpPr>
          <p:spPr>
            <a:xfrm>
              <a:off x="7123118" y="2804253"/>
              <a:ext cx="328310" cy="218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2225EF88-8143-458D-8009-094383DF269E}"/>
                </a:ext>
              </a:extLst>
            </p:cNvPr>
            <p:cNvSpPr/>
            <p:nvPr/>
          </p:nvSpPr>
          <p:spPr>
            <a:xfrm>
              <a:off x="545283" y="3637093"/>
              <a:ext cx="1291168" cy="221003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228600" indent="-228600">
                <a:buAutoNum type="arabicPeriod"/>
              </a:pPr>
              <a:r>
                <a:rPr lang="pl-PL" sz="1050" dirty="0">
                  <a:solidFill>
                    <a:schemeClr val="tx1"/>
                  </a:solidFill>
                </a:rPr>
                <a:t>Plan specjalnego produktu</a:t>
              </a:r>
            </a:p>
            <a:p>
              <a:pPr marL="228600" indent="-228600">
                <a:buAutoNum type="arabicPeriod"/>
              </a:pPr>
              <a:r>
                <a:rPr lang="pl-PL" sz="1050" dirty="0">
                  <a:solidFill>
                    <a:schemeClr val="tx1"/>
                  </a:solidFill>
                </a:rPr>
                <a:t>Ankieta środowiskowa</a:t>
              </a:r>
            </a:p>
            <a:p>
              <a:pPr marL="228600" indent="-228600">
                <a:buAutoNum type="arabicPeriod"/>
              </a:pPr>
              <a:r>
                <a:rPr lang="pl-PL" sz="1050" dirty="0">
                  <a:solidFill>
                    <a:schemeClr val="tx1"/>
                  </a:solidFill>
                </a:rPr>
                <a:t>Planowanie jakości projektowych</a:t>
              </a:r>
            </a:p>
            <a:p>
              <a:pPr marL="228600" indent="-228600">
                <a:buAutoNum type="arabicPeriod"/>
              </a:pPr>
              <a:r>
                <a:rPr lang="pl-PL" sz="1050" dirty="0">
                  <a:solidFill>
                    <a:schemeClr val="tx1"/>
                  </a:solidFill>
                </a:rPr>
                <a:t>Wdrożenie bramki planowania produktu</a:t>
              </a:r>
            </a:p>
            <a:p>
              <a:pPr marL="228600" indent="-228600">
                <a:buAutoNum type="arabicPeriod"/>
              </a:pPr>
              <a:r>
                <a:rPr lang="pl-PL" sz="1050" dirty="0">
                  <a:solidFill>
                    <a:schemeClr val="tx1"/>
                  </a:solidFill>
                </a:rPr>
                <a:t>Potwierdzenie koncepcji</a:t>
              </a:r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4D4AFEE0-D3C9-401F-90D9-20D3B6901594}"/>
                </a:ext>
              </a:extLst>
            </p:cNvPr>
            <p:cNvSpPr/>
            <p:nvPr/>
          </p:nvSpPr>
          <p:spPr>
            <a:xfrm>
              <a:off x="2206806" y="3637094"/>
              <a:ext cx="1368598" cy="221003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228600" indent="-228600">
                <a:buAutoNum type="arabicPeriod"/>
              </a:pPr>
              <a:r>
                <a:rPr lang="pl-PL" sz="1100" dirty="0">
                  <a:solidFill>
                    <a:schemeClr val="tx1"/>
                  </a:solidFill>
                </a:rPr>
                <a:t>Audyt 3D</a:t>
              </a:r>
            </a:p>
            <a:p>
              <a:pPr marL="228600" indent="-228600">
                <a:buAutoNum type="arabicPeriod"/>
              </a:pPr>
              <a:r>
                <a:rPr lang="pl-PL" sz="1100" dirty="0">
                  <a:solidFill>
                    <a:schemeClr val="tx1"/>
                  </a:solidFill>
                </a:rPr>
                <a:t>Ustalenie podstawowych analiz patentowych i środków zaradczych</a:t>
              </a:r>
            </a:p>
            <a:p>
              <a:pPr marL="228600" indent="-228600">
                <a:buAutoNum type="arabicPeriod"/>
              </a:pPr>
              <a:r>
                <a:rPr lang="pl-PL" sz="1100" dirty="0">
                  <a:solidFill>
                    <a:schemeClr val="tx1"/>
                  </a:solidFill>
                </a:rPr>
                <a:t>Analizy ryzyka</a:t>
              </a:r>
            </a:p>
            <a:p>
              <a:pPr marL="228600" indent="-228600">
                <a:buAutoNum type="arabicPeriod"/>
              </a:pPr>
              <a:r>
                <a:rPr lang="pl-PL" sz="1100" dirty="0">
                  <a:solidFill>
                    <a:schemeClr val="tx1"/>
                  </a:solidFill>
                </a:rPr>
                <a:t>Wstępny przegląd badań i rozwoju</a:t>
              </a:r>
            </a:p>
            <a:p>
              <a:pPr marL="228600" indent="-228600">
                <a:buAutoNum type="arabicPeriod"/>
              </a:pPr>
              <a:r>
                <a:rPr lang="pl-PL" sz="1100" dirty="0">
                  <a:solidFill>
                    <a:schemeClr val="tx1"/>
                  </a:solidFill>
                </a:rPr>
                <a:t>Zatwierdzenie planu</a:t>
              </a:r>
            </a:p>
          </p:txBody>
        </p:sp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id="{F183DFA0-92AC-462C-87D1-DF6ADA5B3E1B}"/>
                </a:ext>
              </a:extLst>
            </p:cNvPr>
            <p:cNvSpPr/>
            <p:nvPr/>
          </p:nvSpPr>
          <p:spPr>
            <a:xfrm>
              <a:off x="3881614" y="3637093"/>
              <a:ext cx="1492817" cy="221003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228600" indent="-228600">
                <a:buAutoNum type="arabicPeriod"/>
              </a:pPr>
              <a:r>
                <a:rPr lang="pl-PL" sz="1100" dirty="0">
                  <a:solidFill>
                    <a:schemeClr val="tx1"/>
                  </a:solidFill>
                </a:rPr>
                <a:t>Wdrożenie projektu</a:t>
              </a:r>
            </a:p>
            <a:p>
              <a:pPr marL="228600" indent="-228600">
                <a:buAutoNum type="arabicPeriod"/>
              </a:pPr>
              <a:r>
                <a:rPr lang="pl-PL" sz="1100" dirty="0">
                  <a:solidFill>
                    <a:schemeClr val="tx1"/>
                  </a:solidFill>
                </a:rPr>
                <a:t>Integracja produktu</a:t>
              </a:r>
            </a:p>
            <a:p>
              <a:pPr marL="228600" indent="-228600">
                <a:buAutoNum type="arabicPeriod"/>
              </a:pPr>
              <a:r>
                <a:rPr lang="pl-PL" sz="1100" dirty="0">
                  <a:solidFill>
                    <a:schemeClr val="tx1"/>
                  </a:solidFill>
                </a:rPr>
                <a:t>Przegląd listy błędów</a:t>
              </a:r>
            </a:p>
            <a:p>
              <a:pPr marL="228600" indent="-228600">
                <a:buAutoNum type="arabicPeriod"/>
              </a:pPr>
              <a:r>
                <a:rPr lang="pl-PL" sz="1100" dirty="0">
                  <a:solidFill>
                    <a:schemeClr val="tx1"/>
                  </a:solidFill>
                </a:rPr>
                <a:t>Ustalenie szczegółowych celów zadania programistycznego</a:t>
              </a:r>
            </a:p>
            <a:p>
              <a:pPr marL="228600" indent="-228600">
                <a:buAutoNum type="arabicPeriod"/>
              </a:pPr>
              <a:r>
                <a:rPr lang="pl-PL" sz="1100" dirty="0">
                  <a:solidFill>
                    <a:schemeClr val="tx1"/>
                  </a:solidFill>
                </a:rPr>
                <a:t>Analiza stanu niewłaściwego użytkowania przez klienta</a:t>
              </a:r>
            </a:p>
          </p:txBody>
        </p:sp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689D34EE-1F3E-4419-9E1B-165A0F64FDA0}"/>
                </a:ext>
              </a:extLst>
            </p:cNvPr>
            <p:cNvSpPr/>
            <p:nvPr/>
          </p:nvSpPr>
          <p:spPr>
            <a:xfrm>
              <a:off x="5762912" y="3656352"/>
              <a:ext cx="1291168" cy="2190776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228600" indent="-228600">
                <a:buAutoNum type="arabicPeriod"/>
              </a:pPr>
              <a:r>
                <a:rPr lang="pl-PL" sz="1100" dirty="0">
                  <a:solidFill>
                    <a:schemeClr val="tx1"/>
                  </a:solidFill>
                </a:rPr>
                <a:t>Projektowanie</a:t>
              </a:r>
            </a:p>
            <a:p>
              <a:pPr marL="228600" indent="-228600">
                <a:buAutoNum type="arabicPeriod"/>
              </a:pPr>
              <a:r>
                <a:rPr lang="pl-PL" sz="1100" dirty="0">
                  <a:solidFill>
                    <a:schemeClr val="tx1"/>
                  </a:solidFill>
                </a:rPr>
                <a:t>Przegląd procesu projektu</a:t>
              </a:r>
            </a:p>
            <a:p>
              <a:pPr marL="228600" indent="-228600">
                <a:buAutoNum type="arabicPeriod"/>
              </a:pPr>
              <a:r>
                <a:rPr lang="pl-PL" sz="1100" dirty="0">
                  <a:solidFill>
                    <a:schemeClr val="tx1"/>
                  </a:solidFill>
                </a:rPr>
                <a:t>Zarządzanie listą CTQ</a:t>
              </a:r>
            </a:p>
            <a:p>
              <a:pPr marL="228600" indent="-228600">
                <a:buAutoNum type="arabicPeriod"/>
              </a:pPr>
              <a:r>
                <a:rPr lang="pl-PL" sz="1100" dirty="0">
                  <a:solidFill>
                    <a:schemeClr val="tx1"/>
                  </a:solidFill>
                </a:rPr>
                <a:t>Certyfikacja jakości oprogramowania</a:t>
              </a:r>
            </a:p>
            <a:p>
              <a:pPr marL="228600" indent="-228600">
                <a:buAutoNum type="arabicPeriod"/>
              </a:pPr>
              <a:r>
                <a:rPr lang="pl-PL" sz="1100" dirty="0">
                  <a:solidFill>
                    <a:schemeClr val="tx1"/>
                  </a:solidFill>
                </a:rPr>
                <a:t>Badanie akredytacji rozwoju</a:t>
              </a:r>
            </a:p>
            <a:p>
              <a:pPr marL="228600" indent="-228600">
                <a:buAutoNum type="arabicPeriod"/>
              </a:pPr>
              <a:r>
                <a:rPr lang="pl-PL" sz="1100" dirty="0">
                  <a:solidFill>
                    <a:schemeClr val="tx1"/>
                  </a:solidFill>
                </a:rPr>
                <a:t>Certyfikacja przejęcia</a:t>
              </a:r>
            </a:p>
          </p:txBody>
        </p:sp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3764B54B-3535-4D6F-BE53-FD579BB32620}"/>
                </a:ext>
              </a:extLst>
            </p:cNvPr>
            <p:cNvSpPr/>
            <p:nvPr/>
          </p:nvSpPr>
          <p:spPr>
            <a:xfrm>
              <a:off x="7298422" y="3690650"/>
              <a:ext cx="1471535" cy="203064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228600" indent="-228600">
                <a:buAutoNum type="arabicPeriod"/>
              </a:pPr>
              <a:r>
                <a:rPr lang="pl-PL" sz="1100" dirty="0">
                  <a:solidFill>
                    <a:schemeClr val="tx1"/>
                  </a:solidFill>
                </a:rPr>
                <a:t>Planowanie zdarzeń przedprodukcyjnych</a:t>
              </a:r>
            </a:p>
            <a:p>
              <a:pPr marL="228600" indent="-228600">
                <a:buAutoNum type="arabicPeriod"/>
              </a:pPr>
              <a:r>
                <a:rPr lang="pl-PL" sz="1100" dirty="0">
                  <a:solidFill>
                    <a:schemeClr val="tx1"/>
                  </a:solidFill>
                </a:rPr>
                <a:t>Wstępne badanie systemu produkcji seryjnej</a:t>
              </a:r>
            </a:p>
            <a:p>
              <a:pPr marL="228600" indent="-228600">
                <a:buAutoNum type="arabicPeriod"/>
              </a:pPr>
              <a:r>
                <a:rPr lang="pl-PL" sz="1100" dirty="0">
                  <a:solidFill>
                    <a:schemeClr val="tx1"/>
                  </a:solidFill>
                </a:rPr>
                <a:t>Wdrożenie analizy zdolności procesu</a:t>
              </a:r>
            </a:p>
            <a:p>
              <a:pPr marL="228600" indent="-228600">
                <a:buAutoNum type="arabicPeriod"/>
              </a:pPr>
              <a:r>
                <a:rPr lang="pl-PL" sz="1100" dirty="0">
                  <a:solidFill>
                    <a:schemeClr val="tx1"/>
                  </a:solidFill>
                </a:rPr>
                <a:t>Weryfikacja produkcji seryjnej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574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8C73FC-EB5D-4E48-ABE2-2B51B19DD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95" y="553712"/>
            <a:ext cx="6570648" cy="516301"/>
          </a:xfrm>
        </p:spPr>
        <p:txBody>
          <a:bodyPr>
            <a:noAutofit/>
          </a:bodyPr>
          <a:lstStyle/>
          <a:p>
            <a:r>
              <a:rPr lang="pl-PL" dirty="0"/>
              <a:t>Niezawodność, nowa konstrukcja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966FAF6-9968-48B3-B723-9CC8674652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그림 11">
            <a:extLst>
              <a:ext uri="{FF2B5EF4-FFF2-40B4-BE49-F238E27FC236}">
                <a16:creationId xmlns:a16="http://schemas.microsoft.com/office/drawing/2014/main" id="{26663270-8ECB-49B9-AA76-DA73FBD81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09" y="1234961"/>
            <a:ext cx="7323783" cy="5141541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D2C6F2E8-AE7E-46F8-9A73-AB8251E9EB1E}"/>
              </a:ext>
            </a:extLst>
          </p:cNvPr>
          <p:cNvSpPr/>
          <p:nvPr/>
        </p:nvSpPr>
        <p:spPr>
          <a:xfrm>
            <a:off x="226309" y="1224794"/>
            <a:ext cx="7424450" cy="1518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73226D12-FBBD-49CD-B60C-067F28620685}"/>
              </a:ext>
            </a:extLst>
          </p:cNvPr>
          <p:cNvSpPr txBox="1">
            <a:spLocks/>
          </p:cNvSpPr>
          <p:nvPr/>
        </p:nvSpPr>
        <p:spPr>
          <a:xfrm>
            <a:off x="36192" y="1358452"/>
            <a:ext cx="7639194" cy="673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l-PL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pl-PL" sz="3400" dirty="0"/>
              <a:t>Przy tworzeniu serii G100 wykorzystaliśmy metodę </a:t>
            </a:r>
            <a:r>
              <a:rPr lang="pl-PL" sz="3400" dirty="0" err="1"/>
              <a:t>Taugachi</a:t>
            </a:r>
            <a:r>
              <a:rPr lang="pl-PL" sz="3400" dirty="0"/>
              <a:t>.</a:t>
            </a:r>
          </a:p>
          <a:p>
            <a:pPr>
              <a:lnSpc>
                <a:spcPct val="170000"/>
              </a:lnSpc>
            </a:pP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F6C027B-0F74-4D2C-882C-AB56875FB0D0}"/>
              </a:ext>
            </a:extLst>
          </p:cNvPr>
          <p:cNvSpPr txBox="1"/>
          <p:nvPr/>
        </p:nvSpPr>
        <p:spPr>
          <a:xfrm>
            <a:off x="1038687" y="2426692"/>
            <a:ext cx="139270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00" b="1" dirty="0"/>
              <a:t>Metoda </a:t>
            </a:r>
            <a:r>
              <a:rPr lang="pl-PL" sz="1000" b="1" dirty="0" err="1"/>
              <a:t>Tauguchi</a:t>
            </a:r>
            <a:endParaRPr lang="pl-PL" sz="1000" b="1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1393735-2E9C-4BEE-9E30-56AD6F67567E}"/>
              </a:ext>
            </a:extLst>
          </p:cNvPr>
          <p:cNvSpPr txBox="1"/>
          <p:nvPr/>
        </p:nvSpPr>
        <p:spPr>
          <a:xfrm>
            <a:off x="3801292" y="2426692"/>
            <a:ext cx="172705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00" b="1" dirty="0"/>
              <a:t>Schemat blokowy napędu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886DEBD-5E14-42F1-8663-1B0AF50B0696}"/>
              </a:ext>
            </a:extLst>
          </p:cNvPr>
          <p:cNvSpPr txBox="1"/>
          <p:nvPr/>
        </p:nvSpPr>
        <p:spPr>
          <a:xfrm>
            <a:off x="5885099" y="2445971"/>
            <a:ext cx="18109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00" b="1" dirty="0"/>
              <a:t>Wskaźnik awaryjności i MTTF</a:t>
            </a:r>
          </a:p>
        </p:txBody>
      </p:sp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C7C99A02-F157-4931-B798-80A67227C651}"/>
              </a:ext>
            </a:extLst>
          </p:cNvPr>
          <p:cNvSpPr/>
          <p:nvPr/>
        </p:nvSpPr>
        <p:spPr>
          <a:xfrm>
            <a:off x="3372960" y="5283482"/>
            <a:ext cx="1131148" cy="753719"/>
          </a:xfrm>
          <a:prstGeom prst="rightArrow">
            <a:avLst/>
          </a:prstGeom>
          <a:solidFill>
            <a:schemeClr val="accent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l-PL" sz="900" b="1" dirty="0">
                <a:solidFill>
                  <a:schemeClr val="bg1"/>
                </a:solidFill>
              </a:rPr>
              <a:t>Stosowane do napędów LS</a:t>
            </a:r>
          </a:p>
        </p:txBody>
      </p:sp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36DBD8C3-BAF5-4110-9B05-366326E47541}"/>
              </a:ext>
            </a:extLst>
          </p:cNvPr>
          <p:cNvSpPr/>
          <p:nvPr/>
        </p:nvSpPr>
        <p:spPr>
          <a:xfrm>
            <a:off x="4599558" y="5278465"/>
            <a:ext cx="2824700" cy="1234648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pl-PL" sz="1000" b="1" dirty="0">
                <a:solidFill>
                  <a:schemeClr val="bg1"/>
                </a:solidFill>
              </a:rPr>
              <a:t>Dzięki metodzie </a:t>
            </a:r>
            <a:r>
              <a:rPr lang="pl-PL" sz="1000" b="1" dirty="0" err="1">
                <a:solidFill>
                  <a:schemeClr val="bg1"/>
                </a:solidFill>
              </a:rPr>
              <a:t>Tauguchi</a:t>
            </a:r>
            <a:r>
              <a:rPr lang="pl-PL" sz="1000" b="1" dirty="0">
                <a:solidFill>
                  <a:schemeClr val="bg1"/>
                </a:solidFill>
              </a:rPr>
              <a:t> można uzyskać solidną konstrukcję wzmocnioną w procesie rozwoju</a:t>
            </a:r>
          </a:p>
        </p:txBody>
      </p:sp>
    </p:spTree>
    <p:extLst>
      <p:ext uri="{BB962C8B-B14F-4D97-AF65-F5344CB8AC3E}">
        <p14:creationId xmlns:p14="http://schemas.microsoft.com/office/powerpoint/2010/main" val="410763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4">
            <a:extLst>
              <a:ext uri="{FF2B5EF4-FFF2-40B4-BE49-F238E27FC236}">
                <a16:creationId xmlns:a16="http://schemas.microsoft.com/office/drawing/2014/main" id="{1DF879BA-4937-46F8-8DE4-DB1720D3A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402141"/>
            <a:ext cx="7501709" cy="4833709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B3423634-934C-4A06-A284-0D404E5ED2E2}"/>
              </a:ext>
            </a:extLst>
          </p:cNvPr>
          <p:cNvSpPr/>
          <p:nvPr/>
        </p:nvSpPr>
        <p:spPr>
          <a:xfrm>
            <a:off x="0" y="1232488"/>
            <a:ext cx="7424450" cy="1057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C78045F-66C0-4E99-9CB4-A4425DBA1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238" y="1402141"/>
            <a:ext cx="7501708" cy="1655762"/>
          </a:xfrm>
        </p:spPr>
        <p:txBody>
          <a:bodyPr/>
          <a:lstStyle/>
          <a:p>
            <a:r>
              <a:rPr lang="pl-PL" dirty="0"/>
              <a:t>Przeanalizowaliśmy dziesiątki tysięcy informacji płynących od użytkowników oraz naszych centr serwisowych. Na tej podstawie poczyniliśmy udoskonalenia produktu, w stosunku do starszych serii przemienników.</a:t>
            </a:r>
          </a:p>
          <a:p>
            <a:endParaRPr lang="pl-PL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23D3EAD6-550A-45A7-A1E7-56A662D8B743}"/>
              </a:ext>
            </a:extLst>
          </p:cNvPr>
          <p:cNvSpPr txBox="1">
            <a:spLocks/>
          </p:cNvSpPr>
          <p:nvPr/>
        </p:nvSpPr>
        <p:spPr>
          <a:xfrm>
            <a:off x="183545" y="546356"/>
            <a:ext cx="6205680" cy="5163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l-PL" sz="2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Niezawodność, nowa konstrukcja</a:t>
            </a:r>
          </a:p>
        </p:txBody>
      </p:sp>
    </p:spTree>
    <p:extLst>
      <p:ext uri="{BB962C8B-B14F-4D97-AF65-F5344CB8AC3E}">
        <p14:creationId xmlns:p14="http://schemas.microsoft.com/office/powerpoint/2010/main" val="1737052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D75199-9946-4BE5-8B06-689A91BEF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644" y="873635"/>
            <a:ext cx="4885509" cy="516301"/>
          </a:xfrm>
        </p:spPr>
        <p:txBody>
          <a:bodyPr>
            <a:noAutofit/>
          </a:bodyPr>
          <a:lstStyle/>
          <a:p>
            <a:r>
              <a:rPr lang="pl-PL" altLang="ko-KR" dirty="0"/>
              <a:t>Zwiększona niezawodność</a:t>
            </a:r>
            <a:br>
              <a:rPr lang="ko-KR" altLang="en-US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87BDFCF-AC54-4375-B62C-A2304792F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292" y="1577294"/>
            <a:ext cx="7639194" cy="3531601"/>
          </a:xfrm>
        </p:spPr>
        <p:txBody>
          <a:bodyPr/>
          <a:lstStyle/>
          <a:p>
            <a:r>
              <a:rPr lang="pl-PL" altLang="ko-KR" dirty="0"/>
              <a:t>Konstrukcja G100 opiera się na nowych wytycznych normy  </a:t>
            </a:r>
            <a:r>
              <a:rPr lang="en-US" altLang="ko-KR" dirty="0"/>
              <a:t>UL(UL 61800-5-1)</a:t>
            </a:r>
            <a:endParaRPr lang="pl-PL" altLang="ko-KR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altLang="ko-KR" dirty="0"/>
              <a:t>Test wytrzymałości</a:t>
            </a:r>
            <a:endParaRPr lang="pl-PL" dirty="0"/>
          </a:p>
          <a:p>
            <a:endParaRPr lang="pl-PL" dirty="0"/>
          </a:p>
        </p:txBody>
      </p:sp>
      <p:graphicFrame>
        <p:nvGraphicFramePr>
          <p:cNvPr id="4" name="표 19">
            <a:extLst>
              <a:ext uri="{FF2B5EF4-FFF2-40B4-BE49-F238E27FC236}">
                <a16:creationId xmlns:a16="http://schemas.microsoft.com/office/drawing/2014/main" id="{E0890783-9DC5-4A77-8148-6ADB37EBF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316600"/>
              </p:ext>
            </p:extLst>
          </p:nvPr>
        </p:nvGraphicFramePr>
        <p:xfrm>
          <a:off x="503238" y="1875022"/>
          <a:ext cx="5471478" cy="2542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130">
                  <a:extLst>
                    <a:ext uri="{9D8B030D-6E8A-4147-A177-3AD203B41FA5}">
                      <a16:colId xmlns:a16="http://schemas.microsoft.com/office/drawing/2014/main" val="894625656"/>
                    </a:ext>
                  </a:extLst>
                </a:gridCol>
                <a:gridCol w="1898174">
                  <a:extLst>
                    <a:ext uri="{9D8B030D-6E8A-4147-A177-3AD203B41FA5}">
                      <a16:colId xmlns:a16="http://schemas.microsoft.com/office/drawing/2014/main" val="3660086100"/>
                    </a:ext>
                  </a:extLst>
                </a:gridCol>
                <a:gridCol w="1898174">
                  <a:extLst>
                    <a:ext uri="{9D8B030D-6E8A-4147-A177-3AD203B41FA5}">
                      <a16:colId xmlns:a16="http://schemas.microsoft.com/office/drawing/2014/main" val="2013845570"/>
                    </a:ext>
                  </a:extLst>
                </a:gridCol>
              </a:tblGrid>
              <a:tr h="176397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UL 508C 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UL 61800-5-1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191104"/>
                  </a:ext>
                </a:extLst>
              </a:tr>
              <a:tr h="542946">
                <a:tc>
                  <a:txBody>
                    <a:bodyPr/>
                    <a:lstStyle/>
                    <a:p>
                      <a:pPr latinLnBrk="1"/>
                      <a:r>
                        <a:rPr lang="pl-PL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Wymagania dotyczące luzu (rozstaw)</a:t>
                      </a:r>
                      <a:endParaRPr lang="en-US" altLang="ko-KR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2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200V - minimum</a:t>
                      </a:r>
                      <a:r>
                        <a:rPr lang="ko-KR" altLang="en-US" sz="1000" b="0" dirty="0"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ko-KR" sz="1000" b="0" dirty="0"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3mm</a:t>
                      </a:r>
                    </a:p>
                    <a:p>
                      <a:pPr marL="0" marR="0" indent="0" algn="l" defTabSz="9142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400V - minimum</a:t>
                      </a:r>
                      <a:r>
                        <a:rPr lang="ko-KR" altLang="en-US" sz="1000" b="0" dirty="0"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ko-KR" sz="1000" b="0" dirty="0"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5.5mm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2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200V</a:t>
                      </a:r>
                      <a:r>
                        <a:rPr lang="en-US" altLang="ko-KR" sz="1000" b="0" baseline="0" dirty="0"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 – minimum </a:t>
                      </a:r>
                      <a:r>
                        <a:rPr lang="en-US" altLang="ko-KR" sz="10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5.5mm</a:t>
                      </a:r>
                      <a:endParaRPr lang="en-US" altLang="ko-KR" sz="1000" b="0" dirty="0">
                        <a:latin typeface="맑은 고딕" pitchFamily="50" charset="-127"/>
                        <a:ea typeface="맑은 고딕" pitchFamily="50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2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400V</a:t>
                      </a:r>
                      <a:r>
                        <a:rPr lang="en-US" altLang="ko-KR" sz="1000" b="0" baseline="0" dirty="0"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 - minimum</a:t>
                      </a:r>
                      <a:r>
                        <a:rPr lang="ko-KR" altLang="en-US" sz="1000" b="0" dirty="0"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8mm</a:t>
                      </a:r>
                      <a:endParaRPr lang="en-US" altLang="ko-KR" sz="1000" b="0" dirty="0">
                        <a:latin typeface="맑은 고딕" pitchFamily="50" charset="-127"/>
                        <a:ea typeface="맑은 고딕" pitchFamily="50" charset="-127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090484"/>
                  </a:ext>
                </a:extLst>
              </a:tr>
              <a:tr h="506047">
                <a:tc>
                  <a:txBody>
                    <a:bodyPr/>
                    <a:lstStyle/>
                    <a:p>
                      <a:pPr latinLnBrk="1"/>
                      <a:r>
                        <a:rPr lang="pl-PL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Wytrzymałość napięciowa</a:t>
                      </a:r>
                      <a:endParaRPr lang="en-US" altLang="ko-KR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2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200V 1500Vac</a:t>
                      </a:r>
                    </a:p>
                    <a:p>
                      <a:pPr marL="0" marR="0" indent="0" algn="l" defTabSz="9142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400V 1800Vac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2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200V</a:t>
                      </a:r>
                      <a:r>
                        <a:rPr lang="ko-KR" altLang="en-US" sz="1000" b="0" dirty="0"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3000Vac</a:t>
                      </a:r>
                    </a:p>
                    <a:p>
                      <a:pPr marL="0" marR="0" indent="0" algn="l" defTabSz="9142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400V </a:t>
                      </a:r>
                      <a:r>
                        <a:rPr lang="en-US" altLang="ko-KR" sz="10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3600Vac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901455"/>
                  </a:ext>
                </a:extLst>
              </a:tr>
              <a:tr h="506047">
                <a:tc>
                  <a:txBody>
                    <a:bodyPr/>
                    <a:lstStyle/>
                    <a:p>
                      <a:pPr marL="0" marR="0" indent="0" algn="l" defTabSz="9142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000" b="1" dirty="0">
                          <a:latin typeface="맑은 고딕" pitchFamily="50" charset="-127"/>
                          <a:ea typeface="+mn-ea"/>
                        </a:rPr>
                        <a:t>Test zwarć</a:t>
                      </a:r>
                      <a:endParaRPr lang="en-US" altLang="ko-KR" sz="1000" b="1" dirty="0">
                        <a:latin typeface="맑은 고딕" pitchFamily="50" charset="-127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2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000" dirty="0">
                          <a:latin typeface="맑은 고딕" pitchFamily="50" charset="-127"/>
                          <a:ea typeface="+mn-ea"/>
                        </a:rPr>
                        <a:t>Krótki test zwarć dla </a:t>
                      </a:r>
                      <a:endParaRPr lang="en-US" altLang="ko-KR" sz="1000" dirty="0"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indent="0" algn="l" defTabSz="9142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latin typeface="맑은 고딕" pitchFamily="50" charset="-127"/>
                          <a:ea typeface="+mn-ea"/>
                        </a:rPr>
                        <a:t>U, V, W(</a:t>
                      </a:r>
                      <a:r>
                        <a:rPr lang="pl-PL" altLang="ko-KR" sz="1000" dirty="0">
                          <a:latin typeface="맑은 고딕" pitchFamily="50" charset="-127"/>
                          <a:ea typeface="+mn-ea"/>
                        </a:rPr>
                        <a:t>wyjścia</a:t>
                      </a:r>
                      <a:r>
                        <a:rPr lang="en-US" altLang="ko-KR" sz="1000" dirty="0">
                          <a:latin typeface="맑은 고딕" pitchFamily="50" charset="-127"/>
                          <a:ea typeface="+mn-ea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2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000" dirty="0">
                          <a:latin typeface="맑은 고딕" pitchFamily="50" charset="-127"/>
                          <a:ea typeface="+mn-ea"/>
                        </a:rPr>
                        <a:t>Krótki test zwarć dla</a:t>
                      </a:r>
                      <a:endParaRPr lang="en-US" altLang="ko-KR" sz="1000" dirty="0"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indent="0" algn="l" defTabSz="9142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latin typeface="맑은 고딕" pitchFamily="50" charset="-127"/>
                          <a:ea typeface="+mn-ea"/>
                        </a:rPr>
                        <a:t>U, V, W(</a:t>
                      </a:r>
                      <a:r>
                        <a:rPr lang="pl-PL" altLang="ko-KR" sz="1000" dirty="0">
                          <a:latin typeface="맑은 고딕" pitchFamily="50" charset="-127"/>
                          <a:ea typeface="+mn-ea"/>
                        </a:rPr>
                        <a:t>wyjścia</a:t>
                      </a:r>
                      <a:r>
                        <a:rPr lang="en-US" altLang="ko-KR" sz="1000" dirty="0">
                          <a:latin typeface="맑은 고딕" pitchFamily="50" charset="-127"/>
                          <a:ea typeface="+mn-ea"/>
                        </a:rPr>
                        <a:t>)</a:t>
                      </a:r>
                    </a:p>
                    <a:p>
                      <a:pPr marL="0" marR="0" indent="0" algn="l" defTabSz="9142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+ DCP-DCN, DB Terminal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182791"/>
                  </a:ext>
                </a:extLst>
              </a:tr>
              <a:tr h="618501">
                <a:tc>
                  <a:txBody>
                    <a:bodyPr/>
                    <a:lstStyle/>
                    <a:p>
                      <a:pPr marL="0" marR="0" indent="0" algn="l" defTabSz="9142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000" b="1" dirty="0">
                          <a:latin typeface="맑은 고딕" pitchFamily="50" charset="-127"/>
                          <a:ea typeface="+mn-ea"/>
                        </a:rPr>
                        <a:t>Test uszkodzenia komponentów</a:t>
                      </a:r>
                      <a:endParaRPr lang="en-US" altLang="ko-KR" sz="1000" b="1" dirty="0">
                        <a:latin typeface="맑은 고딕" pitchFamily="50" charset="-127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2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000" dirty="0">
                          <a:latin typeface="맑은 고딕" pitchFamily="50" charset="-127"/>
                          <a:ea typeface="맑은 고딕" pitchFamily="50" charset="-127"/>
                        </a:rPr>
                        <a:t>Sprawdzenie wybuchu pożaru</a:t>
                      </a:r>
                      <a:endParaRPr lang="en-US" altLang="ko-KR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2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000" dirty="0">
                          <a:latin typeface="맑은 고딕" pitchFamily="50" charset="-127"/>
                          <a:ea typeface="+mn-ea"/>
                        </a:rPr>
                        <a:t>Sprawdzenie wybuchu pożaru</a:t>
                      </a:r>
                      <a:endParaRPr lang="en-US" altLang="ko-KR" sz="1000" dirty="0"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indent="0" algn="l" defTabSz="9142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+mn-ea"/>
                        </a:rPr>
                        <a:t>+ </a:t>
                      </a:r>
                      <a:r>
                        <a:rPr lang="pl-PL" altLang="ko-KR" sz="10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+mn-ea"/>
                        </a:rPr>
                        <a:t>Sprawdzenie wzrostu niskiego napięcia</a:t>
                      </a:r>
                      <a:r>
                        <a:rPr lang="en-US" altLang="ko-KR" sz="10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+mn-ea"/>
                        </a:rPr>
                        <a:t> (24V)  (</a:t>
                      </a:r>
                      <a:r>
                        <a:rPr lang="pl-PL" altLang="ko-KR" sz="10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+mn-ea"/>
                        </a:rPr>
                        <a:t>Utrzymanie poniżej</a:t>
                      </a:r>
                      <a:r>
                        <a:rPr lang="en-US" altLang="ko-KR" sz="10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+mn-ea"/>
                        </a:rPr>
                        <a:t> 42.4V)</a:t>
                      </a:r>
                      <a:r>
                        <a:rPr lang="ko-KR" altLang="en-US" sz="10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lang="en-US" altLang="ko-KR" sz="1000" b="1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  <a:sym typeface="Wingdings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839663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1E431337-5E3E-496E-BD58-D03E9CA2F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532"/>
          <a:stretch/>
        </p:blipFill>
        <p:spPr bwMode="auto">
          <a:xfrm>
            <a:off x="6441280" y="1950283"/>
            <a:ext cx="1903601" cy="127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1">
            <a:extLst>
              <a:ext uri="{FF2B5EF4-FFF2-40B4-BE49-F238E27FC236}">
                <a16:creationId xmlns:a16="http://schemas.microsoft.com/office/drawing/2014/main" id="{F3A00ED2-B87D-46BC-BE9B-4E3D2C630082}"/>
              </a:ext>
            </a:extLst>
          </p:cNvPr>
          <p:cNvSpPr txBox="1"/>
          <p:nvPr/>
        </p:nvSpPr>
        <p:spPr>
          <a:xfrm>
            <a:off x="6441280" y="3313584"/>
            <a:ext cx="10708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ea typeface="맑은 고딕" panose="020B0503020000020004" pitchFamily="50" charset="-127"/>
              </a:rPr>
              <a:t>24V etc.</a:t>
            </a:r>
            <a:endParaRPr lang="ko-KR" altLang="en-US" sz="900" b="1" dirty="0">
              <a:ea typeface="맑은 고딕" panose="020B0503020000020004" pitchFamily="50" charset="-127"/>
            </a:endParaRPr>
          </a:p>
        </p:txBody>
      </p:sp>
      <p:sp>
        <p:nvSpPr>
          <p:cNvPr id="7" name="TextBox 30">
            <a:extLst>
              <a:ext uri="{FF2B5EF4-FFF2-40B4-BE49-F238E27FC236}">
                <a16:creationId xmlns:a16="http://schemas.microsoft.com/office/drawing/2014/main" id="{D7A29DEF-8DD6-449D-834E-2FF32610B27F}"/>
              </a:ext>
            </a:extLst>
          </p:cNvPr>
          <p:cNvSpPr txBox="1"/>
          <p:nvPr/>
        </p:nvSpPr>
        <p:spPr>
          <a:xfrm>
            <a:off x="7266969" y="3313584"/>
            <a:ext cx="10779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ea typeface="맑은 고딕" panose="020B0503020000020004" pitchFamily="50" charset="-127"/>
              </a:rPr>
              <a:t>DCP, DCN etc.</a:t>
            </a:r>
            <a:endParaRPr lang="ko-KR" altLang="en-US" sz="900" b="1" dirty="0">
              <a:ea typeface="맑은 고딕" panose="020B0503020000020004" pitchFamily="50" charset="-127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B322536-DF14-491C-BD74-D778E9D8C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83" y="5025495"/>
            <a:ext cx="1280339" cy="167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직선 화살표 연결선 35">
            <a:extLst>
              <a:ext uri="{FF2B5EF4-FFF2-40B4-BE49-F238E27FC236}">
                <a16:creationId xmlns:a16="http://schemas.microsoft.com/office/drawing/2014/main" id="{4BF5E907-950C-4513-90D8-C4946BB48717}"/>
              </a:ext>
            </a:extLst>
          </p:cNvPr>
          <p:cNvCxnSpPr/>
          <p:nvPr/>
        </p:nvCxnSpPr>
        <p:spPr bwMode="auto">
          <a:xfrm flipH="1">
            <a:off x="1683037" y="5882873"/>
            <a:ext cx="77059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11" name="TextBox 36">
            <a:extLst>
              <a:ext uri="{FF2B5EF4-FFF2-40B4-BE49-F238E27FC236}">
                <a16:creationId xmlns:a16="http://schemas.microsoft.com/office/drawing/2014/main" id="{72F8BAFA-506C-40C5-ACB6-4DB933F01544}"/>
              </a:ext>
            </a:extLst>
          </p:cNvPr>
          <p:cNvSpPr txBox="1"/>
          <p:nvPr/>
        </p:nvSpPr>
        <p:spPr>
          <a:xfrm>
            <a:off x="3016410" y="4638449"/>
            <a:ext cx="3296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ko-KR" sz="1200" dirty="0">
                <a:solidFill>
                  <a:prstClr val="black"/>
                </a:solidFill>
                <a:ea typeface="맑은 고딕"/>
              </a:rPr>
              <a:t>Odporność termiczna i zwiększenie wytrzymałości</a:t>
            </a:r>
            <a:endParaRPr lang="en-US" altLang="ko-KR" sz="1200" dirty="0">
              <a:solidFill>
                <a:prstClr val="black"/>
              </a:solidFill>
              <a:ea typeface="맑은 고딕"/>
            </a:endParaRPr>
          </a:p>
        </p:txBody>
      </p:sp>
      <p:graphicFrame>
        <p:nvGraphicFramePr>
          <p:cNvPr id="12" name="표 38">
            <a:extLst>
              <a:ext uri="{FF2B5EF4-FFF2-40B4-BE49-F238E27FC236}">
                <a16:creationId xmlns:a16="http://schemas.microsoft.com/office/drawing/2014/main" id="{69A889B2-DBB6-4710-8277-EAFD808C6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719666"/>
              </p:ext>
            </p:extLst>
          </p:nvPr>
        </p:nvGraphicFramePr>
        <p:xfrm>
          <a:off x="2567031" y="4934139"/>
          <a:ext cx="3745858" cy="1653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7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251"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900" b="0" dirty="0">
                          <a:solidFill>
                            <a:schemeClr val="tx1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Przed zmianami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(ABS)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900" b="0" dirty="0">
                          <a:solidFill>
                            <a:schemeClr val="tx1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Po zmianach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(PPE)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251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9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Wytrzymałość na rozciąganie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400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(Kg/Cm</a:t>
                      </a:r>
                      <a:r>
                        <a:rPr lang="en-US" altLang="ko-KR" sz="900" b="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2</a:t>
                      </a:r>
                      <a:r>
                        <a:rPr lang="en-US" altLang="ko-KR" sz="9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)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673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(Kg/Cm</a:t>
                      </a:r>
                      <a:r>
                        <a:rPr lang="en-US" altLang="ko-KR" sz="900" b="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2</a:t>
                      </a:r>
                      <a:r>
                        <a:rPr lang="en-US" altLang="ko-KR" sz="9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)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161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9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Wytrzymałość na zginanie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680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(Kg/Cm</a:t>
                      </a:r>
                      <a:r>
                        <a:rPr lang="en-US" altLang="ko-KR" sz="900" b="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2</a:t>
                      </a:r>
                      <a:r>
                        <a:rPr lang="en-US" altLang="ko-KR" sz="9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)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1029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(Kg/Cm</a:t>
                      </a:r>
                      <a:r>
                        <a:rPr lang="en-US" altLang="ko-KR" sz="900" b="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2</a:t>
                      </a:r>
                      <a:r>
                        <a:rPr lang="en-US" altLang="ko-KR" sz="9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)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251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9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Temperatura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HDT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91(℃)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113(℃)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251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900" b="0" dirty="0">
                          <a:solidFill>
                            <a:schemeClr val="tx1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Temperatura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RTI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85(℃)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110(℃)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30">
            <a:extLst>
              <a:ext uri="{FF2B5EF4-FFF2-40B4-BE49-F238E27FC236}">
                <a16:creationId xmlns:a16="http://schemas.microsoft.com/office/drawing/2014/main" id="{6A2049B7-59C5-4B54-8DF4-2304086C7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889" y="4895719"/>
            <a:ext cx="20008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l"/>
            <a:r>
              <a:rPr lang="en-US" altLang="ko-KR" sz="1000" dirty="0">
                <a:solidFill>
                  <a:srgbClr val="000000"/>
                </a:solidFill>
                <a:latin typeface="+mn-lt"/>
                <a:ea typeface="맑은 고딕" panose="020B0503020000020004" pitchFamily="50" charset="-127"/>
                <a:cs typeface="Arial"/>
              </a:rPr>
              <a:t>ABS : </a:t>
            </a:r>
            <a:r>
              <a:rPr lang="pl-PL" altLang="ko-KR" sz="1000" dirty="0">
                <a:solidFill>
                  <a:srgbClr val="000000"/>
                </a:solidFill>
                <a:latin typeface="+mn-lt"/>
                <a:ea typeface="맑은 고딕" panose="020B0503020000020004" pitchFamily="50" charset="-127"/>
                <a:cs typeface="Arial"/>
              </a:rPr>
              <a:t>Akrylonitryl Butadien Styren</a:t>
            </a:r>
            <a:endParaRPr lang="en-US" altLang="ko-KR" sz="1000" dirty="0">
              <a:solidFill>
                <a:srgbClr val="000000"/>
              </a:solidFill>
              <a:latin typeface="+mn-lt"/>
              <a:ea typeface="맑은 고딕" panose="020B0503020000020004" pitchFamily="50" charset="-127"/>
              <a:cs typeface="Arial"/>
            </a:endParaRPr>
          </a:p>
          <a:p>
            <a:pPr algn="l"/>
            <a:r>
              <a:rPr lang="en-US" altLang="ko-KR" sz="1000" dirty="0">
                <a:solidFill>
                  <a:srgbClr val="000000"/>
                </a:solidFill>
                <a:latin typeface="+mn-lt"/>
                <a:ea typeface="맑은 고딕" panose="020B0503020000020004" pitchFamily="50" charset="-127"/>
                <a:cs typeface="Arial"/>
              </a:rPr>
              <a:t>PPE : </a:t>
            </a:r>
            <a:r>
              <a:rPr lang="pl-PL" altLang="ko-KR" sz="1000" dirty="0">
                <a:solidFill>
                  <a:srgbClr val="000000"/>
                </a:solidFill>
                <a:latin typeface="+mn-lt"/>
                <a:ea typeface="맑은 고딕" panose="020B0503020000020004" pitchFamily="50" charset="-127"/>
                <a:cs typeface="Arial"/>
              </a:rPr>
              <a:t>Eter </a:t>
            </a:r>
            <a:r>
              <a:rPr lang="pl-PL" altLang="ko-KR" sz="1000" dirty="0" err="1">
                <a:solidFill>
                  <a:srgbClr val="000000"/>
                </a:solidFill>
                <a:latin typeface="+mn-lt"/>
                <a:ea typeface="맑은 고딕" panose="020B0503020000020004" pitchFamily="50" charset="-127"/>
                <a:cs typeface="Arial"/>
              </a:rPr>
              <a:t>Polifenylenowy</a:t>
            </a:r>
            <a:endParaRPr lang="ko-KR" altLang="en-US" sz="1000" dirty="0">
              <a:solidFill>
                <a:srgbClr val="000000"/>
              </a:solidFill>
              <a:latin typeface="+mn-lt"/>
              <a:ea typeface="맑은 고딕" panose="020B0503020000020004" pitchFamily="50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365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EB16EA-B2DE-469B-B53D-2488DC705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200" y="882024"/>
            <a:ext cx="4885509" cy="516301"/>
          </a:xfrm>
        </p:spPr>
        <p:txBody>
          <a:bodyPr>
            <a:noAutofit/>
          </a:bodyPr>
          <a:lstStyle/>
          <a:p>
            <a:r>
              <a:rPr lang="pl-PL" altLang="ko-KR" dirty="0"/>
              <a:t>Zwiększona niezawodność</a:t>
            </a:r>
            <a:br>
              <a:rPr lang="ko-KR" altLang="en-US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230EEAC-4E27-44A8-A439-2C3E64810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775" y="1250893"/>
            <a:ext cx="6858000" cy="3156573"/>
          </a:xfrm>
        </p:spPr>
        <p:txBody>
          <a:bodyPr/>
          <a:lstStyle/>
          <a:p>
            <a:r>
              <a:rPr lang="pl-PL" dirty="0"/>
              <a:t>Zwiększona żywotność dzięki projektowi opartemu na wojskowym standardzie niezawodności.</a:t>
            </a:r>
            <a:br>
              <a:rPr lang="pl-PL" dirty="0"/>
            </a:br>
            <a:r>
              <a:rPr lang="pl-PL" dirty="0"/>
              <a:t>(27 lat na podstawie  MTTF)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Specyfikacje dotyczące odporności na wilgoć i kurz zostały udoskonalone poprzez wzmocnienie części i powłok PCB</a:t>
            </a:r>
          </a:p>
          <a:p>
            <a:endParaRPr lang="pl-PL" dirty="0"/>
          </a:p>
        </p:txBody>
      </p:sp>
      <p:graphicFrame>
        <p:nvGraphicFramePr>
          <p:cNvPr id="4" name="표 41">
            <a:extLst>
              <a:ext uri="{FF2B5EF4-FFF2-40B4-BE49-F238E27FC236}">
                <a16:creationId xmlns:a16="http://schemas.microsoft.com/office/drawing/2014/main" id="{C74947F1-2E2B-436F-A8A4-8746A25E0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186863"/>
              </p:ext>
            </p:extLst>
          </p:nvPr>
        </p:nvGraphicFramePr>
        <p:xfrm>
          <a:off x="486561" y="1935869"/>
          <a:ext cx="4698318" cy="1624282"/>
        </p:xfrm>
        <a:graphic>
          <a:graphicData uri="http://schemas.openxmlformats.org/drawingml/2006/table">
            <a:tbl>
              <a:tblPr firstRow="1" firstCol="1" bandRow="1"/>
              <a:tblGrid>
                <a:gridCol w="1190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5174">
                <a:tc>
                  <a:txBody>
                    <a:bodyPr/>
                    <a:lstStyle>
                      <a:lvl1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endParaRPr lang="ko-KR" sz="100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/>
                      </a:endParaRPr>
                    </a:p>
                  </a:txBody>
                  <a:tcPr marL="47753" marR="47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LSIS</a:t>
                      </a:r>
                      <a:endParaRPr lang="ko-KR" sz="100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/>
                      </a:endParaRPr>
                    </a:p>
                  </a:txBody>
                  <a:tcPr marL="47753" marR="47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accent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Konkurencja</a:t>
                      </a:r>
                      <a:endParaRPr lang="ko-KR" sz="1000" dirty="0">
                        <a:solidFill>
                          <a:schemeClr val="accent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/>
                      </a:endParaRPr>
                    </a:p>
                  </a:txBody>
                  <a:tcPr marL="47753" marR="47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55">
                <a:tc>
                  <a:txBody>
                    <a:bodyPr/>
                    <a:lstStyle>
                      <a:lvl1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pl-PL" altLang="ko-KR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굴림"/>
                        </a:rPr>
                        <a:t>Napęd</a:t>
                      </a:r>
                      <a:endParaRPr lang="ko-KR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굴림"/>
                      </a:endParaRPr>
                    </a:p>
                  </a:txBody>
                  <a:tcPr marL="47753" marR="47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G100</a:t>
                      </a:r>
                      <a:endParaRPr lang="ko-KR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굴림"/>
                      </a:endParaRPr>
                    </a:p>
                  </a:txBody>
                  <a:tcPr marL="47753" marR="47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pl-PL" altLang="ko-KR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굴림"/>
                        </a:rPr>
                        <a:t>xxxxxxx</a:t>
                      </a:r>
                      <a:endParaRPr lang="ko-KR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굴림"/>
                      </a:endParaRPr>
                    </a:p>
                  </a:txBody>
                  <a:tcPr marL="47753" marR="47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408">
                <a:tc>
                  <a:txBody>
                    <a:bodyPr/>
                    <a:lstStyle>
                      <a:lvl1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pl-PL" altLang="ko-KR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Żywotność</a:t>
                      </a:r>
                      <a:endParaRPr lang="en-US" altLang="ko-KR" b="0" dirty="0">
                        <a:latin typeface="+mn-lt"/>
                      </a:endParaRPr>
                    </a:p>
                  </a:txBody>
                  <a:tcPr marL="47753" marR="47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240,455h(27</a:t>
                      </a:r>
                      <a:r>
                        <a:rPr lang="pl-PL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lat</a:t>
                      </a: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7753" marR="47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200,000h(23</a:t>
                      </a: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lata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)</a:t>
                      </a:r>
                      <a:endParaRPr lang="ko-KR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굴림"/>
                      </a:endParaRPr>
                    </a:p>
                  </a:txBody>
                  <a:tcPr marL="47753" marR="47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468">
                <a:tc>
                  <a:txBody>
                    <a:bodyPr/>
                    <a:lstStyle>
                      <a:lvl1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pl-PL" altLang="ko-KR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굴림"/>
                        </a:rPr>
                        <a:t>Miara niezawodności</a:t>
                      </a:r>
                      <a:endParaRPr lang="ko-KR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굴림"/>
                      </a:endParaRPr>
                    </a:p>
                  </a:txBody>
                  <a:tcPr marL="47753" marR="47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MTTF</a:t>
                      </a:r>
                      <a:endParaRPr lang="ko-KR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굴림"/>
                      </a:endParaRPr>
                    </a:p>
                  </a:txBody>
                  <a:tcPr marL="47753" marR="47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MTTF</a:t>
                      </a:r>
                      <a:endParaRPr lang="ko-KR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굴림"/>
                      </a:endParaRPr>
                    </a:p>
                  </a:txBody>
                  <a:tcPr marL="47753" marR="47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509">
                <a:tc>
                  <a:txBody>
                    <a:bodyPr/>
                    <a:lstStyle>
                      <a:lvl1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pl-PL" altLang="ko-KR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Podstawa obliczeń</a:t>
                      </a:r>
                      <a:endParaRPr lang="en-US" altLang="ko-KR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47753" marR="47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MIL-HDBK-217F</a:t>
                      </a:r>
                      <a:b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RIAC HDBK 217Plus</a:t>
                      </a:r>
                      <a:endParaRPr lang="ko-KR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굴림"/>
                      </a:endParaRPr>
                    </a:p>
                  </a:txBody>
                  <a:tcPr marL="47753" marR="47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IEC 62380</a:t>
                      </a:r>
                      <a:endParaRPr lang="ko-KR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굴림"/>
                      </a:endParaRPr>
                    </a:p>
                  </a:txBody>
                  <a:tcPr marL="47753" marR="47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468">
                <a:tc>
                  <a:txBody>
                    <a:bodyPr/>
                    <a:lstStyle>
                      <a:lvl1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pl-PL" altLang="ko-KR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굴림"/>
                        </a:rPr>
                        <a:t>Środowisko</a:t>
                      </a:r>
                      <a:endParaRPr lang="ko-KR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굴림"/>
                      </a:endParaRPr>
                    </a:p>
                  </a:txBody>
                  <a:tcPr marL="47753" marR="47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Temperatura otoczenia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30</a:t>
                      </a:r>
                      <a:r>
                        <a:rPr lang="ko-KR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℃</a:t>
                      </a:r>
                      <a:endParaRPr lang="ko-KR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굴림"/>
                      </a:endParaRPr>
                    </a:p>
                  </a:txBody>
                  <a:tcPr marL="47753" marR="47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Temperatura otoczenia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30</a:t>
                      </a:r>
                      <a:r>
                        <a:rPr lang="ko-KR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℃</a:t>
                      </a:r>
                      <a:endParaRPr lang="ko-KR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굴림"/>
                      </a:endParaRPr>
                    </a:p>
                  </a:txBody>
                  <a:tcPr marL="47753" marR="47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3">
            <a:extLst>
              <a:ext uri="{FF2B5EF4-FFF2-40B4-BE49-F238E27FC236}">
                <a16:creationId xmlns:a16="http://schemas.microsoft.com/office/drawing/2014/main" id="{4700EFAA-316B-46A3-A9CB-FD75E045FA3E}"/>
              </a:ext>
            </a:extLst>
          </p:cNvPr>
          <p:cNvSpPr txBox="1"/>
          <p:nvPr/>
        </p:nvSpPr>
        <p:spPr>
          <a:xfrm>
            <a:off x="411640" y="3545742"/>
            <a:ext cx="4829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rgbClr val="FF0000"/>
                </a:solidFill>
                <a:ea typeface="맑은 고딕" panose="020B0503020000020004" pitchFamily="50" charset="-127"/>
              </a:rPr>
              <a:t>※ </a:t>
            </a:r>
            <a:r>
              <a:rPr lang="pl-PL" altLang="ko-KR" sz="1100" b="1" dirty="0">
                <a:solidFill>
                  <a:srgbClr val="FF0000"/>
                </a:solidFill>
                <a:ea typeface="맑은 고딕" panose="020B0503020000020004" pitchFamily="50" charset="-127"/>
              </a:rPr>
              <a:t>Używamy militarnych standardów aby obliczyć żywotność urządzeń</a:t>
            </a:r>
            <a:endParaRPr lang="en-US" altLang="ko-KR" sz="1100" b="1" dirty="0">
              <a:solidFill>
                <a:srgbClr val="FF0000"/>
              </a:solidFill>
              <a:ea typeface="맑은 고딕" panose="020B0503020000020004" pitchFamily="50" charset="-127"/>
            </a:endParaRPr>
          </a:p>
        </p:txBody>
      </p:sp>
      <p:grpSp>
        <p:nvGrpSpPr>
          <p:cNvPr id="7" name="그룹 79">
            <a:extLst>
              <a:ext uri="{FF2B5EF4-FFF2-40B4-BE49-F238E27FC236}">
                <a16:creationId xmlns:a16="http://schemas.microsoft.com/office/drawing/2014/main" id="{B6C6968F-2035-4225-98E0-0BE7814E03F1}"/>
              </a:ext>
            </a:extLst>
          </p:cNvPr>
          <p:cNvGrpSpPr/>
          <p:nvPr/>
        </p:nvGrpSpPr>
        <p:grpSpPr>
          <a:xfrm>
            <a:off x="777555" y="4717882"/>
            <a:ext cx="1153051" cy="658080"/>
            <a:chOff x="5243475" y="2701470"/>
            <a:chExt cx="1153051" cy="658080"/>
          </a:xfrm>
        </p:grpSpPr>
        <p:pic>
          <p:nvPicPr>
            <p:cNvPr id="8" name="그림 80">
              <a:extLst>
                <a:ext uri="{FF2B5EF4-FFF2-40B4-BE49-F238E27FC236}">
                  <a16:creationId xmlns:a16="http://schemas.microsoft.com/office/drawing/2014/main" id="{F4C2709D-9A61-4001-B314-2149CA88A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3475" y="2747853"/>
              <a:ext cx="654623" cy="611697"/>
            </a:xfrm>
            <a:prstGeom prst="rect">
              <a:avLst/>
            </a:prstGeom>
          </p:spPr>
        </p:pic>
        <p:pic>
          <p:nvPicPr>
            <p:cNvPr id="9" name="그림 81">
              <a:extLst>
                <a:ext uri="{FF2B5EF4-FFF2-40B4-BE49-F238E27FC236}">
                  <a16:creationId xmlns:a16="http://schemas.microsoft.com/office/drawing/2014/main" id="{77ACB81C-E4BD-486D-B5F7-88478444E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3331" y="2855426"/>
              <a:ext cx="363195" cy="396550"/>
            </a:xfrm>
            <a:prstGeom prst="rect">
              <a:avLst/>
            </a:prstGeom>
          </p:spPr>
        </p:pic>
        <p:sp>
          <p:nvSpPr>
            <p:cNvPr id="10" name="오른쪽 화살표 82">
              <a:extLst>
                <a:ext uri="{FF2B5EF4-FFF2-40B4-BE49-F238E27FC236}">
                  <a16:creationId xmlns:a16="http://schemas.microsoft.com/office/drawing/2014/main" id="{57C2E6DF-6A14-4ACB-AE6C-2B54161FC541}"/>
                </a:ext>
              </a:extLst>
            </p:cNvPr>
            <p:cNvSpPr/>
            <p:nvPr/>
          </p:nvSpPr>
          <p:spPr>
            <a:xfrm>
              <a:off x="5928090" y="2993729"/>
              <a:ext cx="130929" cy="1628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TextBox 83">
              <a:extLst>
                <a:ext uri="{FF2B5EF4-FFF2-40B4-BE49-F238E27FC236}">
                  <a16:creationId xmlns:a16="http://schemas.microsoft.com/office/drawing/2014/main" id="{A3D42C9D-80E7-4212-878E-E5F82A9FBE26}"/>
                </a:ext>
              </a:extLst>
            </p:cNvPr>
            <p:cNvSpPr txBox="1"/>
            <p:nvPr/>
          </p:nvSpPr>
          <p:spPr>
            <a:xfrm>
              <a:off x="5781838" y="2701470"/>
              <a:ext cx="5261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>
                  <a:solidFill>
                    <a:prstClr val="black"/>
                  </a:solidFill>
                </a:rPr>
                <a:t>Full</a:t>
              </a:r>
            </a:p>
            <a:p>
              <a:r>
                <a:rPr lang="en-US" altLang="ko-KR" sz="700" dirty="0">
                  <a:solidFill>
                    <a:prstClr val="black"/>
                  </a:solidFill>
                </a:rPr>
                <a:t>Molding</a:t>
              </a:r>
            </a:p>
          </p:txBody>
        </p:sp>
      </p:grpSp>
      <p:pic>
        <p:nvPicPr>
          <p:cNvPr id="12" name="그림 84">
            <a:extLst>
              <a:ext uri="{FF2B5EF4-FFF2-40B4-BE49-F238E27FC236}">
                <a16:creationId xmlns:a16="http://schemas.microsoft.com/office/drawing/2014/main" id="{F2E75EDB-35D1-41D6-AB33-0334FADEDA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127458" y="4676619"/>
            <a:ext cx="1398154" cy="740606"/>
          </a:xfrm>
          <a:prstGeom prst="rect">
            <a:avLst/>
          </a:prstGeom>
        </p:spPr>
      </p:pic>
      <p:pic>
        <p:nvPicPr>
          <p:cNvPr id="13" name="그림 27">
            <a:extLst>
              <a:ext uri="{FF2B5EF4-FFF2-40B4-BE49-F238E27FC236}">
                <a16:creationId xmlns:a16="http://schemas.microsoft.com/office/drawing/2014/main" id="{B0DA5890-8882-469B-954E-AAA60C90CE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215704" y="4252982"/>
            <a:ext cx="943872" cy="1799731"/>
          </a:xfrm>
          <a:prstGeom prst="rect">
            <a:avLst/>
          </a:prstGeom>
        </p:spPr>
      </p:pic>
      <p:sp>
        <p:nvSpPr>
          <p:cNvPr id="14" name="직사각형 96">
            <a:extLst>
              <a:ext uri="{FF2B5EF4-FFF2-40B4-BE49-F238E27FC236}">
                <a16:creationId xmlns:a16="http://schemas.microsoft.com/office/drawing/2014/main" id="{0BFC8A62-CAD6-415D-8ACD-29D0504BCBCA}"/>
              </a:ext>
            </a:extLst>
          </p:cNvPr>
          <p:cNvSpPr/>
          <p:nvPr/>
        </p:nvSpPr>
        <p:spPr>
          <a:xfrm>
            <a:off x="562835" y="4374342"/>
            <a:ext cx="5243221" cy="1404109"/>
          </a:xfrm>
          <a:prstGeom prst="rect">
            <a:avLst/>
          </a:prstGeom>
          <a:noFill/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eaLnBrk="1" fontAlgn="auto" latinLnBrk="1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kumimoji="0" lang="en-US" altLang="ko-KR" sz="11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15" name="모서리가 둥근 직사각형 95">
            <a:extLst>
              <a:ext uri="{FF2B5EF4-FFF2-40B4-BE49-F238E27FC236}">
                <a16:creationId xmlns:a16="http://schemas.microsoft.com/office/drawing/2014/main" id="{80BE9928-1011-4FD8-9482-13C24AE8373A}"/>
              </a:ext>
            </a:extLst>
          </p:cNvPr>
          <p:cNvSpPr/>
          <p:nvPr/>
        </p:nvSpPr>
        <p:spPr bwMode="auto">
          <a:xfrm>
            <a:off x="1582728" y="4303960"/>
            <a:ext cx="2398465" cy="278268"/>
          </a:xfrm>
          <a:prstGeom prst="round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pl-PL" altLang="ko-KR" sz="1200" kern="0" dirty="0">
                <a:solidFill>
                  <a:schemeClr val="bg1"/>
                </a:solidFill>
                <a:ea typeface="맑은 고딕"/>
                <a:cs typeface="Arial"/>
              </a:rPr>
              <a:t>Wzmocnienie części i powłoki PCB</a:t>
            </a:r>
            <a:endParaRPr lang="en-US" altLang="ko-KR" sz="1200" kern="0" dirty="0">
              <a:solidFill>
                <a:schemeClr val="bg1"/>
              </a:solidFill>
              <a:ea typeface="맑은 고딕"/>
              <a:cs typeface="Arial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835059B6-766E-493A-A836-141174DC4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3099" y="5552879"/>
            <a:ext cx="2139881" cy="225572"/>
          </a:xfrm>
          <a:prstGeom prst="rect">
            <a:avLst/>
          </a:prstGeom>
        </p:spPr>
      </p:pic>
      <p:sp>
        <p:nvSpPr>
          <p:cNvPr id="18" name="이등변 삼각형 102">
            <a:extLst>
              <a:ext uri="{FF2B5EF4-FFF2-40B4-BE49-F238E27FC236}">
                <a16:creationId xmlns:a16="http://schemas.microsoft.com/office/drawing/2014/main" id="{3A4FF7E2-C5FE-4EB7-8EBE-04DDE704AEF9}"/>
              </a:ext>
            </a:extLst>
          </p:cNvPr>
          <p:cNvSpPr/>
          <p:nvPr/>
        </p:nvSpPr>
        <p:spPr bwMode="auto">
          <a:xfrm rot="10800000">
            <a:off x="1593099" y="5791630"/>
            <a:ext cx="3017520" cy="209550"/>
          </a:xfrm>
          <a:prstGeom prst="triangl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itchFamily="50" charset="-127"/>
            </a:endParaRPr>
          </a:p>
        </p:txBody>
      </p:sp>
      <p:graphicFrame>
        <p:nvGraphicFramePr>
          <p:cNvPr id="19" name="표 101">
            <a:extLst>
              <a:ext uri="{FF2B5EF4-FFF2-40B4-BE49-F238E27FC236}">
                <a16:creationId xmlns:a16="http://schemas.microsoft.com/office/drawing/2014/main" id="{15D8077D-E5AE-4E4C-944E-C2A679896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826731"/>
              </p:ext>
            </p:extLst>
          </p:nvPr>
        </p:nvGraphicFramePr>
        <p:xfrm>
          <a:off x="1315918" y="6096827"/>
          <a:ext cx="3755390" cy="548640"/>
        </p:xfrm>
        <a:graphic>
          <a:graphicData uri="http://schemas.openxmlformats.org/drawingml/2006/table">
            <a:tbl>
              <a:tblPr firstRow="1" bandRow="1"/>
              <a:tblGrid>
                <a:gridCol w="1042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1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2986">
                <a:tc>
                  <a:txBody>
                    <a:bodyPr/>
                    <a:lstStyle>
                      <a:lvl1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pl-PL" altLang="ko-KR" sz="1200" b="1" baseline="0" dirty="0">
                          <a:solidFill>
                            <a:schemeClr val="tx1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IG5A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>
                        <a:defRPr b="1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G100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986"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pl-PL" altLang="ko-KR" sz="1200" b="0" dirty="0">
                          <a:solidFill>
                            <a:schemeClr val="tx1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Wilgotność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90%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 RH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95% RH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13971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ANIRO">
      <a:dk1>
        <a:sysClr val="windowText" lastClr="000000"/>
      </a:dk1>
      <a:lt1>
        <a:sysClr val="window" lastClr="FFFFFF"/>
      </a:lt1>
      <a:dk2>
        <a:srgbClr val="808080"/>
      </a:dk2>
      <a:lt2>
        <a:srgbClr val="E31E24"/>
      </a:lt2>
      <a:accent1>
        <a:srgbClr val="595959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ANIRO">
      <a:dk1>
        <a:sysClr val="windowText" lastClr="000000"/>
      </a:dk1>
      <a:lt1>
        <a:sysClr val="window" lastClr="FFFFFF"/>
      </a:lt1>
      <a:dk2>
        <a:srgbClr val="808080"/>
      </a:dk2>
      <a:lt2>
        <a:srgbClr val="E31E24"/>
      </a:lt2>
      <a:accent1>
        <a:srgbClr val="595959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rojekt niestandardowy">
  <a:themeElements>
    <a:clrScheme name="ANIRO">
      <a:dk1>
        <a:sysClr val="windowText" lastClr="000000"/>
      </a:dk1>
      <a:lt1>
        <a:sysClr val="window" lastClr="FFFFFF"/>
      </a:lt1>
      <a:dk2>
        <a:srgbClr val="808080"/>
      </a:dk2>
      <a:lt2>
        <a:srgbClr val="E31E24"/>
      </a:lt2>
      <a:accent1>
        <a:srgbClr val="595959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Projekt niestandardowy">
  <a:themeElements>
    <a:clrScheme name="ANIRO">
      <a:dk1>
        <a:sysClr val="windowText" lastClr="000000"/>
      </a:dk1>
      <a:lt1>
        <a:sysClr val="window" lastClr="FFFFFF"/>
      </a:lt1>
      <a:dk2>
        <a:srgbClr val="808080"/>
      </a:dk2>
      <a:lt2>
        <a:srgbClr val="E31E24"/>
      </a:lt2>
      <a:accent1>
        <a:srgbClr val="595959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5301</TotalTime>
  <Words>3256</Words>
  <Application>Microsoft Office PowerPoint</Application>
  <PresentationFormat>Pokaz na ekranie (4:3)</PresentationFormat>
  <Paragraphs>1090</Paragraphs>
  <Slides>34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5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6" baseType="lpstr">
      <vt:lpstr>굴림</vt:lpstr>
      <vt:lpstr>맑은 고딕</vt:lpstr>
      <vt:lpstr>Arial</vt:lpstr>
      <vt:lpstr>Calibri</vt:lpstr>
      <vt:lpstr>Calibri Light</vt:lpstr>
      <vt:lpstr>Wingdings</vt:lpstr>
      <vt:lpstr>Motyw pakietu Office</vt:lpstr>
      <vt:lpstr>Projekt niestandardowy</vt:lpstr>
      <vt:lpstr>2_Projekt niestandardowy</vt:lpstr>
      <vt:lpstr>1_Projekt niestandardowy</vt:lpstr>
      <vt:lpstr>3_Projekt niestandardowy</vt:lpstr>
      <vt:lpstr>Visio</vt:lpstr>
      <vt:lpstr>Przemienniki częstotliwości seria G100 </vt:lpstr>
      <vt:lpstr>Napędy LSIS - przegląd</vt:lpstr>
      <vt:lpstr>G100 zastosowanie – aplikacje. Uniwersalność</vt:lpstr>
      <vt:lpstr>G100 Przegląd ram i mocy</vt:lpstr>
      <vt:lpstr>Proces przygotowania produktu </vt:lpstr>
      <vt:lpstr>Niezawodność, nowa konstrukcja</vt:lpstr>
      <vt:lpstr>Prezentacja programu PowerPoint</vt:lpstr>
      <vt:lpstr>Zwiększona niezawodność </vt:lpstr>
      <vt:lpstr>Zwiększona niezawodność </vt:lpstr>
      <vt:lpstr>Zwiększona niezawodność </vt:lpstr>
      <vt:lpstr>Kluczowe funkcje </vt:lpstr>
      <vt:lpstr>Kluczowe funkcje </vt:lpstr>
      <vt:lpstr>Przyjazny dla użytkownika </vt:lpstr>
      <vt:lpstr>Przyjazny dla użytkownika </vt:lpstr>
      <vt:lpstr>Przyjazny dla użytkownika </vt:lpstr>
      <vt:lpstr>Przyjazny dla użytkownika </vt:lpstr>
      <vt:lpstr>Pełen Dual Rating dla pomp i wentylatorów </vt:lpstr>
      <vt:lpstr>Szerokie terminale I/O</vt:lpstr>
      <vt:lpstr>Grupy parametrów jak w S100, IS7, H100</vt:lpstr>
      <vt:lpstr>Montaż na szynie DIN, brak przerw instalacyjnych</vt:lpstr>
      <vt:lpstr>Łatwa wymiana wentylatora</vt:lpstr>
      <vt:lpstr>Przegląd funkcji</vt:lpstr>
      <vt:lpstr>Przegląd funkcji</vt:lpstr>
      <vt:lpstr>Przegląd funkcji</vt:lpstr>
      <vt:lpstr>Przegląd funkcji</vt:lpstr>
      <vt:lpstr>Przegląd funkcji</vt:lpstr>
      <vt:lpstr>Jak testujemy produkty?</vt:lpstr>
      <vt:lpstr>Specyfikacja techniczna wejściowo/wyjściowa </vt:lpstr>
      <vt:lpstr>Porównanie z IG5A</vt:lpstr>
      <vt:lpstr>Porównanie z IG5A</vt:lpstr>
      <vt:lpstr>Produkt zgodny z najnowszymi standardami rynkowymi</vt:lpstr>
      <vt:lpstr>Różnice pomiędzy  UL 508C a UL 61800-5-1 </vt:lpstr>
      <vt:lpstr>Wsparcie techniczne G100!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Roman Wesołowski</dc:creator>
  <cp:lastModifiedBy>Stacja Graficzna</cp:lastModifiedBy>
  <cp:revision>179</cp:revision>
  <dcterms:created xsi:type="dcterms:W3CDTF">2018-05-14T10:51:26Z</dcterms:created>
  <dcterms:modified xsi:type="dcterms:W3CDTF">2020-03-05T13:25:49Z</dcterms:modified>
</cp:coreProperties>
</file>